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39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252525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252525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252525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91641" y="3160522"/>
            <a:ext cx="4201160" cy="3447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449948" y="2086483"/>
            <a:ext cx="4514215" cy="3524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252525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34695" y="237743"/>
            <a:ext cx="11722735" cy="6383020"/>
          </a:xfrm>
          <a:custGeom>
            <a:avLst/>
            <a:gdLst/>
            <a:ahLst/>
            <a:cxnLst/>
            <a:rect l="l" t="t" r="r" b="b"/>
            <a:pathLst>
              <a:path w="11722735" h="6383020">
                <a:moveTo>
                  <a:pt x="11722608" y="0"/>
                </a:moveTo>
                <a:lnTo>
                  <a:pt x="0" y="0"/>
                </a:lnTo>
                <a:lnTo>
                  <a:pt x="0" y="6382511"/>
                </a:lnTo>
                <a:lnTo>
                  <a:pt x="11722608" y="6382511"/>
                </a:lnTo>
                <a:lnTo>
                  <a:pt x="11722608" y="0"/>
                </a:lnTo>
                <a:close/>
              </a:path>
            </a:pathLst>
          </a:custGeom>
          <a:solidFill>
            <a:srgbClr val="E2DE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43788" y="900176"/>
            <a:ext cx="10504423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252525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08150" y="1337183"/>
            <a:ext cx="8775700" cy="41833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repo.thl.fi/sites/nqrdm/viimeisin/DM_etela_savo2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epo.thl.fi/sites/nqrdm/viimeisin/DM_koko_suomi2.html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hyperlink" Target="http://www.escardio.org/guidelines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ypahoito.fi/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337/dc22-1148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hyperlink" Target="http://www.escardio.org/guidelines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www.kaypahoito.fi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337/dci22-0034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07/s00125-022-05787-2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image" Target="../media/image63.png"/><Relationship Id="rId21" Type="http://schemas.openxmlformats.org/officeDocument/2006/relationships/hyperlink" Target="https://doi.org/10.1007/s00125-022-05787-2" TargetMode="External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image" Target="../media/image62.png"/><Relationship Id="rId16" Type="http://schemas.openxmlformats.org/officeDocument/2006/relationships/image" Target="../media/image76.png"/><Relationship Id="rId20" Type="http://schemas.openxmlformats.org/officeDocument/2006/relationships/hyperlink" Target="https://doi.org/10.2337/dci22-0034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hyperlink" Target="https://doi.org/10.1007/s00125-022-05787-2" TargetMode="External"/><Relationship Id="rId4" Type="http://schemas.openxmlformats.org/officeDocument/2006/relationships/image" Target="../media/image82.png"/><Relationship Id="rId9" Type="http://schemas.openxmlformats.org/officeDocument/2006/relationships/hyperlink" Target="https://doi.org/10.2337/dci22-0034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7.jpg"/><Relationship Id="rId4" Type="http://schemas.openxmlformats.org/officeDocument/2006/relationships/hyperlink" Target="http://www.escardio.org/guidelines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scardio.org/guidelines" TargetMode="External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26" Type="http://schemas.openxmlformats.org/officeDocument/2006/relationships/image" Target="../media/image112.png"/><Relationship Id="rId39" Type="http://schemas.openxmlformats.org/officeDocument/2006/relationships/hyperlink" Target="https://journals.sagepub.com/doi/full/10.1177/15598276221087624" TargetMode="External"/><Relationship Id="rId21" Type="http://schemas.openxmlformats.org/officeDocument/2006/relationships/image" Target="../media/image107.png"/><Relationship Id="rId34" Type="http://schemas.openxmlformats.org/officeDocument/2006/relationships/image" Target="../media/image120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5" Type="http://schemas.openxmlformats.org/officeDocument/2006/relationships/image" Target="../media/image111.png"/><Relationship Id="rId33" Type="http://schemas.openxmlformats.org/officeDocument/2006/relationships/image" Target="../media/image119.png"/><Relationship Id="rId38" Type="http://schemas.openxmlformats.org/officeDocument/2006/relationships/hyperlink" Target="https://doi.org/10.1177/15598276221087624" TargetMode="External"/><Relationship Id="rId2" Type="http://schemas.openxmlformats.org/officeDocument/2006/relationships/image" Target="../media/image88.jpg"/><Relationship Id="rId16" Type="http://schemas.openxmlformats.org/officeDocument/2006/relationships/image" Target="../media/image102.png"/><Relationship Id="rId20" Type="http://schemas.openxmlformats.org/officeDocument/2006/relationships/image" Target="../media/image106.png"/><Relationship Id="rId29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24" Type="http://schemas.openxmlformats.org/officeDocument/2006/relationships/image" Target="../media/image110.png"/><Relationship Id="rId32" Type="http://schemas.openxmlformats.org/officeDocument/2006/relationships/image" Target="../media/image118.png"/><Relationship Id="rId37" Type="http://schemas.openxmlformats.org/officeDocument/2006/relationships/image" Target="../media/image123.jp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23" Type="http://schemas.openxmlformats.org/officeDocument/2006/relationships/image" Target="../media/image109.png"/><Relationship Id="rId28" Type="http://schemas.openxmlformats.org/officeDocument/2006/relationships/image" Target="../media/image114.png"/><Relationship Id="rId36" Type="http://schemas.openxmlformats.org/officeDocument/2006/relationships/image" Target="../media/image122.png"/><Relationship Id="rId10" Type="http://schemas.openxmlformats.org/officeDocument/2006/relationships/image" Target="../media/image96.png"/><Relationship Id="rId19" Type="http://schemas.openxmlformats.org/officeDocument/2006/relationships/image" Target="../media/image105.png"/><Relationship Id="rId31" Type="http://schemas.openxmlformats.org/officeDocument/2006/relationships/image" Target="../media/image117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Relationship Id="rId22" Type="http://schemas.openxmlformats.org/officeDocument/2006/relationships/image" Target="../media/image108.png"/><Relationship Id="rId27" Type="http://schemas.openxmlformats.org/officeDocument/2006/relationships/image" Target="../media/image113.png"/><Relationship Id="rId30" Type="http://schemas.openxmlformats.org/officeDocument/2006/relationships/image" Target="../media/image116.png"/><Relationship Id="rId35" Type="http://schemas.openxmlformats.org/officeDocument/2006/relationships/image" Target="../media/image121.png"/><Relationship Id="rId8" Type="http://schemas.openxmlformats.org/officeDocument/2006/relationships/image" Target="../media/image94.png"/><Relationship Id="rId3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5.png"/><Relationship Id="rId18" Type="http://schemas.openxmlformats.org/officeDocument/2006/relationships/image" Target="../media/image140.png"/><Relationship Id="rId26" Type="http://schemas.openxmlformats.org/officeDocument/2006/relationships/image" Target="../media/image148.png"/><Relationship Id="rId39" Type="http://schemas.openxmlformats.org/officeDocument/2006/relationships/image" Target="../media/image123.jpg"/><Relationship Id="rId21" Type="http://schemas.openxmlformats.org/officeDocument/2006/relationships/image" Target="../media/image143.png"/><Relationship Id="rId34" Type="http://schemas.openxmlformats.org/officeDocument/2006/relationships/image" Target="../media/image156.png"/><Relationship Id="rId42" Type="http://schemas.openxmlformats.org/officeDocument/2006/relationships/hyperlink" Target="https://journals.sagepub.com/doi/full/10.1177/15598276221087624" TargetMode="External"/><Relationship Id="rId7" Type="http://schemas.openxmlformats.org/officeDocument/2006/relationships/image" Target="../media/image129.png"/><Relationship Id="rId2" Type="http://schemas.openxmlformats.org/officeDocument/2006/relationships/image" Target="../media/image88.jpg"/><Relationship Id="rId16" Type="http://schemas.openxmlformats.org/officeDocument/2006/relationships/image" Target="../media/image138.png"/><Relationship Id="rId20" Type="http://schemas.openxmlformats.org/officeDocument/2006/relationships/image" Target="../media/image142.png"/><Relationship Id="rId29" Type="http://schemas.openxmlformats.org/officeDocument/2006/relationships/image" Target="../media/image151.jpg"/><Relationship Id="rId41" Type="http://schemas.openxmlformats.org/officeDocument/2006/relationships/hyperlink" Target="https://doi.org/10.1177/15598276221087624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24" Type="http://schemas.openxmlformats.org/officeDocument/2006/relationships/image" Target="../media/image146.png"/><Relationship Id="rId32" Type="http://schemas.openxmlformats.org/officeDocument/2006/relationships/image" Target="../media/image154.png"/><Relationship Id="rId37" Type="http://schemas.openxmlformats.org/officeDocument/2006/relationships/image" Target="../media/image159.png"/><Relationship Id="rId40" Type="http://schemas.openxmlformats.org/officeDocument/2006/relationships/image" Target="../media/image161.png"/><Relationship Id="rId5" Type="http://schemas.openxmlformats.org/officeDocument/2006/relationships/image" Target="../media/image127.png"/><Relationship Id="rId15" Type="http://schemas.openxmlformats.org/officeDocument/2006/relationships/image" Target="../media/image137.png"/><Relationship Id="rId23" Type="http://schemas.openxmlformats.org/officeDocument/2006/relationships/image" Target="../media/image145.png"/><Relationship Id="rId28" Type="http://schemas.openxmlformats.org/officeDocument/2006/relationships/image" Target="../media/image150.png"/><Relationship Id="rId36" Type="http://schemas.openxmlformats.org/officeDocument/2006/relationships/image" Target="../media/image158.png"/><Relationship Id="rId10" Type="http://schemas.openxmlformats.org/officeDocument/2006/relationships/image" Target="../media/image132.png"/><Relationship Id="rId19" Type="http://schemas.openxmlformats.org/officeDocument/2006/relationships/image" Target="../media/image141.png"/><Relationship Id="rId31" Type="http://schemas.openxmlformats.org/officeDocument/2006/relationships/image" Target="../media/image153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Relationship Id="rId22" Type="http://schemas.openxmlformats.org/officeDocument/2006/relationships/image" Target="../media/image144.png"/><Relationship Id="rId27" Type="http://schemas.openxmlformats.org/officeDocument/2006/relationships/image" Target="../media/image149.png"/><Relationship Id="rId30" Type="http://schemas.openxmlformats.org/officeDocument/2006/relationships/image" Target="../media/image152.png"/><Relationship Id="rId35" Type="http://schemas.openxmlformats.org/officeDocument/2006/relationships/image" Target="../media/image157.png"/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5" Type="http://schemas.openxmlformats.org/officeDocument/2006/relationships/image" Target="../media/image147.png"/><Relationship Id="rId33" Type="http://schemas.openxmlformats.org/officeDocument/2006/relationships/image" Target="../media/image155.png"/><Relationship Id="rId38" Type="http://schemas.openxmlformats.org/officeDocument/2006/relationships/image" Target="../media/image1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journals.sagepub.com/doi/full/10.1177/15598276221087624" TargetMode="External"/><Relationship Id="rId4" Type="http://schemas.openxmlformats.org/officeDocument/2006/relationships/hyperlink" Target="https://doi.org/10.1177/15598276221087624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med.ncbi.nlm.nih.gov/35134371/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1.png"/><Relationship Id="rId21" Type="http://schemas.openxmlformats.org/officeDocument/2006/relationships/image" Target="../media/image186.png"/><Relationship Id="rId42" Type="http://schemas.openxmlformats.org/officeDocument/2006/relationships/image" Target="../media/image207.png"/><Relationship Id="rId47" Type="http://schemas.openxmlformats.org/officeDocument/2006/relationships/image" Target="../media/image212.png"/><Relationship Id="rId63" Type="http://schemas.openxmlformats.org/officeDocument/2006/relationships/image" Target="../media/image228.png"/><Relationship Id="rId68" Type="http://schemas.openxmlformats.org/officeDocument/2006/relationships/image" Target="../media/image233.png"/><Relationship Id="rId84" Type="http://schemas.openxmlformats.org/officeDocument/2006/relationships/image" Target="../media/image249.png"/><Relationship Id="rId16" Type="http://schemas.openxmlformats.org/officeDocument/2006/relationships/image" Target="../media/image181.png"/><Relationship Id="rId11" Type="http://schemas.openxmlformats.org/officeDocument/2006/relationships/image" Target="../media/image176.png"/><Relationship Id="rId32" Type="http://schemas.openxmlformats.org/officeDocument/2006/relationships/image" Target="../media/image197.jpg"/><Relationship Id="rId37" Type="http://schemas.openxmlformats.org/officeDocument/2006/relationships/image" Target="../media/image202.png"/><Relationship Id="rId53" Type="http://schemas.openxmlformats.org/officeDocument/2006/relationships/image" Target="../media/image218.png"/><Relationship Id="rId58" Type="http://schemas.openxmlformats.org/officeDocument/2006/relationships/image" Target="../media/image223.png"/><Relationship Id="rId74" Type="http://schemas.openxmlformats.org/officeDocument/2006/relationships/image" Target="../media/image239.png"/><Relationship Id="rId79" Type="http://schemas.openxmlformats.org/officeDocument/2006/relationships/image" Target="../media/image244.png"/><Relationship Id="rId5" Type="http://schemas.openxmlformats.org/officeDocument/2006/relationships/image" Target="../media/image170.png"/><Relationship Id="rId19" Type="http://schemas.openxmlformats.org/officeDocument/2006/relationships/image" Target="../media/image184.png"/><Relationship Id="rId14" Type="http://schemas.openxmlformats.org/officeDocument/2006/relationships/image" Target="../media/image179.png"/><Relationship Id="rId22" Type="http://schemas.openxmlformats.org/officeDocument/2006/relationships/image" Target="../media/image187.png"/><Relationship Id="rId27" Type="http://schemas.openxmlformats.org/officeDocument/2006/relationships/image" Target="../media/image192.png"/><Relationship Id="rId30" Type="http://schemas.openxmlformats.org/officeDocument/2006/relationships/image" Target="../media/image195.jpg"/><Relationship Id="rId35" Type="http://schemas.openxmlformats.org/officeDocument/2006/relationships/image" Target="../media/image200.png"/><Relationship Id="rId43" Type="http://schemas.openxmlformats.org/officeDocument/2006/relationships/image" Target="../media/image208.png"/><Relationship Id="rId48" Type="http://schemas.openxmlformats.org/officeDocument/2006/relationships/image" Target="../media/image213.png"/><Relationship Id="rId56" Type="http://schemas.openxmlformats.org/officeDocument/2006/relationships/image" Target="../media/image221.png"/><Relationship Id="rId64" Type="http://schemas.openxmlformats.org/officeDocument/2006/relationships/image" Target="../media/image229.png"/><Relationship Id="rId69" Type="http://schemas.openxmlformats.org/officeDocument/2006/relationships/image" Target="../media/image234.png"/><Relationship Id="rId77" Type="http://schemas.openxmlformats.org/officeDocument/2006/relationships/image" Target="../media/image242.png"/><Relationship Id="rId8" Type="http://schemas.openxmlformats.org/officeDocument/2006/relationships/image" Target="../media/image173.png"/><Relationship Id="rId51" Type="http://schemas.openxmlformats.org/officeDocument/2006/relationships/image" Target="../media/image216.png"/><Relationship Id="rId72" Type="http://schemas.openxmlformats.org/officeDocument/2006/relationships/image" Target="../media/image237.png"/><Relationship Id="rId80" Type="http://schemas.openxmlformats.org/officeDocument/2006/relationships/image" Target="../media/image245.png"/><Relationship Id="rId85" Type="http://schemas.openxmlformats.org/officeDocument/2006/relationships/image" Target="../media/image250.png"/><Relationship Id="rId3" Type="http://schemas.openxmlformats.org/officeDocument/2006/relationships/image" Target="../media/image168.png"/><Relationship Id="rId12" Type="http://schemas.openxmlformats.org/officeDocument/2006/relationships/image" Target="../media/image177.png"/><Relationship Id="rId17" Type="http://schemas.openxmlformats.org/officeDocument/2006/relationships/image" Target="../media/image182.png"/><Relationship Id="rId25" Type="http://schemas.openxmlformats.org/officeDocument/2006/relationships/image" Target="../media/image190.png"/><Relationship Id="rId33" Type="http://schemas.openxmlformats.org/officeDocument/2006/relationships/image" Target="../media/image198.png"/><Relationship Id="rId38" Type="http://schemas.openxmlformats.org/officeDocument/2006/relationships/image" Target="../media/image203.png"/><Relationship Id="rId46" Type="http://schemas.openxmlformats.org/officeDocument/2006/relationships/image" Target="../media/image211.png"/><Relationship Id="rId59" Type="http://schemas.openxmlformats.org/officeDocument/2006/relationships/image" Target="../media/image224.png"/><Relationship Id="rId67" Type="http://schemas.openxmlformats.org/officeDocument/2006/relationships/image" Target="../media/image232.png"/><Relationship Id="rId20" Type="http://schemas.openxmlformats.org/officeDocument/2006/relationships/image" Target="../media/image185.png"/><Relationship Id="rId41" Type="http://schemas.openxmlformats.org/officeDocument/2006/relationships/image" Target="../media/image206.png"/><Relationship Id="rId54" Type="http://schemas.openxmlformats.org/officeDocument/2006/relationships/image" Target="../media/image219.png"/><Relationship Id="rId62" Type="http://schemas.openxmlformats.org/officeDocument/2006/relationships/image" Target="../media/image227.png"/><Relationship Id="rId70" Type="http://schemas.openxmlformats.org/officeDocument/2006/relationships/image" Target="../media/image235.png"/><Relationship Id="rId75" Type="http://schemas.openxmlformats.org/officeDocument/2006/relationships/image" Target="../media/image240.png"/><Relationship Id="rId83" Type="http://schemas.openxmlformats.org/officeDocument/2006/relationships/image" Target="../media/image248.png"/><Relationship Id="rId88" Type="http://schemas.openxmlformats.org/officeDocument/2006/relationships/image" Target="../media/image2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1.png"/><Relationship Id="rId15" Type="http://schemas.openxmlformats.org/officeDocument/2006/relationships/image" Target="../media/image180.png"/><Relationship Id="rId23" Type="http://schemas.openxmlformats.org/officeDocument/2006/relationships/image" Target="../media/image188.png"/><Relationship Id="rId28" Type="http://schemas.openxmlformats.org/officeDocument/2006/relationships/image" Target="../media/image193.png"/><Relationship Id="rId36" Type="http://schemas.openxmlformats.org/officeDocument/2006/relationships/image" Target="../media/image201.png"/><Relationship Id="rId49" Type="http://schemas.openxmlformats.org/officeDocument/2006/relationships/image" Target="../media/image214.png"/><Relationship Id="rId57" Type="http://schemas.openxmlformats.org/officeDocument/2006/relationships/image" Target="../media/image222.png"/><Relationship Id="rId10" Type="http://schemas.openxmlformats.org/officeDocument/2006/relationships/image" Target="../media/image175.png"/><Relationship Id="rId31" Type="http://schemas.openxmlformats.org/officeDocument/2006/relationships/image" Target="../media/image196.jpg"/><Relationship Id="rId44" Type="http://schemas.openxmlformats.org/officeDocument/2006/relationships/image" Target="../media/image209.png"/><Relationship Id="rId52" Type="http://schemas.openxmlformats.org/officeDocument/2006/relationships/image" Target="../media/image217.png"/><Relationship Id="rId60" Type="http://schemas.openxmlformats.org/officeDocument/2006/relationships/image" Target="../media/image225.png"/><Relationship Id="rId65" Type="http://schemas.openxmlformats.org/officeDocument/2006/relationships/image" Target="../media/image230.png"/><Relationship Id="rId73" Type="http://schemas.openxmlformats.org/officeDocument/2006/relationships/image" Target="../media/image238.png"/><Relationship Id="rId78" Type="http://schemas.openxmlformats.org/officeDocument/2006/relationships/image" Target="../media/image243.png"/><Relationship Id="rId81" Type="http://schemas.openxmlformats.org/officeDocument/2006/relationships/image" Target="../media/image246.png"/><Relationship Id="rId86" Type="http://schemas.openxmlformats.org/officeDocument/2006/relationships/image" Target="../media/image251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Relationship Id="rId13" Type="http://schemas.openxmlformats.org/officeDocument/2006/relationships/image" Target="../media/image178.png"/><Relationship Id="rId18" Type="http://schemas.openxmlformats.org/officeDocument/2006/relationships/image" Target="../media/image183.png"/><Relationship Id="rId39" Type="http://schemas.openxmlformats.org/officeDocument/2006/relationships/image" Target="../media/image204.png"/><Relationship Id="rId34" Type="http://schemas.openxmlformats.org/officeDocument/2006/relationships/image" Target="../media/image199.png"/><Relationship Id="rId50" Type="http://schemas.openxmlformats.org/officeDocument/2006/relationships/image" Target="../media/image215.png"/><Relationship Id="rId55" Type="http://schemas.openxmlformats.org/officeDocument/2006/relationships/image" Target="../media/image220.png"/><Relationship Id="rId76" Type="http://schemas.openxmlformats.org/officeDocument/2006/relationships/image" Target="../media/image241.png"/><Relationship Id="rId7" Type="http://schemas.openxmlformats.org/officeDocument/2006/relationships/image" Target="../media/image172.png"/><Relationship Id="rId71" Type="http://schemas.openxmlformats.org/officeDocument/2006/relationships/image" Target="../media/image236.png"/><Relationship Id="rId2" Type="http://schemas.openxmlformats.org/officeDocument/2006/relationships/image" Target="../media/image167.png"/><Relationship Id="rId29" Type="http://schemas.openxmlformats.org/officeDocument/2006/relationships/image" Target="../media/image194.png"/><Relationship Id="rId24" Type="http://schemas.openxmlformats.org/officeDocument/2006/relationships/image" Target="../media/image189.png"/><Relationship Id="rId40" Type="http://schemas.openxmlformats.org/officeDocument/2006/relationships/image" Target="../media/image205.png"/><Relationship Id="rId45" Type="http://schemas.openxmlformats.org/officeDocument/2006/relationships/image" Target="../media/image210.png"/><Relationship Id="rId66" Type="http://schemas.openxmlformats.org/officeDocument/2006/relationships/image" Target="../media/image231.png"/><Relationship Id="rId87" Type="http://schemas.openxmlformats.org/officeDocument/2006/relationships/image" Target="../media/image252.png"/><Relationship Id="rId61" Type="http://schemas.openxmlformats.org/officeDocument/2006/relationships/image" Target="../media/image226.png"/><Relationship Id="rId82" Type="http://schemas.openxmlformats.org/officeDocument/2006/relationships/image" Target="../media/image24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07591" y="1267967"/>
              <a:ext cx="9577070" cy="4308475"/>
            </a:xfrm>
            <a:custGeom>
              <a:avLst/>
              <a:gdLst/>
              <a:ahLst/>
              <a:cxnLst/>
              <a:rect l="l" t="t" r="r" b="b"/>
              <a:pathLst>
                <a:path w="9577070" h="4308475">
                  <a:moveTo>
                    <a:pt x="0" y="4308348"/>
                  </a:moveTo>
                  <a:lnTo>
                    <a:pt x="9576816" y="4308348"/>
                  </a:lnTo>
                  <a:lnTo>
                    <a:pt x="9576816" y="0"/>
                  </a:lnTo>
                  <a:lnTo>
                    <a:pt x="0" y="0"/>
                  </a:lnTo>
                  <a:lnTo>
                    <a:pt x="0" y="4308348"/>
                  </a:lnTo>
                  <a:close/>
                </a:path>
              </a:pathLst>
            </a:custGeom>
            <a:ln w="6349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76120" y="1737182"/>
            <a:ext cx="8256270" cy="2661920"/>
          </a:xfrm>
          <a:prstGeom prst="rect">
            <a:avLst/>
          </a:prstGeom>
        </p:spPr>
        <p:txBody>
          <a:bodyPr vert="horz" wrap="square" lIns="0" tIns="180340" rIns="0" bIns="0" rtlCol="0">
            <a:spAutoFit/>
          </a:bodyPr>
          <a:lstStyle/>
          <a:p>
            <a:pPr marL="12700" marR="5080" indent="-4445" algn="ctr">
              <a:lnSpc>
                <a:spcPts val="6480"/>
              </a:lnSpc>
              <a:spcBef>
                <a:spcPts val="1420"/>
              </a:spcBef>
            </a:pPr>
            <a:r>
              <a:rPr sz="6500" spc="-70" dirty="0"/>
              <a:t>DIABETES</a:t>
            </a:r>
            <a:r>
              <a:rPr sz="6500" spc="-310" dirty="0"/>
              <a:t> </a:t>
            </a:r>
            <a:r>
              <a:rPr sz="6500" dirty="0"/>
              <a:t>-</a:t>
            </a:r>
            <a:r>
              <a:rPr sz="6500" spc="-265" dirty="0"/>
              <a:t> </a:t>
            </a:r>
            <a:r>
              <a:rPr sz="6500" spc="-10" dirty="0"/>
              <a:t>HOIDON </a:t>
            </a:r>
            <a:r>
              <a:rPr sz="6500" spc="-90" dirty="0"/>
              <a:t>MAHDOLLISUUKSIA</a:t>
            </a:r>
            <a:r>
              <a:rPr sz="6500" spc="-310" dirty="0"/>
              <a:t> </a:t>
            </a:r>
            <a:r>
              <a:rPr sz="6500" spc="-25" dirty="0"/>
              <a:t>V.</a:t>
            </a:r>
            <a:endParaRPr sz="6500"/>
          </a:p>
          <a:p>
            <a:pPr marR="7620" algn="ctr">
              <a:lnSpc>
                <a:spcPts val="6475"/>
              </a:lnSpc>
            </a:pPr>
            <a:r>
              <a:rPr sz="6500" spc="-20" dirty="0"/>
              <a:t>2023</a:t>
            </a:r>
            <a:endParaRPr sz="6500"/>
          </a:p>
        </p:txBody>
      </p:sp>
      <p:sp>
        <p:nvSpPr>
          <p:cNvPr id="6" name="object 6"/>
          <p:cNvSpPr/>
          <p:nvPr/>
        </p:nvSpPr>
        <p:spPr>
          <a:xfrm>
            <a:off x="1447800" y="1411224"/>
            <a:ext cx="9296400" cy="4036060"/>
          </a:xfrm>
          <a:custGeom>
            <a:avLst/>
            <a:gdLst/>
            <a:ahLst/>
            <a:cxnLst/>
            <a:rect l="l" t="t" r="r" b="b"/>
            <a:pathLst>
              <a:path w="9296400" h="4036060">
                <a:moveTo>
                  <a:pt x="0" y="4035552"/>
                </a:moveTo>
                <a:lnTo>
                  <a:pt x="9296400" y="4035552"/>
                </a:lnTo>
                <a:lnTo>
                  <a:pt x="9296400" y="0"/>
                </a:lnTo>
                <a:lnTo>
                  <a:pt x="0" y="0"/>
                </a:lnTo>
                <a:lnTo>
                  <a:pt x="0" y="4035552"/>
                </a:lnTo>
                <a:close/>
              </a:path>
            </a:pathLst>
          </a:custGeom>
          <a:ln w="635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923157" y="4322140"/>
            <a:ext cx="5008880" cy="2473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41985" algn="ctr">
              <a:lnSpc>
                <a:spcPct val="100000"/>
              </a:lnSpc>
              <a:spcBef>
                <a:spcPts val="100"/>
              </a:spcBef>
            </a:pPr>
            <a:r>
              <a:rPr sz="2400" spc="-85" dirty="0">
                <a:solidFill>
                  <a:srgbClr val="252525"/>
                </a:solidFill>
                <a:latin typeface="Century Gothic"/>
                <a:cs typeface="Century Gothic"/>
              </a:rPr>
              <a:t>FALM</a:t>
            </a:r>
            <a:r>
              <a:rPr sz="2400" spc="-185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252525"/>
                </a:solidFill>
                <a:latin typeface="Century Gothic"/>
                <a:cs typeface="Century Gothic"/>
              </a:rPr>
              <a:t>9.9.2023</a:t>
            </a:r>
            <a:endParaRPr sz="2400">
              <a:latin typeface="Century Gothic"/>
              <a:cs typeface="Century Gothic"/>
            </a:endParaRPr>
          </a:p>
          <a:p>
            <a:pPr marR="669290" algn="ctr">
              <a:lnSpc>
                <a:spcPct val="100000"/>
              </a:lnSpc>
              <a:spcBef>
                <a:spcPts val="1310"/>
              </a:spcBef>
            </a:pPr>
            <a:r>
              <a:rPr sz="1600" spc="60" dirty="0">
                <a:latin typeface="Century Gothic"/>
                <a:cs typeface="Century Gothic"/>
              </a:rPr>
              <a:t>Ville</a:t>
            </a:r>
            <a:r>
              <a:rPr sz="1600" spc="140" dirty="0">
                <a:latin typeface="Century Gothic"/>
                <a:cs typeface="Century Gothic"/>
              </a:rPr>
              <a:t> </a:t>
            </a:r>
            <a:r>
              <a:rPr sz="1600" spc="45" dirty="0">
                <a:latin typeface="Century Gothic"/>
                <a:cs typeface="Century Gothic"/>
              </a:rPr>
              <a:t>Miettinen</a:t>
            </a:r>
            <a:endParaRPr sz="1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9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50">
              <a:latin typeface="Century Gothic"/>
              <a:cs typeface="Century Gothic"/>
            </a:endParaRPr>
          </a:p>
          <a:p>
            <a:pPr marL="12700" marR="438150">
              <a:lnSpc>
                <a:spcPct val="100000"/>
              </a:lnSpc>
            </a:pPr>
            <a:r>
              <a:rPr sz="1800" dirty="0">
                <a:latin typeface="Century Gothic"/>
                <a:cs typeface="Century Gothic"/>
              </a:rPr>
              <a:t>Yleislääketieteen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erikoislääkäri </a:t>
            </a:r>
            <a:r>
              <a:rPr sz="1800" dirty="0">
                <a:latin typeface="Century Gothic"/>
                <a:cs typeface="Century Gothic"/>
              </a:rPr>
              <a:t>Diabeteksen</a:t>
            </a:r>
            <a:r>
              <a:rPr sz="1800" spc="-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hoidon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ja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lääkärikouluttajan erityispätevyydet</a:t>
            </a:r>
            <a:endParaRPr sz="18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Century Gothic"/>
                <a:cs typeface="Century Gothic"/>
              </a:rPr>
              <a:t>Koulutusylilääkäri,</a:t>
            </a:r>
            <a:r>
              <a:rPr sz="1800" spc="-5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Etelä-</a:t>
            </a:r>
            <a:r>
              <a:rPr sz="1800" dirty="0">
                <a:latin typeface="Century Gothic"/>
                <a:cs typeface="Century Gothic"/>
              </a:rPr>
              <a:t>Savon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hva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Eloisa,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spc="-25" dirty="0">
                <a:latin typeface="Century Gothic"/>
                <a:cs typeface="Century Gothic"/>
              </a:rPr>
              <a:t>PTH</a:t>
            </a:r>
            <a:endParaRPr sz="1800">
              <a:latin typeface="Century Gothic"/>
              <a:cs typeface="Century Gothic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80415" y="295656"/>
            <a:ext cx="11835130" cy="6471285"/>
            <a:chOff x="280415" y="295656"/>
            <a:chExt cx="11835130" cy="647128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56775" y="4157471"/>
              <a:ext cx="2858262" cy="189052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0415" y="295656"/>
              <a:ext cx="2054352" cy="137007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12492" y="6042658"/>
              <a:ext cx="720851" cy="7239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6947" y="5718047"/>
              <a:ext cx="720852" cy="72542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17351" y="557784"/>
              <a:ext cx="720851" cy="7239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15400" y="0"/>
            <a:ext cx="3276600" cy="685037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7885" y="369773"/>
            <a:ext cx="94043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STENO2</a:t>
            </a:r>
            <a:r>
              <a:rPr spc="-20" dirty="0"/>
              <a:t> </a:t>
            </a:r>
            <a:r>
              <a:rPr dirty="0"/>
              <a:t>–tutkimuksen</a:t>
            </a:r>
            <a:r>
              <a:rPr spc="-30" dirty="0"/>
              <a:t> </a:t>
            </a:r>
            <a:r>
              <a:rPr spc="-10" dirty="0"/>
              <a:t>mukaan…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92530" y="1820417"/>
            <a:ext cx="7223125" cy="1578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1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Jos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yleislääkäri</a:t>
            </a:r>
            <a:r>
              <a:rPr sz="1800" spc="-4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kohtaa</a:t>
            </a:r>
            <a:r>
              <a:rPr sz="1800" spc="-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vastaanotollaan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10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potilasta,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joilla</a:t>
            </a:r>
            <a:r>
              <a:rPr sz="1800" spc="-6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T2D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spc="-25" dirty="0">
                <a:latin typeface="Century Gothic"/>
                <a:cs typeface="Century Gothic"/>
              </a:rPr>
              <a:t>ja</a:t>
            </a:r>
            <a:endParaRPr sz="1800">
              <a:latin typeface="Century Gothic"/>
              <a:cs typeface="Century Gothic"/>
            </a:endParaRPr>
          </a:p>
          <a:p>
            <a:pPr marL="195580">
              <a:lnSpc>
                <a:spcPct val="100000"/>
              </a:lnSpc>
            </a:pPr>
            <a:r>
              <a:rPr sz="1800" dirty="0">
                <a:latin typeface="Century Gothic"/>
                <a:cs typeface="Century Gothic"/>
              </a:rPr>
              <a:t>sen munuaistauti</a:t>
            </a:r>
            <a:r>
              <a:rPr sz="1800" spc="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(valkuaista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virtsassa)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(keski-</a:t>
            </a:r>
            <a:r>
              <a:rPr sz="1800" dirty="0">
                <a:latin typeface="Century Gothic"/>
                <a:cs typeface="Century Gothic"/>
              </a:rPr>
              <a:t>ikä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spc="-20" dirty="0">
                <a:latin typeface="Century Gothic"/>
                <a:cs typeface="Century Gothic"/>
              </a:rPr>
              <a:t>55v)</a:t>
            </a:r>
            <a:endParaRPr sz="18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1800" dirty="0">
                <a:solidFill>
                  <a:srgbClr val="252525"/>
                </a:solidFill>
                <a:latin typeface="Wingdings"/>
                <a:cs typeface="Wingdings"/>
              </a:rPr>
              <a:t></a:t>
            </a:r>
            <a:r>
              <a:rPr sz="1800" dirty="0">
                <a:latin typeface="Century Gothic"/>
                <a:cs typeface="Century Gothic"/>
              </a:rPr>
              <a:t>Heistä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tavallisella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hoidolla</a:t>
            </a:r>
            <a:endParaRPr sz="1800">
              <a:latin typeface="Century Gothic"/>
              <a:cs typeface="Century Gothic"/>
            </a:endParaRPr>
          </a:p>
          <a:p>
            <a:pPr marL="287020">
              <a:lnSpc>
                <a:spcPct val="100000"/>
              </a:lnSpc>
              <a:spcBef>
                <a:spcPts val="500"/>
              </a:spcBef>
            </a:pPr>
            <a:r>
              <a:rPr sz="1600" dirty="0">
                <a:solidFill>
                  <a:srgbClr val="252525"/>
                </a:solidFill>
                <a:latin typeface="Wingdings"/>
                <a:cs typeface="Wingdings"/>
              </a:rPr>
              <a:t></a:t>
            </a:r>
            <a:r>
              <a:rPr sz="1600" dirty="0">
                <a:latin typeface="Century Gothic"/>
                <a:cs typeface="Century Gothic"/>
              </a:rPr>
              <a:t>5</a:t>
            </a:r>
            <a:r>
              <a:rPr sz="1600" spc="-4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kuolee</a:t>
            </a:r>
            <a:r>
              <a:rPr sz="1600" spc="-4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(heistä</a:t>
            </a:r>
            <a:r>
              <a:rPr sz="1600" spc="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2</a:t>
            </a:r>
            <a:r>
              <a:rPr sz="1600" spc="-4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sydän-</a:t>
            </a:r>
            <a:r>
              <a:rPr sz="1600" spc="-2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ja</a:t>
            </a:r>
            <a:r>
              <a:rPr sz="1600" spc="-4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verisuoniperäisistä</a:t>
            </a:r>
            <a:r>
              <a:rPr sz="1600" spc="-2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syistä)</a:t>
            </a:r>
            <a:endParaRPr sz="1600">
              <a:latin typeface="Century Gothic"/>
              <a:cs typeface="Century Gothic"/>
            </a:endParaRPr>
          </a:p>
          <a:p>
            <a:pPr marL="287020">
              <a:lnSpc>
                <a:spcPct val="100000"/>
              </a:lnSpc>
              <a:spcBef>
                <a:spcPts val="505"/>
              </a:spcBef>
            </a:pPr>
            <a:r>
              <a:rPr sz="1600" dirty="0">
                <a:solidFill>
                  <a:srgbClr val="252525"/>
                </a:solidFill>
                <a:latin typeface="Wingdings"/>
                <a:cs typeface="Wingdings"/>
              </a:rPr>
              <a:t></a:t>
            </a:r>
            <a:r>
              <a:rPr sz="1600" dirty="0">
                <a:latin typeface="Century Gothic"/>
                <a:cs typeface="Century Gothic"/>
              </a:rPr>
              <a:t>2</a:t>
            </a:r>
            <a:r>
              <a:rPr sz="1600" spc="-3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saa</a:t>
            </a:r>
            <a:r>
              <a:rPr sz="1600" spc="-3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aivohalvauksen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2530" y="3371748"/>
            <a:ext cx="4196080" cy="102933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287020">
              <a:lnSpc>
                <a:spcPct val="100000"/>
              </a:lnSpc>
              <a:spcBef>
                <a:spcPts val="605"/>
              </a:spcBef>
            </a:pPr>
            <a:r>
              <a:rPr sz="1600" dirty="0">
                <a:solidFill>
                  <a:srgbClr val="252525"/>
                </a:solidFill>
                <a:latin typeface="Wingdings"/>
                <a:cs typeface="Wingdings"/>
              </a:rPr>
              <a:t></a:t>
            </a:r>
            <a:r>
              <a:rPr sz="1600" dirty="0">
                <a:latin typeface="Century Gothic"/>
                <a:cs typeface="Century Gothic"/>
              </a:rPr>
              <a:t>2</a:t>
            </a:r>
            <a:r>
              <a:rPr sz="1600" spc="-3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saa</a:t>
            </a:r>
            <a:r>
              <a:rPr sz="1600" spc="-3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sydäninfarktin</a:t>
            </a:r>
            <a:endParaRPr sz="1600">
              <a:latin typeface="Century Gothic"/>
              <a:cs typeface="Century Gothic"/>
            </a:endParaRPr>
          </a:p>
          <a:p>
            <a:pPr marL="287020">
              <a:lnSpc>
                <a:spcPct val="100000"/>
              </a:lnSpc>
              <a:spcBef>
                <a:spcPts val="500"/>
              </a:spcBef>
            </a:pPr>
            <a:r>
              <a:rPr sz="1600" dirty="0">
                <a:solidFill>
                  <a:srgbClr val="252525"/>
                </a:solidFill>
                <a:latin typeface="Wingdings"/>
                <a:cs typeface="Wingdings"/>
              </a:rPr>
              <a:t></a:t>
            </a:r>
            <a:r>
              <a:rPr sz="1600" dirty="0">
                <a:latin typeface="Century Gothic"/>
                <a:cs typeface="Century Gothic"/>
              </a:rPr>
              <a:t>ja</a:t>
            </a:r>
            <a:r>
              <a:rPr sz="1600" spc="-2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2</a:t>
            </a:r>
            <a:r>
              <a:rPr sz="1600" spc="-1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joutuu </a:t>
            </a:r>
            <a:r>
              <a:rPr sz="1600" spc="-20" dirty="0">
                <a:latin typeface="Century Gothic"/>
                <a:cs typeface="Century Gothic"/>
              </a:rPr>
              <a:t>raaja-</a:t>
            </a:r>
            <a:r>
              <a:rPr sz="1600" spc="-10" dirty="0">
                <a:latin typeface="Century Gothic"/>
                <a:cs typeface="Century Gothic"/>
              </a:rPr>
              <a:t>amputaatioon</a:t>
            </a:r>
            <a:endParaRPr sz="16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894"/>
              </a:spcBef>
            </a:pPr>
            <a:r>
              <a:rPr sz="1800" dirty="0">
                <a:latin typeface="Century Gothic"/>
                <a:cs typeface="Century Gothic"/>
              </a:rPr>
              <a:t>…13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vuoden</a:t>
            </a:r>
            <a:r>
              <a:rPr sz="1800" spc="1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seuranta-</a:t>
            </a:r>
            <a:r>
              <a:rPr sz="1800" dirty="0">
                <a:latin typeface="Century Gothic"/>
                <a:cs typeface="Century Gothic"/>
              </a:rPr>
              <a:t>ajan</a:t>
            </a:r>
            <a:r>
              <a:rPr sz="1800" spc="3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puitteissa.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2530" y="4878451"/>
            <a:ext cx="7337425" cy="1078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1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Näin,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jos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emme</a:t>
            </a:r>
            <a:r>
              <a:rPr sz="1800" spc="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hoida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heitä</a:t>
            </a:r>
            <a:r>
              <a:rPr sz="1800" spc="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tavoitteellisesti ja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kokonaisvaltaisesti</a:t>
            </a:r>
            <a:endParaRPr sz="1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50">
              <a:latin typeface="Century Gothic"/>
              <a:cs typeface="Century Gothic"/>
            </a:endParaRPr>
          </a:p>
          <a:p>
            <a:pPr marL="469900" marR="5080">
              <a:lnSpc>
                <a:spcPct val="102299"/>
              </a:lnSpc>
              <a:spcBef>
                <a:spcPts val="5"/>
              </a:spcBef>
            </a:pPr>
            <a:r>
              <a:rPr sz="1300" dirty="0">
                <a:latin typeface="Century Gothic"/>
                <a:cs typeface="Century Gothic"/>
              </a:rPr>
              <a:t>Gaede</a:t>
            </a:r>
            <a:r>
              <a:rPr sz="1300" spc="7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P,</a:t>
            </a:r>
            <a:r>
              <a:rPr sz="1300" spc="9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Lund-Andersen</a:t>
            </a:r>
            <a:r>
              <a:rPr sz="1300" spc="6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H,</a:t>
            </a:r>
            <a:r>
              <a:rPr sz="1300" spc="9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Parving</a:t>
            </a:r>
            <a:r>
              <a:rPr sz="1300" spc="6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HH</a:t>
            </a:r>
            <a:r>
              <a:rPr sz="1300" spc="8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ym.</a:t>
            </a:r>
            <a:r>
              <a:rPr sz="1300" spc="10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Effect</a:t>
            </a:r>
            <a:r>
              <a:rPr sz="1300" spc="7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of</a:t>
            </a:r>
            <a:r>
              <a:rPr sz="1300" spc="7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a</a:t>
            </a:r>
            <a:r>
              <a:rPr sz="1300" spc="10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multifactorial</a:t>
            </a:r>
            <a:r>
              <a:rPr sz="1300" spc="7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intervention</a:t>
            </a:r>
            <a:r>
              <a:rPr sz="1300" spc="45" dirty="0">
                <a:latin typeface="Century Gothic"/>
                <a:cs typeface="Century Gothic"/>
              </a:rPr>
              <a:t> </a:t>
            </a:r>
            <a:r>
              <a:rPr sz="1300" spc="-25" dirty="0">
                <a:latin typeface="Century Gothic"/>
                <a:cs typeface="Century Gothic"/>
              </a:rPr>
              <a:t>on </a:t>
            </a:r>
            <a:r>
              <a:rPr sz="1300" dirty="0">
                <a:latin typeface="Century Gothic"/>
                <a:cs typeface="Century Gothic"/>
              </a:rPr>
              <a:t>mortality</a:t>
            </a:r>
            <a:r>
              <a:rPr sz="1300" spc="5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in</a:t>
            </a:r>
            <a:r>
              <a:rPr sz="1300" spc="8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type</a:t>
            </a:r>
            <a:r>
              <a:rPr sz="1300" spc="7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2</a:t>
            </a:r>
            <a:r>
              <a:rPr sz="1300" spc="7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diabetes.</a:t>
            </a:r>
            <a:r>
              <a:rPr sz="1300" spc="5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N</a:t>
            </a:r>
            <a:r>
              <a:rPr sz="1300" spc="9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Engl</a:t>
            </a:r>
            <a:r>
              <a:rPr sz="1300" spc="9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J</a:t>
            </a:r>
            <a:r>
              <a:rPr sz="1300" spc="8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Med</a:t>
            </a:r>
            <a:r>
              <a:rPr sz="1300" spc="10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2008;358:580-</a:t>
            </a:r>
            <a:r>
              <a:rPr sz="1300" spc="-25" dirty="0">
                <a:latin typeface="Century Gothic"/>
                <a:cs typeface="Century Gothic"/>
              </a:rPr>
              <a:t>91</a:t>
            </a:r>
            <a:endParaRPr sz="1300">
              <a:latin typeface="Century Gothic"/>
              <a:cs typeface="Century Gothic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645909" y="2889250"/>
            <a:ext cx="2207260" cy="1972945"/>
            <a:chOff x="6645909" y="2889250"/>
            <a:chExt cx="2207260" cy="1972945"/>
          </a:xfrm>
        </p:grpSpPr>
        <p:sp>
          <p:nvSpPr>
            <p:cNvPr id="8" name="object 8"/>
            <p:cNvSpPr/>
            <p:nvPr/>
          </p:nvSpPr>
          <p:spPr>
            <a:xfrm>
              <a:off x="6652259" y="2895600"/>
              <a:ext cx="2194560" cy="1960245"/>
            </a:xfrm>
            <a:custGeom>
              <a:avLst/>
              <a:gdLst/>
              <a:ahLst/>
              <a:cxnLst/>
              <a:rect l="l" t="t" r="r" b="b"/>
              <a:pathLst>
                <a:path w="2194559" h="1960245">
                  <a:moveTo>
                    <a:pt x="1097280" y="0"/>
                  </a:moveTo>
                  <a:lnTo>
                    <a:pt x="731520" y="489965"/>
                  </a:lnTo>
                  <a:lnTo>
                    <a:pt x="0" y="489965"/>
                  </a:lnTo>
                  <a:lnTo>
                    <a:pt x="365760" y="979932"/>
                  </a:lnTo>
                  <a:lnTo>
                    <a:pt x="0" y="1469898"/>
                  </a:lnTo>
                  <a:lnTo>
                    <a:pt x="731520" y="1469898"/>
                  </a:lnTo>
                  <a:lnTo>
                    <a:pt x="1097280" y="1959864"/>
                  </a:lnTo>
                  <a:lnTo>
                    <a:pt x="1463040" y="1469898"/>
                  </a:lnTo>
                  <a:lnTo>
                    <a:pt x="2194560" y="1469898"/>
                  </a:lnTo>
                  <a:lnTo>
                    <a:pt x="1828800" y="979932"/>
                  </a:lnTo>
                  <a:lnTo>
                    <a:pt x="2194560" y="489965"/>
                  </a:lnTo>
                  <a:lnTo>
                    <a:pt x="1463040" y="489965"/>
                  </a:lnTo>
                  <a:lnTo>
                    <a:pt x="1097280" y="0"/>
                  </a:lnTo>
                  <a:close/>
                </a:path>
              </a:pathLst>
            </a:custGeom>
            <a:solidFill>
              <a:srgbClr val="1CAC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652259" y="2895600"/>
              <a:ext cx="2194560" cy="1960245"/>
            </a:xfrm>
            <a:custGeom>
              <a:avLst/>
              <a:gdLst/>
              <a:ahLst/>
              <a:cxnLst/>
              <a:rect l="l" t="t" r="r" b="b"/>
              <a:pathLst>
                <a:path w="2194559" h="1960245">
                  <a:moveTo>
                    <a:pt x="0" y="489965"/>
                  </a:moveTo>
                  <a:lnTo>
                    <a:pt x="731520" y="489965"/>
                  </a:lnTo>
                  <a:lnTo>
                    <a:pt x="1097280" y="0"/>
                  </a:lnTo>
                  <a:lnTo>
                    <a:pt x="1463040" y="489965"/>
                  </a:lnTo>
                  <a:lnTo>
                    <a:pt x="2194560" y="489965"/>
                  </a:lnTo>
                  <a:lnTo>
                    <a:pt x="1828800" y="979932"/>
                  </a:lnTo>
                  <a:lnTo>
                    <a:pt x="2194560" y="1469898"/>
                  </a:lnTo>
                  <a:lnTo>
                    <a:pt x="1463040" y="1469898"/>
                  </a:lnTo>
                  <a:lnTo>
                    <a:pt x="1097280" y="1959864"/>
                  </a:lnTo>
                  <a:lnTo>
                    <a:pt x="731520" y="1469898"/>
                  </a:lnTo>
                  <a:lnTo>
                    <a:pt x="0" y="1469898"/>
                  </a:lnTo>
                  <a:lnTo>
                    <a:pt x="365760" y="979932"/>
                  </a:lnTo>
                  <a:lnTo>
                    <a:pt x="0" y="489965"/>
                  </a:lnTo>
                  <a:close/>
                </a:path>
              </a:pathLst>
            </a:custGeom>
            <a:ln w="12700">
              <a:solidFill>
                <a:srgbClr val="117D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269226" y="3447415"/>
            <a:ext cx="9652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entury Gothic"/>
                <a:cs typeface="Century Gothic"/>
              </a:rPr>
              <a:t>ARR</a:t>
            </a:r>
            <a:r>
              <a:rPr sz="180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entury Gothic"/>
                <a:cs typeface="Century Gothic"/>
              </a:rPr>
              <a:t>20%</a:t>
            </a:r>
            <a:endParaRPr sz="1800">
              <a:latin typeface="Century Gothic"/>
              <a:cs typeface="Century Gothic"/>
            </a:endParaRPr>
          </a:p>
          <a:p>
            <a:pPr marL="2794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Century Gothic"/>
                <a:cs typeface="Century Gothic"/>
              </a:rPr>
              <a:t>RRR</a:t>
            </a:r>
            <a:r>
              <a:rPr sz="180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entury Gothic"/>
                <a:cs typeface="Century Gothic"/>
              </a:rPr>
              <a:t>53%</a:t>
            </a:r>
            <a:endParaRPr sz="1800">
              <a:latin typeface="Century Gothic"/>
              <a:cs typeface="Century Gothic"/>
            </a:endParaRPr>
          </a:p>
          <a:p>
            <a:pPr marL="6731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Century Gothic"/>
                <a:cs typeface="Century Gothic"/>
              </a:rPr>
              <a:t>NNT</a:t>
            </a:r>
            <a:r>
              <a:rPr sz="1800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dirty="0">
                <a:solidFill>
                  <a:srgbClr val="FFFFFF"/>
                </a:solidFill>
                <a:latin typeface="Century Gothic"/>
                <a:cs typeface="Century Gothic"/>
              </a:rPr>
              <a:t>=</a:t>
            </a:r>
            <a:r>
              <a:rPr sz="1800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Century Gothic"/>
                <a:cs typeface="Century Gothic"/>
              </a:rPr>
              <a:t>4</a:t>
            </a:r>
            <a:endParaRPr sz="1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5844" y="900176"/>
            <a:ext cx="48202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Kliinikon </a:t>
            </a:r>
            <a:r>
              <a:rPr spc="-10" dirty="0"/>
              <a:t>arkea…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4215" y="1760803"/>
            <a:ext cx="5302250" cy="3340735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1179195" algn="l"/>
              </a:tabLst>
            </a:pPr>
            <a:r>
              <a:rPr sz="1800" b="1" spc="-10" dirty="0">
                <a:latin typeface="Century Gothic"/>
                <a:cs typeface="Century Gothic"/>
              </a:rPr>
              <a:t>Erikoisala</a:t>
            </a:r>
            <a:r>
              <a:rPr sz="1800" b="1" dirty="0">
                <a:latin typeface="Century Gothic"/>
                <a:cs typeface="Century Gothic"/>
              </a:rPr>
              <a:t>	50</a:t>
            </a:r>
            <a:r>
              <a:rPr sz="1800" b="1" spc="-15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SILMÄTAUDIT</a:t>
            </a:r>
            <a:endParaRPr sz="18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1800" b="1" spc="-10" dirty="0">
                <a:latin typeface="Century Gothic"/>
                <a:cs typeface="Century Gothic"/>
              </a:rPr>
              <a:t>Epikriisi</a:t>
            </a:r>
            <a:endParaRPr sz="1800">
              <a:latin typeface="Century Gothic"/>
              <a:cs typeface="Century Gothic"/>
            </a:endParaRPr>
          </a:p>
          <a:p>
            <a:pPr marL="194945" marR="267335" indent="-182880">
              <a:lnSpc>
                <a:spcPct val="100000"/>
              </a:lnSpc>
              <a:spcBef>
                <a:spcPts val="9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Silmänpohjakuvissa</a:t>
            </a:r>
            <a:r>
              <a:rPr sz="1800" spc="-7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on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todettu:</a:t>
            </a:r>
            <a:r>
              <a:rPr sz="1800" spc="2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lievä </a:t>
            </a:r>
            <a:r>
              <a:rPr sz="1800" dirty="0">
                <a:latin typeface="Century Gothic"/>
                <a:cs typeface="Century Gothic"/>
              </a:rPr>
              <a:t>taustaretinopatia oikeassa</a:t>
            </a:r>
            <a:r>
              <a:rPr sz="1800" spc="-5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silmässä</a:t>
            </a:r>
            <a:r>
              <a:rPr sz="1800" spc="-70" dirty="0">
                <a:latin typeface="Century Gothic"/>
                <a:cs typeface="Century Gothic"/>
              </a:rPr>
              <a:t> </a:t>
            </a:r>
            <a:r>
              <a:rPr sz="1800" spc="-25" dirty="0">
                <a:latin typeface="Century Gothic"/>
                <a:cs typeface="Century Gothic"/>
              </a:rPr>
              <a:t>ja </a:t>
            </a:r>
            <a:r>
              <a:rPr sz="1800" dirty="0">
                <a:latin typeface="Century Gothic"/>
                <a:cs typeface="Century Gothic"/>
              </a:rPr>
              <a:t>kohtalainen</a:t>
            </a:r>
            <a:r>
              <a:rPr sz="1800" spc="-6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taustaretinopatia,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makulopatia </a:t>
            </a:r>
            <a:r>
              <a:rPr sz="1800" dirty="0">
                <a:latin typeface="Century Gothic"/>
                <a:cs typeface="Century Gothic"/>
              </a:rPr>
              <a:t>vasemmassa</a:t>
            </a:r>
            <a:r>
              <a:rPr sz="1800" spc="-6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silmässä.</a:t>
            </a:r>
            <a:endParaRPr sz="1800">
              <a:latin typeface="Century Gothic"/>
              <a:cs typeface="Century Gothic"/>
            </a:endParaRPr>
          </a:p>
          <a:p>
            <a:pPr marL="194945" marR="207010" indent="-182880">
              <a:lnSpc>
                <a:spcPct val="100000"/>
              </a:lnSpc>
              <a:spcBef>
                <a:spcPts val="905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Muut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silmänpohjakuvissa</a:t>
            </a:r>
            <a:r>
              <a:rPr sz="1800" spc="-6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todetut</a:t>
            </a:r>
            <a:r>
              <a:rPr sz="1800" spc="3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muutokset: </a:t>
            </a:r>
            <a:r>
              <a:rPr sz="1800" dirty="0">
                <a:latin typeface="Century Gothic"/>
                <a:cs typeface="Century Gothic"/>
              </a:rPr>
              <a:t>Kohtalainen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makulopatia</a:t>
            </a:r>
            <a:r>
              <a:rPr sz="1800" spc="-4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vas.silmässä.</a:t>
            </a:r>
            <a:endParaRPr sz="1800">
              <a:latin typeface="Century Gothic"/>
              <a:cs typeface="Century Gothic"/>
            </a:endParaRPr>
          </a:p>
          <a:p>
            <a:pPr marL="194945" indent="-182245">
              <a:lnSpc>
                <a:spcPct val="100000"/>
              </a:lnSpc>
              <a:spcBef>
                <a:spcPts val="9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  <a:tab pos="4761865" algn="l"/>
              </a:tabLst>
            </a:pPr>
            <a:r>
              <a:rPr sz="1800" dirty="0">
                <a:latin typeface="Century Gothic"/>
                <a:cs typeface="Century Gothic"/>
              </a:rPr>
              <a:t>Suositellaan</a:t>
            </a:r>
            <a:r>
              <a:rPr sz="1800" spc="-6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lähetettä</a:t>
            </a:r>
            <a:r>
              <a:rPr sz="1800" spc="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silmäpoliklinikalle.</a:t>
            </a:r>
            <a:r>
              <a:rPr sz="1800" dirty="0">
                <a:latin typeface="Century Gothic"/>
                <a:cs typeface="Century Gothic"/>
              </a:rPr>
              <a:t>	N</a:t>
            </a:r>
            <a:r>
              <a:rPr sz="1800" spc="25" dirty="0">
                <a:latin typeface="Century Gothic"/>
                <a:cs typeface="Century Gothic"/>
              </a:rPr>
              <a:t> </a:t>
            </a:r>
            <a:r>
              <a:rPr sz="1800" spc="-25" dirty="0">
                <a:latin typeface="Century Gothic"/>
                <a:cs typeface="Century Gothic"/>
              </a:rPr>
              <a:t>N.,</a:t>
            </a:r>
            <a:endParaRPr sz="1800">
              <a:latin typeface="Century Gothic"/>
              <a:cs typeface="Century Gothic"/>
            </a:endParaRPr>
          </a:p>
          <a:p>
            <a:pPr marL="194945">
              <a:lnSpc>
                <a:spcPct val="100000"/>
              </a:lnSpc>
            </a:pPr>
            <a:r>
              <a:rPr sz="1800" spc="-10" dirty="0">
                <a:latin typeface="Century Gothic"/>
                <a:cs typeface="Century Gothic"/>
              </a:rPr>
              <a:t>Silmät.erik.lääk.</a:t>
            </a:r>
            <a:endParaRPr sz="1800">
              <a:latin typeface="Century Gothic"/>
              <a:cs typeface="Century Gothic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8083" y="239268"/>
            <a:ext cx="5039868" cy="48006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768083" y="239268"/>
            <a:ext cx="5039995" cy="480060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91440" marR="258445">
              <a:lnSpc>
                <a:spcPct val="100000"/>
              </a:lnSpc>
              <a:spcBef>
                <a:spcPts val="315"/>
              </a:spcBef>
            </a:pPr>
            <a:r>
              <a:rPr sz="1800" i="1" dirty="0">
                <a:latin typeface="Century Gothic"/>
                <a:cs typeface="Century Gothic"/>
              </a:rPr>
              <a:t>74v</a:t>
            </a:r>
            <a:r>
              <a:rPr sz="1800" i="1" spc="-5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mies,</a:t>
            </a:r>
            <a:r>
              <a:rPr sz="1800" i="1" spc="-1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jolla</a:t>
            </a:r>
            <a:r>
              <a:rPr sz="1800" i="1" spc="-1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T2D</a:t>
            </a:r>
            <a:r>
              <a:rPr sz="1800" i="1" spc="-35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diagnosoitu</a:t>
            </a:r>
            <a:r>
              <a:rPr sz="1800" i="1" spc="5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-</a:t>
            </a:r>
            <a:r>
              <a:rPr sz="1800" i="1" spc="-10" dirty="0">
                <a:latin typeface="Century Gothic"/>
                <a:cs typeface="Century Gothic"/>
              </a:rPr>
              <a:t>80-luvulla. </a:t>
            </a:r>
            <a:r>
              <a:rPr sz="1800" i="1" dirty="0">
                <a:latin typeface="Century Gothic"/>
                <a:cs typeface="Century Gothic"/>
              </a:rPr>
              <a:t>Pallalaajennuksia</a:t>
            </a:r>
            <a:r>
              <a:rPr sz="1800" i="1" spc="-35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sydämeen</a:t>
            </a:r>
            <a:r>
              <a:rPr sz="1800" i="1" spc="-55" dirty="0">
                <a:latin typeface="Century Gothic"/>
                <a:cs typeface="Century Gothic"/>
              </a:rPr>
              <a:t> </a:t>
            </a:r>
            <a:r>
              <a:rPr sz="1800" i="1" spc="-10" dirty="0">
                <a:latin typeface="Century Gothic"/>
                <a:cs typeface="Century Gothic"/>
              </a:rPr>
              <a:t>2012; </a:t>
            </a:r>
            <a:r>
              <a:rPr sz="1800" i="1" dirty="0">
                <a:latin typeface="Century Gothic"/>
                <a:cs typeface="Century Gothic"/>
              </a:rPr>
              <a:t>vasempaan</a:t>
            </a:r>
            <a:r>
              <a:rPr sz="1800" i="1" spc="-35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jalkaan</a:t>
            </a:r>
            <a:r>
              <a:rPr sz="1800" i="1" spc="-3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2022</a:t>
            </a:r>
            <a:r>
              <a:rPr sz="1800" i="1" spc="-35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lopussa,</a:t>
            </a:r>
            <a:r>
              <a:rPr sz="1800" i="1" spc="-20" dirty="0">
                <a:latin typeface="Century Gothic"/>
                <a:cs typeface="Century Gothic"/>
              </a:rPr>
              <a:t> </a:t>
            </a:r>
            <a:r>
              <a:rPr sz="1800" i="1" spc="-10" dirty="0">
                <a:latin typeface="Century Gothic"/>
                <a:cs typeface="Century Gothic"/>
              </a:rPr>
              <a:t>jolloin </a:t>
            </a:r>
            <a:r>
              <a:rPr sz="1800" i="1" dirty="0">
                <a:latin typeface="Century Gothic"/>
                <a:cs typeface="Century Gothic"/>
              </a:rPr>
              <a:t>samalla</a:t>
            </a:r>
            <a:r>
              <a:rPr sz="1800" i="1" spc="-20" dirty="0">
                <a:latin typeface="Century Gothic"/>
                <a:cs typeface="Century Gothic"/>
              </a:rPr>
              <a:t> </a:t>
            </a:r>
            <a:r>
              <a:rPr sz="1800" i="1" spc="-10" dirty="0">
                <a:latin typeface="Century Gothic"/>
                <a:cs typeface="Century Gothic"/>
              </a:rPr>
              <a:t>varvas-</a:t>
            </a:r>
            <a:r>
              <a:rPr sz="1800" i="1" dirty="0">
                <a:latin typeface="Century Gothic"/>
                <a:cs typeface="Century Gothic"/>
              </a:rPr>
              <a:t>päkiä amputaatio</a:t>
            </a:r>
            <a:r>
              <a:rPr sz="1800" i="1" spc="-15" dirty="0">
                <a:latin typeface="Century Gothic"/>
                <a:cs typeface="Century Gothic"/>
              </a:rPr>
              <a:t> </a:t>
            </a:r>
            <a:r>
              <a:rPr sz="1800" i="1" spc="-10" dirty="0">
                <a:latin typeface="Century Gothic"/>
                <a:cs typeface="Century Gothic"/>
              </a:rPr>
              <a:t>huonon </a:t>
            </a:r>
            <a:r>
              <a:rPr sz="1800" i="1" dirty="0">
                <a:latin typeface="Century Gothic"/>
                <a:cs typeface="Century Gothic"/>
              </a:rPr>
              <a:t>verisuonitilanteen</a:t>
            </a:r>
            <a:r>
              <a:rPr sz="1800" i="1" spc="-3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vuoksi.</a:t>
            </a:r>
            <a:r>
              <a:rPr sz="1800" i="1" spc="-15" dirty="0">
                <a:latin typeface="Century Gothic"/>
                <a:cs typeface="Century Gothic"/>
              </a:rPr>
              <a:t> </a:t>
            </a:r>
            <a:r>
              <a:rPr sz="1800" i="1" spc="-10" dirty="0">
                <a:latin typeface="Century Gothic"/>
                <a:cs typeface="Century Gothic"/>
              </a:rPr>
              <a:t>Valkuaista </a:t>
            </a:r>
            <a:r>
              <a:rPr sz="1800" i="1" dirty="0">
                <a:latin typeface="Century Gothic"/>
                <a:cs typeface="Century Gothic"/>
              </a:rPr>
              <a:t>virtsassa.</a:t>
            </a:r>
            <a:r>
              <a:rPr sz="1800" i="1" spc="-35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Silmissä</a:t>
            </a:r>
            <a:r>
              <a:rPr sz="1800" i="1" spc="-35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vauriot</a:t>
            </a:r>
            <a:r>
              <a:rPr sz="1800" i="1" spc="-3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tarkan</a:t>
            </a:r>
            <a:r>
              <a:rPr sz="1800" i="1" spc="-25" dirty="0">
                <a:latin typeface="Century Gothic"/>
                <a:cs typeface="Century Gothic"/>
              </a:rPr>
              <a:t> </a:t>
            </a:r>
            <a:r>
              <a:rPr sz="1800" i="1" spc="-10" dirty="0">
                <a:latin typeface="Century Gothic"/>
                <a:cs typeface="Century Gothic"/>
              </a:rPr>
              <a:t>näkemisen </a:t>
            </a:r>
            <a:r>
              <a:rPr sz="1800" i="1" dirty="0">
                <a:latin typeface="Century Gothic"/>
                <a:cs typeface="Century Gothic"/>
              </a:rPr>
              <a:t>alueella;</a:t>
            </a:r>
            <a:r>
              <a:rPr sz="1800" i="1" spc="-15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pistoshoidot</a:t>
            </a:r>
            <a:r>
              <a:rPr sz="1800" i="1" spc="-6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auttaneet</a:t>
            </a:r>
            <a:r>
              <a:rPr sz="1800" i="1" spc="-25" dirty="0">
                <a:latin typeface="Century Gothic"/>
                <a:cs typeface="Century Gothic"/>
              </a:rPr>
              <a:t> </a:t>
            </a:r>
            <a:r>
              <a:rPr sz="1800" i="1" spc="-10" dirty="0">
                <a:latin typeface="Century Gothic"/>
                <a:cs typeface="Century Gothic"/>
              </a:rPr>
              <a:t>huonosti, </a:t>
            </a:r>
            <a:r>
              <a:rPr sz="1800" i="1" dirty="0">
                <a:latin typeface="Century Gothic"/>
                <a:cs typeface="Century Gothic"/>
              </a:rPr>
              <a:t>käynnit</a:t>
            </a:r>
            <a:r>
              <a:rPr sz="1800" i="1" spc="-2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1kk</a:t>
            </a:r>
            <a:r>
              <a:rPr sz="1800" i="1" spc="-2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välein.</a:t>
            </a:r>
            <a:r>
              <a:rPr sz="1800" i="1" spc="-5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Kahden</a:t>
            </a:r>
            <a:r>
              <a:rPr sz="1800" i="1" spc="5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eri</a:t>
            </a:r>
            <a:r>
              <a:rPr sz="1800" i="1" spc="15" dirty="0">
                <a:latin typeface="Century Gothic"/>
                <a:cs typeface="Century Gothic"/>
              </a:rPr>
              <a:t> </a:t>
            </a:r>
            <a:r>
              <a:rPr sz="1800" i="1" spc="-10" dirty="0">
                <a:latin typeface="Century Gothic"/>
                <a:cs typeface="Century Gothic"/>
              </a:rPr>
              <a:t>elinjärj. </a:t>
            </a:r>
            <a:r>
              <a:rPr sz="1800" i="1" dirty="0">
                <a:latin typeface="Century Gothic"/>
                <a:cs typeface="Century Gothic"/>
              </a:rPr>
              <a:t>syövät</a:t>
            </a:r>
            <a:r>
              <a:rPr sz="1800" i="1" spc="-1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hoidettu</a:t>
            </a:r>
            <a:r>
              <a:rPr sz="1800" i="1" spc="-1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ja</a:t>
            </a:r>
            <a:r>
              <a:rPr sz="1800" i="1" spc="-15" dirty="0">
                <a:latin typeface="Century Gothic"/>
                <a:cs typeface="Century Gothic"/>
              </a:rPr>
              <a:t> </a:t>
            </a:r>
            <a:r>
              <a:rPr sz="1800" i="1" spc="-10" dirty="0">
                <a:latin typeface="Century Gothic"/>
                <a:cs typeface="Century Gothic"/>
              </a:rPr>
              <a:t>seurannassa.</a:t>
            </a:r>
            <a:endParaRPr sz="1800">
              <a:latin typeface="Century Gothic"/>
              <a:cs typeface="Century Gothic"/>
            </a:endParaRPr>
          </a:p>
          <a:p>
            <a:pPr marL="91440" marR="598170" algn="just">
              <a:lnSpc>
                <a:spcPct val="100000"/>
              </a:lnSpc>
              <a:spcBef>
                <a:spcPts val="10"/>
              </a:spcBef>
            </a:pPr>
            <a:r>
              <a:rPr sz="1800" i="1" dirty="0">
                <a:latin typeface="Century Gothic"/>
                <a:cs typeface="Century Gothic"/>
              </a:rPr>
              <a:t>”Fiksut</a:t>
            </a:r>
            <a:r>
              <a:rPr sz="1800" i="1" spc="-35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lääkkeet”</a:t>
            </a:r>
            <a:r>
              <a:rPr sz="1800" i="1" spc="-1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käytössä;</a:t>
            </a:r>
            <a:r>
              <a:rPr sz="1800" i="1" spc="-35" dirty="0">
                <a:latin typeface="Century Gothic"/>
                <a:cs typeface="Century Gothic"/>
              </a:rPr>
              <a:t> </a:t>
            </a:r>
            <a:r>
              <a:rPr sz="1800" i="1" spc="-10" dirty="0">
                <a:latin typeface="Century Gothic"/>
                <a:cs typeface="Century Gothic"/>
              </a:rPr>
              <a:t>verenpaine, </a:t>
            </a:r>
            <a:r>
              <a:rPr sz="1800" i="1" dirty="0">
                <a:latin typeface="Century Gothic"/>
                <a:cs typeface="Century Gothic"/>
              </a:rPr>
              <a:t>sokeritasapaino</a:t>
            </a:r>
            <a:r>
              <a:rPr sz="1800" i="1" spc="-4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ja</a:t>
            </a:r>
            <a:r>
              <a:rPr sz="1800" i="1" spc="-3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LDL</a:t>
            </a:r>
            <a:r>
              <a:rPr sz="1800" i="1" spc="-1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(1,4mmol/l)</a:t>
            </a:r>
            <a:r>
              <a:rPr sz="1800" i="1" spc="-60" dirty="0">
                <a:latin typeface="Century Gothic"/>
                <a:cs typeface="Century Gothic"/>
              </a:rPr>
              <a:t> </a:t>
            </a:r>
            <a:r>
              <a:rPr sz="1800" i="1" spc="-20" dirty="0">
                <a:latin typeface="Century Gothic"/>
                <a:cs typeface="Century Gothic"/>
              </a:rPr>
              <a:t>ovat </a:t>
            </a:r>
            <a:r>
              <a:rPr sz="1800" i="1" dirty="0">
                <a:latin typeface="Century Gothic"/>
                <a:cs typeface="Century Gothic"/>
              </a:rPr>
              <a:t>hyvät.</a:t>
            </a:r>
            <a:r>
              <a:rPr sz="1800" i="1" spc="-1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Ei</a:t>
            </a:r>
            <a:r>
              <a:rPr sz="1800" i="1" spc="-10" dirty="0">
                <a:latin typeface="Century Gothic"/>
                <a:cs typeface="Century Gothic"/>
              </a:rPr>
              <a:t> tupakoi.</a:t>
            </a:r>
            <a:endParaRPr sz="1800">
              <a:latin typeface="Century Gothic"/>
              <a:cs typeface="Century Gothic"/>
            </a:endParaRPr>
          </a:p>
          <a:p>
            <a:pPr marL="91440" marR="224790">
              <a:lnSpc>
                <a:spcPct val="100000"/>
              </a:lnSpc>
            </a:pPr>
            <a:r>
              <a:rPr sz="1800" i="1" dirty="0">
                <a:latin typeface="Century Gothic"/>
                <a:cs typeface="Century Gothic"/>
              </a:rPr>
              <a:t>Nyt</a:t>
            </a:r>
            <a:r>
              <a:rPr sz="1800" i="1" spc="-3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jälleen haavahoidot</a:t>
            </a:r>
            <a:r>
              <a:rPr sz="1800" i="1" spc="-15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menossa</a:t>
            </a:r>
            <a:r>
              <a:rPr sz="1800" i="1" spc="-1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(jo</a:t>
            </a:r>
            <a:r>
              <a:rPr sz="1800" i="1" spc="-20" dirty="0">
                <a:latin typeface="Century Gothic"/>
                <a:cs typeface="Century Gothic"/>
              </a:rPr>
              <a:t> </a:t>
            </a:r>
            <a:r>
              <a:rPr sz="1800" i="1" spc="-25" dirty="0">
                <a:latin typeface="Century Gothic"/>
                <a:cs typeface="Century Gothic"/>
              </a:rPr>
              <a:t>1kk </a:t>
            </a:r>
            <a:r>
              <a:rPr sz="1800" i="1" dirty="0">
                <a:latin typeface="Century Gothic"/>
                <a:cs typeface="Century Gothic"/>
              </a:rPr>
              <a:t>ajan,</a:t>
            </a:r>
            <a:r>
              <a:rPr sz="1800" i="1" spc="-3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3x/</a:t>
            </a:r>
            <a:r>
              <a:rPr sz="1800" i="1" spc="-25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viikko).</a:t>
            </a:r>
            <a:r>
              <a:rPr sz="1800" i="1" spc="-35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Kävely</a:t>
            </a:r>
            <a:r>
              <a:rPr sz="1800" i="1" spc="-2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hankalaa</a:t>
            </a:r>
            <a:r>
              <a:rPr sz="1800" i="1" spc="-5" dirty="0">
                <a:latin typeface="Century Gothic"/>
                <a:cs typeface="Century Gothic"/>
              </a:rPr>
              <a:t> </a:t>
            </a:r>
            <a:r>
              <a:rPr sz="1800" i="1" spc="-25" dirty="0">
                <a:latin typeface="Century Gothic"/>
                <a:cs typeface="Century Gothic"/>
              </a:rPr>
              <a:t>ja </a:t>
            </a:r>
            <a:r>
              <a:rPr sz="1800" i="1" dirty="0">
                <a:latin typeface="Century Gothic"/>
                <a:cs typeface="Century Gothic"/>
              </a:rPr>
              <a:t>ikävänä</a:t>
            </a:r>
            <a:r>
              <a:rPr sz="1800" i="1" spc="-45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vaivana</a:t>
            </a:r>
            <a:r>
              <a:rPr sz="1800" i="1" spc="-1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ilkeää</a:t>
            </a:r>
            <a:r>
              <a:rPr sz="1800" i="1" spc="-3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polttelevaa</a:t>
            </a:r>
            <a:r>
              <a:rPr sz="1800" i="1" spc="-30" dirty="0">
                <a:latin typeface="Century Gothic"/>
                <a:cs typeface="Century Gothic"/>
              </a:rPr>
              <a:t> </a:t>
            </a:r>
            <a:r>
              <a:rPr sz="1800" i="1" spc="-10" dirty="0">
                <a:latin typeface="Century Gothic"/>
                <a:cs typeface="Century Gothic"/>
              </a:rPr>
              <a:t>särkyä </a:t>
            </a:r>
            <a:r>
              <a:rPr sz="1800" i="1" dirty="0">
                <a:latin typeface="Century Gothic"/>
                <a:cs typeface="Century Gothic"/>
              </a:rPr>
              <a:t>öisin</a:t>
            </a:r>
            <a:r>
              <a:rPr sz="1800" i="1" spc="-6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jalkojen</a:t>
            </a:r>
            <a:r>
              <a:rPr sz="1800" i="1" spc="-1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ääreisosissa.</a:t>
            </a:r>
            <a:r>
              <a:rPr sz="1800" i="1" spc="-25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Siihen</a:t>
            </a:r>
            <a:r>
              <a:rPr sz="1800" i="1" spc="-40" dirty="0">
                <a:latin typeface="Century Gothic"/>
                <a:cs typeface="Century Gothic"/>
              </a:rPr>
              <a:t> </a:t>
            </a:r>
            <a:r>
              <a:rPr sz="1800" i="1" spc="-10" dirty="0">
                <a:latin typeface="Century Gothic"/>
                <a:cs typeface="Century Gothic"/>
              </a:rPr>
              <a:t>tarjottu </a:t>
            </a:r>
            <a:r>
              <a:rPr sz="1800" i="1" dirty="0">
                <a:latin typeface="Century Gothic"/>
                <a:cs typeface="Century Gothic"/>
              </a:rPr>
              <a:t>lääkitys</a:t>
            </a:r>
            <a:r>
              <a:rPr sz="1800" i="1" spc="-35" dirty="0">
                <a:latin typeface="Century Gothic"/>
                <a:cs typeface="Century Gothic"/>
              </a:rPr>
              <a:t> </a:t>
            </a:r>
            <a:r>
              <a:rPr sz="1800" i="1" spc="-10" dirty="0">
                <a:latin typeface="Century Gothic"/>
                <a:cs typeface="Century Gothic"/>
              </a:rPr>
              <a:t>väsyttää.</a:t>
            </a:r>
            <a:endParaRPr sz="1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5844" y="646633"/>
            <a:ext cx="8672830" cy="127381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>
              <a:lnSpc>
                <a:spcPts val="4670"/>
              </a:lnSpc>
              <a:spcBef>
                <a:spcPts val="660"/>
              </a:spcBef>
            </a:pPr>
            <a:r>
              <a:rPr sz="4300" dirty="0">
                <a:latin typeface="Wingdings"/>
                <a:cs typeface="Wingdings"/>
              </a:rPr>
              <a:t></a:t>
            </a:r>
            <a:r>
              <a:rPr sz="4300" spc="-80" dirty="0">
                <a:latin typeface="Times New Roman"/>
                <a:cs typeface="Times New Roman"/>
              </a:rPr>
              <a:t> </a:t>
            </a:r>
            <a:r>
              <a:rPr sz="4300" dirty="0"/>
              <a:t>Hoitamatta</a:t>
            </a:r>
            <a:r>
              <a:rPr sz="4300" spc="-160" dirty="0"/>
              <a:t> </a:t>
            </a:r>
            <a:r>
              <a:rPr sz="4300" dirty="0"/>
              <a:t>jättäminen</a:t>
            </a:r>
            <a:r>
              <a:rPr sz="4300" spc="-165" dirty="0"/>
              <a:t> </a:t>
            </a:r>
            <a:r>
              <a:rPr sz="4300" spc="-10" dirty="0"/>
              <a:t>huono idea!</a:t>
            </a:r>
            <a:endParaRPr sz="43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6292" y="1030224"/>
            <a:ext cx="4783835" cy="562965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4325">
              <a:lnSpc>
                <a:spcPct val="100000"/>
              </a:lnSpc>
              <a:spcBef>
                <a:spcPts val="100"/>
              </a:spcBef>
            </a:pPr>
            <a:r>
              <a:rPr dirty="0"/>
              <a:t>Kohtaaminen,</a:t>
            </a:r>
            <a:r>
              <a:rPr spc="-25" dirty="0"/>
              <a:t> </a:t>
            </a:r>
            <a:r>
              <a:rPr dirty="0"/>
              <a:t>hoitoyhteistyö.</a:t>
            </a:r>
            <a:r>
              <a:rPr spc="-30" dirty="0"/>
              <a:t> </a:t>
            </a:r>
            <a:r>
              <a:rPr dirty="0"/>
              <a:t>.</a:t>
            </a:r>
            <a:r>
              <a:rPr spc="-15" dirty="0"/>
              <a:t> </a:t>
            </a:r>
            <a:r>
              <a:rPr spc="-50" dirty="0"/>
              <a:t>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30040" y="2103120"/>
            <a:ext cx="3931919" cy="39319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6888" y="621791"/>
            <a:ext cx="11626850" cy="6236335"/>
            <a:chOff x="246888" y="621791"/>
            <a:chExt cx="11626850" cy="62363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7175" y="3060190"/>
              <a:ext cx="4480560" cy="379780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408" y="1092708"/>
              <a:ext cx="7085076" cy="543610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6888" y="621791"/>
              <a:ext cx="4319016" cy="28788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11128" y="306704"/>
            <a:ext cx="59436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Novo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 Nordisk</a:t>
            </a:r>
            <a:r>
              <a:rPr sz="675" spc="-15" baseline="24691" dirty="0">
                <a:solidFill>
                  <a:srgbClr val="001864"/>
                </a:solidFill>
                <a:latin typeface="Calibri"/>
                <a:cs typeface="Calibri"/>
              </a:rPr>
              <a:t>®</a:t>
            </a:r>
            <a:endParaRPr sz="675" baseline="24691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304" y="612774"/>
            <a:ext cx="8777605" cy="742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001864"/>
                </a:solidFill>
                <a:latin typeface="Calibri"/>
                <a:cs typeface="Calibri"/>
              </a:rPr>
              <a:t>ADA:n</a:t>
            </a:r>
            <a:r>
              <a:rPr sz="2800" spc="-7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1864"/>
                </a:solidFill>
                <a:latin typeface="Calibri"/>
                <a:cs typeface="Calibri"/>
              </a:rPr>
              <a:t>ja</a:t>
            </a:r>
            <a:r>
              <a:rPr sz="2800" spc="-8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1864"/>
                </a:solidFill>
                <a:latin typeface="Calibri"/>
                <a:cs typeface="Calibri"/>
              </a:rPr>
              <a:t>EASD:n</a:t>
            </a:r>
            <a:r>
              <a:rPr sz="2800" spc="-8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001864"/>
                </a:solidFill>
                <a:latin typeface="Calibri"/>
                <a:cs typeface="Calibri"/>
              </a:rPr>
              <a:t>konsensusraportin</a:t>
            </a:r>
            <a:r>
              <a:rPr sz="2800" spc="-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1864"/>
                </a:solidFill>
                <a:latin typeface="Calibri"/>
                <a:cs typeface="Calibri"/>
              </a:rPr>
              <a:t>mukainen</a:t>
            </a:r>
            <a:r>
              <a:rPr sz="2800" spc="-8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1864"/>
                </a:solidFill>
                <a:latin typeface="Calibri"/>
                <a:cs typeface="Calibri"/>
              </a:rPr>
              <a:t>hoitoalgoritmi</a:t>
            </a:r>
            <a:endParaRPr sz="2800">
              <a:latin typeface="Calibri"/>
              <a:cs typeface="Calibri"/>
            </a:endParaRPr>
          </a:p>
          <a:p>
            <a:pPr marL="3335654">
              <a:lnSpc>
                <a:spcPct val="100000"/>
              </a:lnSpc>
              <a:spcBef>
                <a:spcPts val="1210"/>
              </a:spcBef>
            </a:pPr>
            <a:r>
              <a:rPr sz="900" b="1" dirty="0">
                <a:solidFill>
                  <a:srgbClr val="001864"/>
                </a:solidFill>
                <a:latin typeface="Calibri"/>
                <a:cs typeface="Calibri"/>
              </a:rPr>
              <a:t>VEREN</a:t>
            </a:r>
            <a:r>
              <a:rPr sz="900" b="1" spc="-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01864"/>
                </a:solidFill>
                <a:latin typeface="Calibri"/>
                <a:cs typeface="Calibri"/>
              </a:rPr>
              <a:t>GLUKOOSIPITOISUUTTA</a:t>
            </a:r>
            <a:r>
              <a:rPr sz="900" b="1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01864"/>
                </a:solidFill>
                <a:latin typeface="Calibri"/>
                <a:cs typeface="Calibri"/>
              </a:rPr>
              <a:t>PIENENTÄVÄ</a:t>
            </a:r>
            <a:r>
              <a:rPr sz="900" b="1" spc="-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01864"/>
                </a:solidFill>
                <a:latin typeface="Calibri"/>
                <a:cs typeface="Calibri"/>
              </a:rPr>
              <a:t>LÄÄKITYS</a:t>
            </a:r>
            <a:r>
              <a:rPr sz="900" b="1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01864"/>
                </a:solidFill>
                <a:latin typeface="Calibri"/>
                <a:cs typeface="Calibri"/>
              </a:rPr>
              <a:t>TYYPIN</a:t>
            </a:r>
            <a:r>
              <a:rPr sz="900" b="1" spc="-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01864"/>
                </a:solidFill>
                <a:latin typeface="Calibri"/>
                <a:cs typeface="Calibri"/>
              </a:rPr>
              <a:t>2</a:t>
            </a:r>
            <a:r>
              <a:rPr sz="900" b="1" spc="-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900" b="1" spc="-10" dirty="0">
                <a:solidFill>
                  <a:srgbClr val="001864"/>
                </a:solidFill>
                <a:latin typeface="Calibri"/>
                <a:cs typeface="Calibri"/>
              </a:rPr>
              <a:t>DIABETEKSEN</a:t>
            </a:r>
            <a:r>
              <a:rPr sz="900" b="1" spc="-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900" b="1" spc="-10" dirty="0">
                <a:solidFill>
                  <a:srgbClr val="001864"/>
                </a:solidFill>
                <a:latin typeface="Calibri"/>
                <a:cs typeface="Calibri"/>
              </a:rPr>
              <a:t>HOIDOSSA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80486" y="306704"/>
            <a:ext cx="3469004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Tyypin</a:t>
            </a:r>
            <a:r>
              <a:rPr sz="7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2</a:t>
            </a:r>
            <a:r>
              <a:rPr sz="700" spc="-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diabetekseen</a:t>
            </a:r>
            <a:r>
              <a:rPr sz="7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liittyvän</a:t>
            </a:r>
            <a:r>
              <a:rPr sz="7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hyperglykemian</a:t>
            </a:r>
            <a:r>
              <a:rPr sz="7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hoito,</a:t>
            </a:r>
            <a:r>
              <a:rPr sz="7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2022.</a:t>
            </a:r>
            <a:r>
              <a:rPr sz="7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ADA:n</a:t>
            </a:r>
            <a:r>
              <a:rPr sz="700" spc="-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ja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 EASD:n</a:t>
            </a:r>
            <a:r>
              <a:rPr sz="700" spc="-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konsensusraportti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1302" y="306704"/>
            <a:ext cx="1143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25" dirty="0">
                <a:solidFill>
                  <a:srgbClr val="001864"/>
                </a:solidFill>
                <a:latin typeface="Calibri"/>
                <a:cs typeface="Calibri"/>
              </a:rPr>
              <a:t>15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2010" y="6428638"/>
            <a:ext cx="1091565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ACE,</a:t>
            </a:r>
            <a:r>
              <a:rPr sz="700" i="1" spc="-10" dirty="0">
                <a:solidFill>
                  <a:srgbClr val="001864"/>
                </a:solidFill>
                <a:latin typeface="Calibri"/>
                <a:cs typeface="Calibri"/>
              </a:rPr>
              <a:t> angiotensiinikonvertaasi;</a:t>
            </a:r>
            <a:r>
              <a:rPr sz="700" i="1" spc="5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ATR,</a:t>
            </a:r>
            <a:r>
              <a:rPr sz="700" i="1" spc="-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spc="-10" dirty="0">
                <a:solidFill>
                  <a:srgbClr val="001864"/>
                </a:solidFill>
                <a:latin typeface="Calibri"/>
                <a:cs typeface="Calibri"/>
              </a:rPr>
              <a:t>angiotensiinireseptori;</a:t>
            </a:r>
            <a:r>
              <a:rPr sz="700" i="1" spc="5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DPP-4,</a:t>
            </a:r>
            <a:r>
              <a:rPr sz="700" i="1" spc="-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dipeptidyylipeptidaasi</a:t>
            </a:r>
            <a:r>
              <a:rPr sz="700" i="1" spc="5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4; eGFR,</a:t>
            </a:r>
            <a:r>
              <a:rPr sz="700" i="1" spc="-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glomerulusten</a:t>
            </a:r>
            <a:r>
              <a:rPr sz="700" i="1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laskennallinen</a:t>
            </a:r>
            <a:r>
              <a:rPr sz="700" i="1" spc="5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suodatusnopeus;</a:t>
            </a:r>
            <a:r>
              <a:rPr sz="700" i="1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spc="-10" dirty="0">
                <a:solidFill>
                  <a:srgbClr val="001864"/>
                </a:solidFill>
                <a:latin typeface="Calibri"/>
                <a:cs typeface="Calibri"/>
              </a:rPr>
              <a:t>GLP-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1,</a:t>
            </a:r>
            <a:r>
              <a:rPr sz="700" i="1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spc="-10" dirty="0">
                <a:solidFill>
                  <a:srgbClr val="001864"/>
                </a:solidFill>
                <a:latin typeface="Calibri"/>
                <a:cs typeface="Calibri"/>
              </a:rPr>
              <a:t>glukagoninkaltainen</a:t>
            </a:r>
            <a:r>
              <a:rPr sz="700" i="1" spc="6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peptidi</a:t>
            </a:r>
            <a:r>
              <a:rPr sz="700" i="1" spc="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1;</a:t>
            </a:r>
            <a:r>
              <a:rPr sz="700" i="1" spc="-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HFpEF,</a:t>
            </a:r>
            <a:r>
              <a:rPr sz="700" i="1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sydämen</a:t>
            </a:r>
            <a:r>
              <a:rPr sz="700" i="1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vajaatoiminta,</a:t>
            </a:r>
            <a:r>
              <a:rPr sz="700" i="1" spc="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jossa</a:t>
            </a:r>
            <a:r>
              <a:rPr sz="700" i="1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spc="-10" dirty="0">
                <a:solidFill>
                  <a:srgbClr val="001864"/>
                </a:solidFill>
                <a:latin typeface="Calibri"/>
                <a:cs typeface="Calibri"/>
              </a:rPr>
              <a:t>ejektiofraktio</a:t>
            </a:r>
            <a:r>
              <a:rPr sz="700" i="1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on</a:t>
            </a:r>
            <a:r>
              <a:rPr sz="700" i="1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säilynyt</a:t>
            </a:r>
            <a:r>
              <a:rPr sz="700" i="1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hyvänä</a:t>
            </a:r>
            <a:r>
              <a:rPr sz="700" i="1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(heart</a:t>
            </a:r>
            <a:r>
              <a:rPr sz="700" i="1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failure</a:t>
            </a:r>
            <a:r>
              <a:rPr sz="700" i="1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with</a:t>
            </a:r>
            <a:r>
              <a:rPr sz="700" i="1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preserved ejection</a:t>
            </a:r>
            <a:r>
              <a:rPr sz="700" i="1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spc="-10" dirty="0">
                <a:solidFill>
                  <a:srgbClr val="001864"/>
                </a:solidFill>
                <a:latin typeface="Calibri"/>
                <a:cs typeface="Calibri"/>
              </a:rPr>
              <a:t>fraction);</a:t>
            </a:r>
            <a:r>
              <a:rPr sz="700" i="1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HFrEF, sydämen </a:t>
            </a:r>
            <a:r>
              <a:rPr sz="700" i="1" spc="-10" dirty="0">
                <a:solidFill>
                  <a:srgbClr val="001864"/>
                </a:solidFill>
                <a:latin typeface="Calibri"/>
                <a:cs typeface="Calibri"/>
              </a:rPr>
              <a:t>vajaatoiminta,</a:t>
            </a:r>
            <a:r>
              <a:rPr sz="700" i="1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jossa</a:t>
            </a:r>
            <a:r>
              <a:rPr sz="700" i="1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spc="-10" dirty="0">
                <a:solidFill>
                  <a:srgbClr val="001864"/>
                </a:solidFill>
                <a:latin typeface="Calibri"/>
                <a:cs typeface="Calibri"/>
              </a:rPr>
              <a:t>ejektiofraktio</a:t>
            </a:r>
            <a:r>
              <a:rPr sz="700" i="1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on pienentynyt</a:t>
            </a:r>
            <a:r>
              <a:rPr sz="700" i="1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(heart</a:t>
            </a:r>
            <a:r>
              <a:rPr sz="700" i="1" spc="-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failure</a:t>
            </a:r>
            <a:r>
              <a:rPr sz="700" i="1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with</a:t>
            </a:r>
            <a:r>
              <a:rPr sz="700" i="1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reduced</a:t>
            </a:r>
            <a:r>
              <a:rPr sz="700" i="1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ejection</a:t>
            </a:r>
            <a:r>
              <a:rPr sz="700" i="1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fraction);</a:t>
            </a:r>
            <a:r>
              <a:rPr sz="700" i="1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MACE,</a:t>
            </a:r>
            <a:r>
              <a:rPr sz="700" i="1" spc="-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vakava </a:t>
            </a:r>
            <a:r>
              <a:rPr sz="700" i="1" spc="-10" dirty="0">
                <a:solidFill>
                  <a:srgbClr val="001864"/>
                </a:solidFill>
                <a:latin typeface="Calibri"/>
                <a:cs typeface="Calibri"/>
              </a:rPr>
              <a:t>kardiovaskulaarinen</a:t>
            </a:r>
            <a:r>
              <a:rPr sz="700" i="1" spc="3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tapahtuma;</a:t>
            </a:r>
            <a:r>
              <a:rPr sz="700" i="1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NNT,</a:t>
            </a:r>
            <a:r>
              <a:rPr sz="700" i="1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se</a:t>
            </a:r>
            <a:r>
              <a:rPr sz="700" i="1" spc="-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potilaiden</a:t>
            </a:r>
            <a:r>
              <a:rPr sz="700" i="1" spc="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määrä,</a:t>
            </a:r>
            <a:r>
              <a:rPr sz="700" i="1" spc="-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joka</a:t>
            </a:r>
            <a:r>
              <a:rPr sz="700" i="1" spc="-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pitää</a:t>
            </a:r>
            <a:r>
              <a:rPr sz="700" i="1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hoitaa,</a:t>
            </a:r>
            <a:r>
              <a:rPr sz="700" i="1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jotta</a:t>
            </a:r>
            <a:r>
              <a:rPr sz="700" i="1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yksi</a:t>
            </a:r>
            <a:r>
              <a:rPr sz="700" i="1" spc="-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potilas</a:t>
            </a:r>
            <a:r>
              <a:rPr sz="700" i="1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hyötyisi</a:t>
            </a:r>
            <a:r>
              <a:rPr sz="700" i="1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hoidosta;</a:t>
            </a:r>
            <a:r>
              <a:rPr sz="700" i="1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SGLT-2,</a:t>
            </a:r>
            <a:r>
              <a:rPr sz="700" i="1" spc="-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natriumin-</a:t>
            </a:r>
            <a:r>
              <a:rPr sz="700" i="1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001864"/>
                </a:solidFill>
                <a:latin typeface="Calibri"/>
                <a:cs typeface="Calibri"/>
              </a:rPr>
              <a:t>ja</a:t>
            </a:r>
            <a:r>
              <a:rPr sz="700" i="1" spc="-10" dirty="0">
                <a:solidFill>
                  <a:srgbClr val="001864"/>
                </a:solidFill>
                <a:latin typeface="Calibri"/>
                <a:cs typeface="Calibri"/>
              </a:rPr>
              <a:t> glukoosinkuljettajaproteiini</a:t>
            </a:r>
            <a:r>
              <a:rPr sz="700" i="1" spc="6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i="1" spc="-25" dirty="0">
                <a:solidFill>
                  <a:srgbClr val="001864"/>
                </a:solidFill>
                <a:latin typeface="Calibri"/>
                <a:cs typeface="Calibri"/>
              </a:rPr>
              <a:t>2.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94876" y="266700"/>
            <a:ext cx="627887" cy="17526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20317" y="257590"/>
            <a:ext cx="1129192" cy="19347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9159240" y="3907535"/>
            <a:ext cx="2383790" cy="216535"/>
          </a:xfrm>
          <a:prstGeom prst="rect">
            <a:avLst/>
          </a:prstGeom>
          <a:solidFill>
            <a:srgbClr val="D3E9E8"/>
          </a:solidFill>
        </p:spPr>
        <p:txBody>
          <a:bodyPr vert="horz" wrap="square" lIns="0" tIns="508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40"/>
              </a:spcBef>
            </a:pPr>
            <a:r>
              <a:rPr sz="700" b="1" dirty="0">
                <a:solidFill>
                  <a:srgbClr val="001864"/>
                </a:solidFill>
                <a:latin typeface="Calibri"/>
                <a:cs typeface="Calibri"/>
              </a:rPr>
              <a:t>Erittäin</a:t>
            </a:r>
            <a:r>
              <a:rPr sz="700" b="1" spc="-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b="1" spc="-10" dirty="0">
                <a:solidFill>
                  <a:srgbClr val="001864"/>
                </a:solidFill>
                <a:latin typeface="Calibri"/>
                <a:cs typeface="Calibri"/>
              </a:rPr>
              <a:t>hyvä:</a:t>
            </a:r>
            <a:endParaRPr sz="700">
              <a:latin typeface="Calibri"/>
              <a:cs typeface="Calibri"/>
            </a:endParaRPr>
          </a:p>
          <a:p>
            <a:pPr marL="3175" algn="ctr">
              <a:lnSpc>
                <a:spcPct val="100000"/>
              </a:lnSpc>
              <a:spcBef>
                <a:spcPts val="5"/>
              </a:spcBef>
            </a:pP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Semaglutidi,</a:t>
            </a:r>
            <a:r>
              <a:rPr sz="600" spc="-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tirtsepatidi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159240" y="4142232"/>
            <a:ext cx="2383790" cy="215265"/>
          </a:xfrm>
          <a:prstGeom prst="rect">
            <a:avLst/>
          </a:prstGeom>
          <a:solidFill>
            <a:srgbClr val="E9EBEC"/>
          </a:solidFill>
        </p:spPr>
        <p:txBody>
          <a:bodyPr vert="horz" wrap="square" lIns="0" tIns="381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30"/>
              </a:spcBef>
            </a:pPr>
            <a:r>
              <a:rPr sz="700" b="1" spc="-10" dirty="0">
                <a:solidFill>
                  <a:srgbClr val="001864"/>
                </a:solidFill>
                <a:latin typeface="Calibri"/>
                <a:cs typeface="Calibri"/>
              </a:rPr>
              <a:t>Hyvä:</a:t>
            </a:r>
            <a:endParaRPr sz="70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  <a:spcBef>
                <a:spcPts val="5"/>
              </a:spcBef>
            </a:pP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Dulaglutidi,</a:t>
            </a:r>
            <a:r>
              <a:rPr sz="600" spc="-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liraglutidi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159240" y="4375403"/>
            <a:ext cx="2383790" cy="215265"/>
          </a:xfrm>
          <a:prstGeom prst="rect">
            <a:avLst/>
          </a:prstGeom>
          <a:solidFill>
            <a:srgbClr val="FBECF1"/>
          </a:solidFill>
        </p:spPr>
        <p:txBody>
          <a:bodyPr vert="horz" wrap="square" lIns="0" tIns="444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5"/>
              </a:spcBef>
            </a:pPr>
            <a:r>
              <a:rPr sz="700" b="1" spc="-10" dirty="0">
                <a:solidFill>
                  <a:srgbClr val="001864"/>
                </a:solidFill>
                <a:latin typeface="Calibri"/>
                <a:cs typeface="Calibri"/>
              </a:rPr>
              <a:t>Kohtalainen:</a:t>
            </a:r>
            <a:endParaRPr sz="700">
              <a:latin typeface="Calibri"/>
              <a:cs typeface="Calibri"/>
            </a:endParaRPr>
          </a:p>
          <a:p>
            <a:pPr marL="2540" algn="ctr">
              <a:lnSpc>
                <a:spcPct val="100000"/>
              </a:lnSpc>
            </a:pP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GLP-1-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agonisti</a:t>
            </a:r>
            <a:r>
              <a:rPr sz="6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(muu kuin</a:t>
            </a:r>
            <a:r>
              <a:rPr sz="6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edellä</a:t>
            </a:r>
            <a:r>
              <a:rPr sz="6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mainittu),</a:t>
            </a:r>
            <a:r>
              <a:rPr sz="6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SGLT-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2:n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 estäjä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165590" y="4600702"/>
            <a:ext cx="237236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001864"/>
                </a:solidFill>
                <a:latin typeface="Calibri"/>
                <a:cs typeface="Calibri"/>
              </a:rPr>
              <a:t>Neutraali</a:t>
            </a:r>
            <a:endParaRPr sz="7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DPP-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4:n</a:t>
            </a:r>
            <a:r>
              <a:rPr sz="6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estäjä,</a:t>
            </a:r>
            <a:r>
              <a:rPr sz="6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metformiini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7700" y="1394460"/>
            <a:ext cx="10648315" cy="215265"/>
          </a:xfrm>
          <a:custGeom>
            <a:avLst/>
            <a:gdLst/>
            <a:ahLst/>
            <a:cxnLst/>
            <a:rect l="l" t="t" r="r" b="b"/>
            <a:pathLst>
              <a:path w="10648315" h="215265">
                <a:moveTo>
                  <a:pt x="10648188" y="0"/>
                </a:moveTo>
                <a:lnTo>
                  <a:pt x="0" y="0"/>
                </a:lnTo>
                <a:lnTo>
                  <a:pt x="0" y="214884"/>
                </a:lnTo>
                <a:lnTo>
                  <a:pt x="10648188" y="214884"/>
                </a:lnTo>
                <a:lnTo>
                  <a:pt x="10648188" y="0"/>
                </a:lnTo>
                <a:close/>
              </a:path>
            </a:pathLst>
          </a:custGeom>
          <a:solidFill>
            <a:srgbClr val="0018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102229" y="1420749"/>
            <a:ext cx="574675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TERVEYTTÄ</a:t>
            </a:r>
            <a:r>
              <a:rPr sz="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EDISTÄVÄ</a:t>
            </a:r>
            <a:r>
              <a:rPr sz="8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Calibri"/>
                <a:cs typeface="Calibri"/>
              </a:rPr>
              <a:t>KÄYTTÄYTYMINEN:</a:t>
            </a: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Calibri"/>
                <a:cs typeface="Calibri"/>
              </a:rPr>
              <a:t>DIABETEKSEN</a:t>
            </a: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Calibri"/>
                <a:cs typeface="Calibri"/>
              </a:rPr>
              <a:t>OMAHOITO,</a:t>
            </a:r>
            <a:r>
              <a:rPr sz="8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OHJAUS</a:t>
            </a:r>
            <a:r>
              <a:rPr sz="8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JA</a:t>
            </a:r>
            <a:r>
              <a:rPr sz="8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TUKI;</a:t>
            </a:r>
            <a:r>
              <a:rPr sz="8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TERVEYTEEN</a:t>
            </a:r>
            <a:r>
              <a:rPr sz="8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Calibri"/>
                <a:cs typeface="Calibri"/>
              </a:rPr>
              <a:t>VAIKUTTAVAT</a:t>
            </a: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Calibri"/>
                <a:cs typeface="Calibri"/>
              </a:rPr>
              <a:t>SOSIAALISET</a:t>
            </a:r>
            <a:r>
              <a:rPr sz="8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Calibri"/>
                <a:cs typeface="Calibri"/>
              </a:rPr>
              <a:t>TEKIJÄT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7700" y="1664207"/>
            <a:ext cx="6155690" cy="251460"/>
          </a:xfrm>
          <a:prstGeom prst="rect">
            <a:avLst/>
          </a:prstGeom>
          <a:solidFill>
            <a:srgbClr val="3A96DE"/>
          </a:solidFill>
        </p:spPr>
        <p:txBody>
          <a:bodyPr vert="horz" wrap="square" lIns="0" tIns="0" rIns="0" bIns="0" rtlCol="0">
            <a:spAutoFit/>
          </a:bodyPr>
          <a:lstStyle/>
          <a:p>
            <a:pPr marL="1905" algn="ctr">
              <a:lnSpc>
                <a:spcPts val="935"/>
              </a:lnSpc>
            </a:pP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Tavoite: </a:t>
            </a:r>
            <a:r>
              <a:rPr sz="800" b="1" spc="-10" dirty="0">
                <a:solidFill>
                  <a:srgbClr val="FFFFFF"/>
                </a:solidFill>
                <a:latin typeface="Calibri"/>
                <a:cs typeface="Calibri"/>
              </a:rPr>
              <a:t>Kardiorenaalisen </a:t>
            </a: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riskin</a:t>
            </a:r>
            <a:r>
              <a:rPr sz="8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Calibri"/>
                <a:cs typeface="Calibri"/>
              </a:rPr>
              <a:t>pienentäminen</a:t>
            </a:r>
            <a:r>
              <a:rPr sz="8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riskiryhmään kuuluvilla</a:t>
            </a:r>
            <a:r>
              <a:rPr sz="8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Calibri"/>
                <a:cs typeface="Calibri"/>
              </a:rPr>
              <a:t>tyypin</a:t>
            </a:r>
            <a:r>
              <a:rPr sz="8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8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Calibri"/>
                <a:cs typeface="Calibri"/>
              </a:rPr>
              <a:t>diabeetikoilla</a:t>
            </a:r>
            <a:endParaRPr sz="8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</a:pP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(kardiovaskulaaristen</a:t>
            </a:r>
            <a:r>
              <a:rPr sz="8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riskien</a:t>
            </a:r>
            <a:r>
              <a:rPr sz="8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Calibri"/>
                <a:cs typeface="Calibri"/>
              </a:rPr>
              <a:t>laaja-</a:t>
            </a: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alaisen</a:t>
            </a:r>
            <a:r>
              <a:rPr sz="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hallinnan</a:t>
            </a:r>
            <a:r>
              <a:rPr sz="800" b="1" spc="-10" dirty="0">
                <a:solidFill>
                  <a:srgbClr val="FFFFFF"/>
                </a:solidFill>
                <a:latin typeface="Calibri"/>
                <a:cs typeface="Calibri"/>
              </a:rPr>
              <a:t> lisäksi)*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47700" y="3235451"/>
            <a:ext cx="3009900" cy="1635760"/>
          </a:xfrm>
          <a:custGeom>
            <a:avLst/>
            <a:gdLst/>
            <a:ahLst/>
            <a:cxnLst/>
            <a:rect l="l" t="t" r="r" b="b"/>
            <a:pathLst>
              <a:path w="3009900" h="1635760">
                <a:moveTo>
                  <a:pt x="3009900" y="0"/>
                </a:moveTo>
                <a:lnTo>
                  <a:pt x="0" y="0"/>
                </a:lnTo>
                <a:lnTo>
                  <a:pt x="0" y="1635252"/>
                </a:lnTo>
                <a:lnTo>
                  <a:pt x="3009900" y="1635252"/>
                </a:lnTo>
                <a:lnTo>
                  <a:pt x="3009900" y="0"/>
                </a:lnTo>
                <a:close/>
              </a:path>
            </a:pathLst>
          </a:custGeom>
          <a:solidFill>
            <a:srgbClr val="2A91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95781" y="3290442"/>
            <a:ext cx="232473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ateroskleroottinen</a:t>
            </a:r>
            <a:r>
              <a:rPr sz="6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sydän-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ja</a:t>
            </a:r>
            <a:r>
              <a:rPr sz="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verisuonitauti</a:t>
            </a:r>
            <a:r>
              <a:rPr sz="6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suuren</a:t>
            </a:r>
            <a:r>
              <a:rPr sz="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riskin 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indikaattorit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33044" y="3518915"/>
            <a:ext cx="1257300" cy="433070"/>
          </a:xfrm>
          <a:custGeom>
            <a:avLst/>
            <a:gdLst/>
            <a:ahLst/>
            <a:cxnLst/>
            <a:rect l="l" t="t" r="r" b="b"/>
            <a:pathLst>
              <a:path w="1257300" h="433070">
                <a:moveTo>
                  <a:pt x="1257300" y="0"/>
                </a:moveTo>
                <a:lnTo>
                  <a:pt x="0" y="0"/>
                </a:lnTo>
                <a:lnTo>
                  <a:pt x="0" y="432816"/>
                </a:lnTo>
                <a:lnTo>
                  <a:pt x="1257300" y="432816"/>
                </a:lnTo>
                <a:lnTo>
                  <a:pt x="12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71016" y="3581476"/>
            <a:ext cx="991869" cy="300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marR="30480" algn="ctr">
              <a:lnSpc>
                <a:spcPct val="100000"/>
              </a:lnSpc>
              <a:spcBef>
                <a:spcPts val="100"/>
              </a:spcBef>
            </a:pP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GLP-1-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agonisti</a:t>
            </a:r>
            <a:r>
              <a:rPr sz="600" baseline="27777" dirty="0">
                <a:solidFill>
                  <a:srgbClr val="001864"/>
                </a:solidFill>
                <a:latin typeface="Calibri"/>
                <a:cs typeface="Calibri"/>
              </a:rPr>
              <a:t>#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,</a:t>
            </a:r>
            <a:r>
              <a:rPr sz="6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jonka</a:t>
            </a:r>
            <a:r>
              <a:rPr sz="6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kardiovaskulaariset</a:t>
            </a:r>
            <a:r>
              <a:rPr sz="600" spc="8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hyödyt</a:t>
            </a:r>
            <a:r>
              <a:rPr sz="600" spc="5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25" dirty="0">
                <a:solidFill>
                  <a:srgbClr val="001864"/>
                </a:solidFill>
                <a:latin typeface="Calibri"/>
                <a:cs typeface="Calibri"/>
              </a:rPr>
              <a:t>on</a:t>
            </a:r>
            <a:r>
              <a:rPr sz="6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osoitettu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314955" y="3518915"/>
            <a:ext cx="1257300" cy="433070"/>
          </a:xfrm>
          <a:custGeom>
            <a:avLst/>
            <a:gdLst/>
            <a:ahLst/>
            <a:cxnLst/>
            <a:rect l="l" t="t" r="r" b="b"/>
            <a:pathLst>
              <a:path w="1257300" h="433070">
                <a:moveTo>
                  <a:pt x="1257299" y="0"/>
                </a:moveTo>
                <a:lnTo>
                  <a:pt x="0" y="0"/>
                </a:lnTo>
                <a:lnTo>
                  <a:pt x="0" y="432816"/>
                </a:lnTo>
                <a:lnTo>
                  <a:pt x="1257299" y="432816"/>
                </a:lnTo>
                <a:lnTo>
                  <a:pt x="12572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449322" y="3581476"/>
            <a:ext cx="1000760" cy="300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marR="30480" algn="ctr">
              <a:lnSpc>
                <a:spcPct val="100000"/>
              </a:lnSpc>
              <a:spcBef>
                <a:spcPts val="100"/>
              </a:spcBef>
            </a:pP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SGLT-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2:n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estäjä</a:t>
            </a:r>
            <a:r>
              <a:rPr sz="600" baseline="27777" dirty="0">
                <a:solidFill>
                  <a:srgbClr val="001864"/>
                </a:solidFill>
                <a:latin typeface="Calibri"/>
                <a:cs typeface="Calibri"/>
              </a:rPr>
              <a:t>§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,</a:t>
            </a:r>
            <a:r>
              <a:rPr sz="600" spc="-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jonka</a:t>
            </a:r>
            <a:r>
              <a:rPr sz="600" spc="-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hyödyt</a:t>
            </a:r>
            <a:r>
              <a:rPr sz="6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sydän-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ja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 verisuonitautien</a:t>
            </a:r>
            <a:r>
              <a:rPr sz="6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vähentämisessä</a:t>
            </a:r>
            <a:r>
              <a:rPr sz="6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on</a:t>
            </a:r>
            <a:r>
              <a:rPr sz="600" spc="6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osoitettu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875789" y="3462273"/>
            <a:ext cx="546100" cy="546100"/>
            <a:chOff x="1875789" y="3462273"/>
            <a:chExt cx="546100" cy="546100"/>
          </a:xfrm>
        </p:grpSpPr>
        <p:sp>
          <p:nvSpPr>
            <p:cNvPr id="23" name="object 23"/>
            <p:cNvSpPr/>
            <p:nvPr/>
          </p:nvSpPr>
          <p:spPr>
            <a:xfrm>
              <a:off x="1882139" y="3468623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66700" y="0"/>
                  </a:moveTo>
                  <a:lnTo>
                    <a:pt x="218753" y="4296"/>
                  </a:lnTo>
                  <a:lnTo>
                    <a:pt x="173629" y="16682"/>
                  </a:lnTo>
                  <a:lnTo>
                    <a:pt x="132080" y="36406"/>
                  </a:lnTo>
                  <a:lnTo>
                    <a:pt x="94858" y="62716"/>
                  </a:lnTo>
                  <a:lnTo>
                    <a:pt x="62716" y="94858"/>
                  </a:lnTo>
                  <a:lnTo>
                    <a:pt x="36406" y="132079"/>
                  </a:lnTo>
                  <a:lnTo>
                    <a:pt x="16682" y="173629"/>
                  </a:lnTo>
                  <a:lnTo>
                    <a:pt x="4296" y="218753"/>
                  </a:lnTo>
                  <a:lnTo>
                    <a:pt x="0" y="266700"/>
                  </a:lnTo>
                  <a:lnTo>
                    <a:pt x="4296" y="314646"/>
                  </a:lnTo>
                  <a:lnTo>
                    <a:pt x="16682" y="359770"/>
                  </a:lnTo>
                  <a:lnTo>
                    <a:pt x="36406" y="401319"/>
                  </a:lnTo>
                  <a:lnTo>
                    <a:pt x="62716" y="438541"/>
                  </a:lnTo>
                  <a:lnTo>
                    <a:pt x="94858" y="470683"/>
                  </a:lnTo>
                  <a:lnTo>
                    <a:pt x="132080" y="496993"/>
                  </a:lnTo>
                  <a:lnTo>
                    <a:pt x="173629" y="516717"/>
                  </a:lnTo>
                  <a:lnTo>
                    <a:pt x="218753" y="529103"/>
                  </a:lnTo>
                  <a:lnTo>
                    <a:pt x="266700" y="533400"/>
                  </a:lnTo>
                  <a:lnTo>
                    <a:pt x="314646" y="529103"/>
                  </a:lnTo>
                  <a:lnTo>
                    <a:pt x="359770" y="516717"/>
                  </a:lnTo>
                  <a:lnTo>
                    <a:pt x="401320" y="496993"/>
                  </a:lnTo>
                  <a:lnTo>
                    <a:pt x="438541" y="470683"/>
                  </a:lnTo>
                  <a:lnTo>
                    <a:pt x="470683" y="438541"/>
                  </a:lnTo>
                  <a:lnTo>
                    <a:pt x="496993" y="401319"/>
                  </a:lnTo>
                  <a:lnTo>
                    <a:pt x="516717" y="359770"/>
                  </a:lnTo>
                  <a:lnTo>
                    <a:pt x="529103" y="314646"/>
                  </a:lnTo>
                  <a:lnTo>
                    <a:pt x="533400" y="266700"/>
                  </a:lnTo>
                  <a:lnTo>
                    <a:pt x="529103" y="218753"/>
                  </a:lnTo>
                  <a:lnTo>
                    <a:pt x="516717" y="173629"/>
                  </a:lnTo>
                  <a:lnTo>
                    <a:pt x="496993" y="132079"/>
                  </a:lnTo>
                  <a:lnTo>
                    <a:pt x="470683" y="94858"/>
                  </a:lnTo>
                  <a:lnTo>
                    <a:pt x="438541" y="62716"/>
                  </a:lnTo>
                  <a:lnTo>
                    <a:pt x="401319" y="36406"/>
                  </a:lnTo>
                  <a:lnTo>
                    <a:pt x="359770" y="16682"/>
                  </a:lnTo>
                  <a:lnTo>
                    <a:pt x="314646" y="4296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2A9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882139" y="3468623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0" y="266700"/>
                  </a:moveTo>
                  <a:lnTo>
                    <a:pt x="4296" y="218753"/>
                  </a:lnTo>
                  <a:lnTo>
                    <a:pt x="16682" y="173629"/>
                  </a:lnTo>
                  <a:lnTo>
                    <a:pt x="36406" y="132079"/>
                  </a:lnTo>
                  <a:lnTo>
                    <a:pt x="62716" y="94858"/>
                  </a:lnTo>
                  <a:lnTo>
                    <a:pt x="94858" y="62716"/>
                  </a:lnTo>
                  <a:lnTo>
                    <a:pt x="132080" y="36406"/>
                  </a:lnTo>
                  <a:lnTo>
                    <a:pt x="173629" y="16682"/>
                  </a:lnTo>
                  <a:lnTo>
                    <a:pt x="218753" y="4296"/>
                  </a:lnTo>
                  <a:lnTo>
                    <a:pt x="266700" y="0"/>
                  </a:lnTo>
                  <a:lnTo>
                    <a:pt x="314646" y="4296"/>
                  </a:lnTo>
                  <a:lnTo>
                    <a:pt x="359770" y="16682"/>
                  </a:lnTo>
                  <a:lnTo>
                    <a:pt x="401319" y="36406"/>
                  </a:lnTo>
                  <a:lnTo>
                    <a:pt x="438541" y="62716"/>
                  </a:lnTo>
                  <a:lnTo>
                    <a:pt x="470683" y="94858"/>
                  </a:lnTo>
                  <a:lnTo>
                    <a:pt x="496993" y="132079"/>
                  </a:lnTo>
                  <a:lnTo>
                    <a:pt x="516717" y="173629"/>
                  </a:lnTo>
                  <a:lnTo>
                    <a:pt x="529103" y="218753"/>
                  </a:lnTo>
                  <a:lnTo>
                    <a:pt x="533400" y="266700"/>
                  </a:lnTo>
                  <a:lnTo>
                    <a:pt x="529103" y="314646"/>
                  </a:lnTo>
                  <a:lnTo>
                    <a:pt x="516717" y="359770"/>
                  </a:lnTo>
                  <a:lnTo>
                    <a:pt x="496993" y="401319"/>
                  </a:lnTo>
                  <a:lnTo>
                    <a:pt x="470683" y="438541"/>
                  </a:lnTo>
                  <a:lnTo>
                    <a:pt x="438541" y="470683"/>
                  </a:lnTo>
                  <a:lnTo>
                    <a:pt x="401320" y="496993"/>
                  </a:lnTo>
                  <a:lnTo>
                    <a:pt x="359770" y="516717"/>
                  </a:lnTo>
                  <a:lnTo>
                    <a:pt x="314646" y="529103"/>
                  </a:lnTo>
                  <a:lnTo>
                    <a:pt x="266700" y="533400"/>
                  </a:lnTo>
                  <a:lnTo>
                    <a:pt x="218753" y="529103"/>
                  </a:lnTo>
                  <a:lnTo>
                    <a:pt x="173629" y="516717"/>
                  </a:lnTo>
                  <a:lnTo>
                    <a:pt x="132080" y="496993"/>
                  </a:lnTo>
                  <a:lnTo>
                    <a:pt x="94858" y="470683"/>
                  </a:lnTo>
                  <a:lnTo>
                    <a:pt x="62716" y="438541"/>
                  </a:lnTo>
                  <a:lnTo>
                    <a:pt x="36406" y="401319"/>
                  </a:lnTo>
                  <a:lnTo>
                    <a:pt x="16682" y="359770"/>
                  </a:lnTo>
                  <a:lnTo>
                    <a:pt x="4296" y="314646"/>
                  </a:lnTo>
                  <a:lnTo>
                    <a:pt x="0" y="26670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2046985" y="3611956"/>
            <a:ext cx="217170" cy="239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Joko/</a:t>
            </a:r>
            <a:endParaRPr sz="700">
              <a:latin typeface="Calibri"/>
              <a:cs typeface="Calibri"/>
            </a:endParaRPr>
          </a:p>
          <a:p>
            <a:pPr marL="40640">
              <a:lnSpc>
                <a:spcPct val="100000"/>
              </a:lnSpc>
              <a:spcBef>
                <a:spcPts val="5"/>
              </a:spcBef>
            </a:pPr>
            <a:r>
              <a:rPr sz="700" b="1" spc="-25" dirty="0">
                <a:solidFill>
                  <a:srgbClr val="FFFFFF"/>
                </a:solidFill>
                <a:latin typeface="Calibri"/>
                <a:cs typeface="Calibri"/>
              </a:rPr>
              <a:t>TAI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33044" y="4134611"/>
            <a:ext cx="2828925" cy="128270"/>
          </a:xfrm>
          <a:prstGeom prst="rect">
            <a:avLst/>
          </a:prstGeom>
          <a:solidFill>
            <a:srgbClr val="B0D4F1"/>
          </a:solidFill>
          <a:ln w="9525">
            <a:solidFill>
              <a:srgbClr val="3A96D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03275">
              <a:lnSpc>
                <a:spcPts val="940"/>
              </a:lnSpc>
            </a:pPr>
            <a:r>
              <a:rPr sz="800" b="1" dirty="0">
                <a:solidFill>
                  <a:srgbClr val="001864"/>
                </a:solidFill>
                <a:latin typeface="Calibri"/>
                <a:cs typeface="Calibri"/>
              </a:rPr>
              <a:t>Jos</a:t>
            </a:r>
            <a:r>
              <a:rPr sz="800" b="1" spc="-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001864"/>
                </a:solidFill>
                <a:latin typeface="Calibri"/>
                <a:cs typeface="Calibri"/>
              </a:rPr>
              <a:t>HbA</a:t>
            </a:r>
            <a:r>
              <a:rPr sz="750" b="1" baseline="-22222" dirty="0">
                <a:solidFill>
                  <a:srgbClr val="001864"/>
                </a:solidFill>
                <a:latin typeface="Calibri"/>
                <a:cs typeface="Calibri"/>
              </a:rPr>
              <a:t>1C</a:t>
            </a:r>
            <a:r>
              <a:rPr sz="750" b="1" spc="89" baseline="-22222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001864"/>
                </a:solidFill>
                <a:latin typeface="Calibri"/>
                <a:cs typeface="Calibri"/>
              </a:rPr>
              <a:t>on</a:t>
            </a:r>
            <a:r>
              <a:rPr sz="800" b="1" spc="-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001864"/>
                </a:solidFill>
                <a:latin typeface="Calibri"/>
                <a:cs typeface="Calibri"/>
              </a:rPr>
              <a:t>yli </a:t>
            </a:r>
            <a:r>
              <a:rPr sz="800" b="1" spc="-10" dirty="0">
                <a:solidFill>
                  <a:srgbClr val="001864"/>
                </a:solidFill>
                <a:latin typeface="Calibri"/>
                <a:cs typeface="Calibri"/>
              </a:rPr>
              <a:t>tavoitearvon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27" name="object 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85900" y="3950208"/>
            <a:ext cx="76200" cy="182880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733044" y="4447032"/>
            <a:ext cx="2839720" cy="3536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5560" rIns="0" bIns="0" rtlCol="0">
            <a:spAutoFit/>
          </a:bodyPr>
          <a:lstStyle/>
          <a:p>
            <a:pPr marL="217170" indent="-172085">
              <a:lnSpc>
                <a:spcPct val="100000"/>
              </a:lnSpc>
              <a:spcBef>
                <a:spcPts val="280"/>
              </a:spcBef>
              <a:buFont typeface="Arial"/>
              <a:buChar char="•"/>
              <a:tabLst>
                <a:tab pos="217170" algn="l"/>
              </a:tabLst>
            </a:pP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GLP-1-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agonisteja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käyttävillä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potilailla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harkitaan</a:t>
            </a:r>
            <a:r>
              <a:rPr sz="6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sellaisen SGLT-2:n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estäjän</a:t>
            </a:r>
            <a:endParaRPr sz="600">
              <a:latin typeface="Calibri"/>
              <a:cs typeface="Calibri"/>
            </a:endParaRPr>
          </a:p>
          <a:p>
            <a:pPr marL="217170">
              <a:lnSpc>
                <a:spcPct val="100000"/>
              </a:lnSpc>
            </a:pP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lisäämistä</a:t>
            </a:r>
            <a:r>
              <a:rPr sz="6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hoitoon,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jonka</a:t>
            </a:r>
            <a:r>
              <a:rPr sz="6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kardiovaskulaariset</a:t>
            </a:r>
            <a:r>
              <a:rPr sz="600" spc="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hyödyt</a:t>
            </a:r>
            <a:r>
              <a:rPr sz="6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on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osoitettu,</a:t>
            </a:r>
            <a:r>
              <a:rPr sz="6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ja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päinvastoin</a:t>
            </a:r>
            <a:endParaRPr sz="600">
              <a:latin typeface="Calibri"/>
              <a:cs typeface="Calibri"/>
            </a:endParaRPr>
          </a:p>
          <a:p>
            <a:pPr marL="217170" indent="-17208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17170" algn="l"/>
              </a:tabLst>
            </a:pP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Tiatsolidiinidioni^</a:t>
            </a:r>
            <a:endParaRPr sz="600">
              <a:latin typeface="Calibri"/>
              <a:cs typeface="Calibri"/>
            </a:endParaRPr>
          </a:p>
        </p:txBody>
      </p:sp>
      <p:pic>
        <p:nvPicPr>
          <p:cNvPr id="29" name="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09216" y="4271771"/>
            <a:ext cx="76200" cy="171450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647700" y="5017008"/>
            <a:ext cx="6155690" cy="146685"/>
          </a:xfrm>
          <a:prstGeom prst="rect">
            <a:avLst/>
          </a:prstGeom>
          <a:solidFill>
            <a:srgbClr val="B0D4F1"/>
          </a:solidFill>
          <a:ln w="12700">
            <a:solidFill>
              <a:srgbClr val="3A96DE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583565">
              <a:lnSpc>
                <a:spcPct val="100000"/>
              </a:lnSpc>
              <a:spcBef>
                <a:spcPts val="120"/>
              </a:spcBef>
            </a:pPr>
            <a:r>
              <a:rPr sz="700" b="1" dirty="0">
                <a:solidFill>
                  <a:srgbClr val="001864"/>
                </a:solidFill>
                <a:latin typeface="Calibri"/>
                <a:cs typeface="Calibri"/>
              </a:rPr>
              <a:t>Jos sydämeen</a:t>
            </a:r>
            <a:r>
              <a:rPr sz="700" b="1" spc="3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b="1" dirty="0">
                <a:solidFill>
                  <a:srgbClr val="001864"/>
                </a:solidFill>
                <a:latin typeface="Calibri"/>
                <a:cs typeface="Calibri"/>
              </a:rPr>
              <a:t>ja</a:t>
            </a:r>
            <a:r>
              <a:rPr sz="700" b="1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b="1" dirty="0">
                <a:solidFill>
                  <a:srgbClr val="001864"/>
                </a:solidFill>
                <a:latin typeface="Calibri"/>
                <a:cs typeface="Calibri"/>
              </a:rPr>
              <a:t>munuaisiin</a:t>
            </a:r>
            <a:r>
              <a:rPr sz="700" b="1" spc="5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b="1" spc="-10" dirty="0">
                <a:solidFill>
                  <a:srgbClr val="001864"/>
                </a:solidFill>
                <a:latin typeface="Calibri"/>
                <a:cs typeface="Calibri"/>
              </a:rPr>
              <a:t>kohdistuvia</a:t>
            </a:r>
            <a:r>
              <a:rPr sz="700" b="1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b="1" dirty="0">
                <a:solidFill>
                  <a:srgbClr val="001864"/>
                </a:solidFill>
                <a:latin typeface="Calibri"/>
                <a:cs typeface="Calibri"/>
              </a:rPr>
              <a:t>riskejä</a:t>
            </a:r>
            <a:r>
              <a:rPr sz="700" b="1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b="1" dirty="0">
                <a:solidFill>
                  <a:srgbClr val="001864"/>
                </a:solidFill>
                <a:latin typeface="Calibri"/>
                <a:cs typeface="Calibri"/>
              </a:rPr>
              <a:t>on </a:t>
            </a:r>
            <a:r>
              <a:rPr sz="700" b="1" spc="-10" dirty="0">
                <a:solidFill>
                  <a:srgbClr val="001864"/>
                </a:solidFill>
                <a:latin typeface="Calibri"/>
                <a:cs typeface="Calibri"/>
              </a:rPr>
              <a:t>pienennettävä</a:t>
            </a:r>
            <a:r>
              <a:rPr sz="700" b="1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b="1" dirty="0">
                <a:solidFill>
                  <a:srgbClr val="001864"/>
                </a:solidFill>
                <a:latin typeface="Calibri"/>
                <a:cs typeface="Calibri"/>
              </a:rPr>
              <a:t>edelleen</a:t>
            </a:r>
            <a:r>
              <a:rPr sz="700" b="1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b="1" dirty="0">
                <a:solidFill>
                  <a:srgbClr val="001864"/>
                </a:solidFill>
                <a:latin typeface="Calibri"/>
                <a:cs typeface="Calibri"/>
              </a:rPr>
              <a:t>tai veren</a:t>
            </a:r>
            <a:r>
              <a:rPr sz="700" b="1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b="1" spc="-10" dirty="0">
                <a:solidFill>
                  <a:srgbClr val="001864"/>
                </a:solidFill>
                <a:latin typeface="Calibri"/>
                <a:cs typeface="Calibri"/>
              </a:rPr>
              <a:t>glukoosipitoisuutta</a:t>
            </a:r>
            <a:r>
              <a:rPr sz="700" b="1" spc="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b="1" dirty="0">
                <a:solidFill>
                  <a:srgbClr val="001864"/>
                </a:solidFill>
                <a:latin typeface="Calibri"/>
                <a:cs typeface="Calibri"/>
              </a:rPr>
              <a:t>on </a:t>
            </a:r>
            <a:r>
              <a:rPr sz="700" b="1" spc="-10" dirty="0">
                <a:solidFill>
                  <a:srgbClr val="001864"/>
                </a:solidFill>
                <a:latin typeface="Calibri"/>
                <a:cs typeface="Calibri"/>
              </a:rPr>
              <a:t>alennettava</a:t>
            </a:r>
            <a:r>
              <a:rPr sz="700" b="1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b="1" spc="-10" dirty="0">
                <a:solidFill>
                  <a:srgbClr val="001864"/>
                </a:solidFill>
                <a:latin typeface="Calibri"/>
                <a:cs typeface="Calibri"/>
              </a:rPr>
              <a:t>tehokkaammin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146803" y="3919728"/>
            <a:ext cx="76200" cy="1108710"/>
          </a:xfrm>
          <a:custGeom>
            <a:avLst/>
            <a:gdLst/>
            <a:ahLst/>
            <a:cxnLst/>
            <a:rect l="l" t="t" r="r" b="b"/>
            <a:pathLst>
              <a:path w="76200" h="1108710">
                <a:moveTo>
                  <a:pt x="0" y="1032002"/>
                </a:moveTo>
                <a:lnTo>
                  <a:pt x="38100" y="1108202"/>
                </a:lnTo>
                <a:lnTo>
                  <a:pt x="63500" y="1057402"/>
                </a:lnTo>
                <a:lnTo>
                  <a:pt x="31750" y="1057402"/>
                </a:lnTo>
                <a:lnTo>
                  <a:pt x="31750" y="1053168"/>
                </a:lnTo>
                <a:lnTo>
                  <a:pt x="0" y="1032002"/>
                </a:lnTo>
                <a:close/>
              </a:path>
              <a:path w="76200" h="1108710">
                <a:moveTo>
                  <a:pt x="31750" y="1053168"/>
                </a:moveTo>
                <a:lnTo>
                  <a:pt x="31750" y="1057402"/>
                </a:lnTo>
                <a:lnTo>
                  <a:pt x="38100" y="1057402"/>
                </a:lnTo>
                <a:lnTo>
                  <a:pt x="31750" y="1053168"/>
                </a:lnTo>
                <a:close/>
              </a:path>
              <a:path w="76200" h="1108710">
                <a:moveTo>
                  <a:pt x="44450" y="0"/>
                </a:moveTo>
                <a:lnTo>
                  <a:pt x="31750" y="0"/>
                </a:lnTo>
                <a:lnTo>
                  <a:pt x="31750" y="1053168"/>
                </a:lnTo>
                <a:lnTo>
                  <a:pt x="38100" y="1057402"/>
                </a:lnTo>
                <a:lnTo>
                  <a:pt x="44450" y="1053168"/>
                </a:lnTo>
                <a:lnTo>
                  <a:pt x="44450" y="0"/>
                </a:lnTo>
                <a:close/>
              </a:path>
              <a:path w="76200" h="1108710">
                <a:moveTo>
                  <a:pt x="44450" y="1053168"/>
                </a:moveTo>
                <a:lnTo>
                  <a:pt x="38100" y="1057402"/>
                </a:lnTo>
                <a:lnTo>
                  <a:pt x="44450" y="1057402"/>
                </a:lnTo>
                <a:lnTo>
                  <a:pt x="44450" y="1053168"/>
                </a:lnTo>
                <a:close/>
              </a:path>
              <a:path w="76200" h="1108710">
                <a:moveTo>
                  <a:pt x="76200" y="1032002"/>
                </a:moveTo>
                <a:lnTo>
                  <a:pt x="44450" y="1053168"/>
                </a:lnTo>
                <a:lnTo>
                  <a:pt x="44450" y="1057402"/>
                </a:lnTo>
                <a:lnTo>
                  <a:pt x="63500" y="1057402"/>
                </a:lnTo>
                <a:lnTo>
                  <a:pt x="76200" y="1032002"/>
                </a:lnTo>
                <a:close/>
              </a:path>
            </a:pathLst>
          </a:custGeom>
          <a:solidFill>
            <a:srgbClr val="DD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3715511" y="3235451"/>
            <a:ext cx="935990" cy="780415"/>
          </a:xfrm>
          <a:prstGeom prst="rect">
            <a:avLst/>
          </a:prstGeom>
          <a:solidFill>
            <a:srgbClr val="E6543E"/>
          </a:solidFill>
        </p:spPr>
        <p:txBody>
          <a:bodyPr vert="horz" wrap="square" lIns="0" tIns="67310" rIns="0" bIns="0" rtlCol="0">
            <a:spAutoFit/>
          </a:bodyPr>
          <a:lstStyle/>
          <a:p>
            <a:pPr marL="247015" marR="240029" indent="50165">
              <a:lnSpc>
                <a:spcPct val="100000"/>
              </a:lnSpc>
              <a:spcBef>
                <a:spcPts val="530"/>
              </a:spcBef>
            </a:pP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sydämen</a:t>
            </a:r>
            <a:r>
              <a:rPr sz="600" b="1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vajaatoiminta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752088" y="3479291"/>
            <a:ext cx="862965" cy="48323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8575" rIns="0" bIns="0" rtlCol="0">
            <a:spAutoFit/>
          </a:bodyPr>
          <a:lstStyle/>
          <a:p>
            <a:pPr marL="88265" marR="80645" indent="1270" algn="ctr">
              <a:lnSpc>
                <a:spcPct val="100000"/>
              </a:lnSpc>
              <a:spcBef>
                <a:spcPts val="225"/>
              </a:spcBef>
            </a:pPr>
            <a:r>
              <a:rPr sz="550" spc="-10" dirty="0">
                <a:solidFill>
                  <a:srgbClr val="001864"/>
                </a:solidFill>
                <a:latin typeface="Calibri"/>
                <a:cs typeface="Calibri"/>
              </a:rPr>
              <a:t>SGLT-</a:t>
            </a:r>
            <a:r>
              <a:rPr sz="550" dirty="0">
                <a:solidFill>
                  <a:srgbClr val="001864"/>
                </a:solidFill>
                <a:latin typeface="Calibri"/>
                <a:cs typeface="Calibri"/>
              </a:rPr>
              <a:t>2:n</a:t>
            </a:r>
            <a:r>
              <a:rPr sz="550" spc="-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50" dirty="0">
                <a:solidFill>
                  <a:srgbClr val="001864"/>
                </a:solidFill>
                <a:latin typeface="Calibri"/>
                <a:cs typeface="Calibri"/>
              </a:rPr>
              <a:t>estäjä</a:t>
            </a:r>
            <a:r>
              <a:rPr sz="525" baseline="23809" dirty="0">
                <a:solidFill>
                  <a:srgbClr val="001864"/>
                </a:solidFill>
                <a:latin typeface="Calibri"/>
                <a:cs typeface="Calibri"/>
              </a:rPr>
              <a:t>§</a:t>
            </a:r>
            <a:r>
              <a:rPr sz="550" dirty="0">
                <a:solidFill>
                  <a:srgbClr val="001864"/>
                </a:solidFill>
                <a:latin typeface="Calibri"/>
                <a:cs typeface="Calibri"/>
              </a:rPr>
              <a:t>, </a:t>
            </a:r>
            <a:r>
              <a:rPr sz="550" spc="-10" dirty="0">
                <a:solidFill>
                  <a:srgbClr val="001864"/>
                </a:solidFill>
                <a:latin typeface="Calibri"/>
                <a:cs typeface="Calibri"/>
              </a:rPr>
              <a:t>jonka</a:t>
            </a:r>
            <a:r>
              <a:rPr sz="55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50" dirty="0">
                <a:solidFill>
                  <a:srgbClr val="001864"/>
                </a:solidFill>
                <a:latin typeface="Calibri"/>
                <a:cs typeface="Calibri"/>
              </a:rPr>
              <a:t>hyödyt</a:t>
            </a:r>
            <a:r>
              <a:rPr sz="550" spc="-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50" spc="-10" dirty="0">
                <a:solidFill>
                  <a:srgbClr val="001864"/>
                </a:solidFill>
                <a:latin typeface="Calibri"/>
                <a:cs typeface="Calibri"/>
              </a:rPr>
              <a:t>sydämen</a:t>
            </a:r>
            <a:r>
              <a:rPr sz="55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50" spc="-10" dirty="0">
                <a:solidFill>
                  <a:srgbClr val="001864"/>
                </a:solidFill>
                <a:latin typeface="Calibri"/>
                <a:cs typeface="Calibri"/>
              </a:rPr>
              <a:t>vajaatoiminnan</a:t>
            </a:r>
            <a:r>
              <a:rPr sz="550" spc="9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50" spc="-10" dirty="0">
                <a:solidFill>
                  <a:srgbClr val="001864"/>
                </a:solidFill>
                <a:latin typeface="Calibri"/>
                <a:cs typeface="Calibri"/>
              </a:rPr>
              <a:t>suhteen</a:t>
            </a:r>
            <a:r>
              <a:rPr sz="55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50" dirty="0">
                <a:solidFill>
                  <a:srgbClr val="001864"/>
                </a:solidFill>
                <a:latin typeface="Calibri"/>
                <a:cs typeface="Calibri"/>
              </a:rPr>
              <a:t>on</a:t>
            </a:r>
            <a:r>
              <a:rPr sz="550" spc="-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50" dirty="0">
                <a:solidFill>
                  <a:srgbClr val="001864"/>
                </a:solidFill>
                <a:latin typeface="Calibri"/>
                <a:cs typeface="Calibri"/>
              </a:rPr>
              <a:t>osoitettu </a:t>
            </a:r>
            <a:r>
              <a:rPr sz="550" spc="-10" dirty="0">
                <a:solidFill>
                  <a:srgbClr val="001864"/>
                </a:solidFill>
                <a:latin typeface="Calibri"/>
                <a:cs typeface="Calibri"/>
              </a:rPr>
              <a:t>tässä</a:t>
            </a:r>
            <a:r>
              <a:rPr sz="55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50" spc="-10" dirty="0">
                <a:solidFill>
                  <a:srgbClr val="001864"/>
                </a:solidFill>
                <a:latin typeface="Calibri"/>
                <a:cs typeface="Calibri"/>
              </a:rPr>
              <a:t>potilasryhmässä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710684" y="2840735"/>
            <a:ext cx="2092960" cy="2032000"/>
          </a:xfrm>
          <a:custGeom>
            <a:avLst/>
            <a:gdLst/>
            <a:ahLst/>
            <a:cxnLst/>
            <a:rect l="l" t="t" r="r" b="b"/>
            <a:pathLst>
              <a:path w="2092959" h="2032000">
                <a:moveTo>
                  <a:pt x="2092452" y="0"/>
                </a:moveTo>
                <a:lnTo>
                  <a:pt x="0" y="0"/>
                </a:lnTo>
                <a:lnTo>
                  <a:pt x="0" y="2031492"/>
                </a:lnTo>
                <a:lnTo>
                  <a:pt x="2092452" y="2031492"/>
                </a:lnTo>
                <a:lnTo>
                  <a:pt x="2092452" y="0"/>
                </a:lnTo>
                <a:close/>
              </a:path>
            </a:pathLst>
          </a:custGeom>
          <a:solidFill>
            <a:srgbClr val="EDA7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4710684" y="2840735"/>
            <a:ext cx="2092960" cy="203200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532765" marR="80010" indent="-447040">
              <a:lnSpc>
                <a:spcPct val="100000"/>
              </a:lnSpc>
              <a:spcBef>
                <a:spcPts val="250"/>
              </a:spcBef>
            </a:pP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krooninen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munuaistauti</a:t>
            </a:r>
            <a:r>
              <a:rPr sz="6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(ja</a:t>
            </a:r>
            <a:r>
              <a:rPr sz="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käytössä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suurin siedetty</a:t>
            </a:r>
            <a:r>
              <a:rPr sz="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annos</a:t>
            </a:r>
            <a:r>
              <a:rPr sz="600" b="1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ACE:n</a:t>
            </a:r>
            <a:r>
              <a:rPr sz="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estäjää /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ATR:n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salpaajaa)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750308" y="3130295"/>
            <a:ext cx="2014855" cy="1256030"/>
          </a:xfrm>
          <a:custGeom>
            <a:avLst/>
            <a:gdLst/>
            <a:ahLst/>
            <a:cxnLst/>
            <a:rect l="l" t="t" r="r" b="b"/>
            <a:pathLst>
              <a:path w="2014854" h="1256029">
                <a:moveTo>
                  <a:pt x="2014728" y="0"/>
                </a:moveTo>
                <a:lnTo>
                  <a:pt x="0" y="0"/>
                </a:lnTo>
                <a:lnTo>
                  <a:pt x="0" y="1255776"/>
                </a:lnTo>
                <a:lnTo>
                  <a:pt x="2014728" y="1255776"/>
                </a:lnTo>
                <a:lnTo>
                  <a:pt x="20147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750308" y="3130295"/>
            <a:ext cx="2014855" cy="125603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29"/>
              </a:spcBef>
            </a:pPr>
            <a:r>
              <a:rPr sz="800" b="1" spc="-10" dirty="0">
                <a:solidFill>
                  <a:srgbClr val="001864"/>
                </a:solidFill>
                <a:latin typeface="Calibri"/>
                <a:cs typeface="Calibri"/>
              </a:rPr>
              <a:t>MIELUITEN</a:t>
            </a:r>
            <a:endParaRPr sz="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SGLT-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2:n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estäjä</a:t>
            </a:r>
            <a:r>
              <a:rPr sz="600" spc="-6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baseline="27777" dirty="0">
                <a:solidFill>
                  <a:srgbClr val="001864"/>
                </a:solidFill>
                <a:latin typeface="Calibri"/>
                <a:cs typeface="Calibri"/>
              </a:rPr>
              <a:t>§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,</a:t>
            </a:r>
            <a:r>
              <a:rPr sz="6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josta</a:t>
            </a:r>
            <a:r>
              <a:rPr sz="6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on</a:t>
            </a:r>
            <a:r>
              <a:rPr sz="6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primaarista</a:t>
            </a:r>
            <a:r>
              <a:rPr sz="6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näyttöä</a:t>
            </a:r>
            <a:endParaRPr sz="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kroonisen</a:t>
            </a:r>
            <a:r>
              <a:rPr sz="600" spc="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munuaistaudin</a:t>
            </a:r>
            <a:r>
              <a:rPr sz="600" spc="3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etenemisen</a:t>
            </a:r>
            <a:r>
              <a:rPr sz="6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hidastamisesta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550">
              <a:latin typeface="Calibri"/>
              <a:cs typeface="Calibri"/>
            </a:endParaRPr>
          </a:p>
          <a:p>
            <a:pPr marL="46355" marR="38100" algn="ctr">
              <a:lnSpc>
                <a:spcPct val="100000"/>
              </a:lnSpc>
            </a:pP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Käytetään</a:t>
            </a:r>
            <a:r>
              <a:rPr sz="600" spc="-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SGLT-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2:n</a:t>
            </a:r>
            <a:r>
              <a:rPr sz="600" spc="-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estäjää,</a:t>
            </a:r>
            <a:r>
              <a:rPr sz="600" spc="-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jos</a:t>
            </a:r>
            <a:r>
              <a:rPr sz="6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eGFR</a:t>
            </a:r>
            <a:r>
              <a:rPr sz="600" spc="-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on</a:t>
            </a:r>
            <a:r>
              <a:rPr sz="6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≥</a:t>
            </a:r>
            <a:r>
              <a:rPr sz="6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20</a:t>
            </a:r>
            <a:r>
              <a:rPr sz="6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ml/min/1,73</a:t>
            </a:r>
            <a:r>
              <a:rPr sz="6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25" dirty="0">
                <a:solidFill>
                  <a:srgbClr val="001864"/>
                </a:solidFill>
                <a:latin typeface="Calibri"/>
                <a:cs typeface="Calibri"/>
              </a:rPr>
              <a:t>m</a:t>
            </a:r>
            <a:r>
              <a:rPr sz="600" spc="-37" baseline="27777" dirty="0">
                <a:solidFill>
                  <a:srgbClr val="001864"/>
                </a:solidFill>
                <a:latin typeface="Calibri"/>
                <a:cs typeface="Calibri"/>
              </a:rPr>
              <a:t>2</a:t>
            </a:r>
            <a:r>
              <a:rPr sz="600" spc="-25" dirty="0">
                <a:solidFill>
                  <a:srgbClr val="001864"/>
                </a:solidFill>
                <a:latin typeface="Calibri"/>
                <a:cs typeface="Calibri"/>
              </a:rPr>
              <a:t>;</a:t>
            </a:r>
            <a:r>
              <a:rPr sz="6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kun</a:t>
            </a:r>
            <a:r>
              <a:rPr sz="600" spc="-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hoito</a:t>
            </a:r>
            <a:r>
              <a:rPr sz="600" spc="-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on</a:t>
            </a:r>
            <a:r>
              <a:rPr sz="600" spc="-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aloitettu,</a:t>
            </a:r>
            <a:r>
              <a:rPr sz="600" spc="-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sitä</a:t>
            </a:r>
            <a:r>
              <a:rPr sz="600" spc="-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jatketaan,</a:t>
            </a:r>
            <a:r>
              <a:rPr sz="600" spc="-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ellei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 päädytä</a:t>
            </a:r>
            <a:r>
              <a:rPr sz="6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dialyysihoitoon</a:t>
            </a:r>
            <a:r>
              <a:rPr sz="600" spc="6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tai</a:t>
            </a:r>
            <a:r>
              <a:rPr sz="6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elinsiirtoon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550">
              <a:latin typeface="Calibri"/>
              <a:cs typeface="Calibri"/>
            </a:endParaRPr>
          </a:p>
          <a:p>
            <a:pPr marL="955675">
              <a:lnSpc>
                <a:spcPct val="100000"/>
              </a:lnSpc>
              <a:tabLst>
                <a:tab pos="1736725" algn="l"/>
              </a:tabLst>
            </a:pPr>
            <a:r>
              <a:rPr sz="600" b="1" dirty="0">
                <a:solidFill>
                  <a:srgbClr val="001864"/>
                </a:solidFill>
                <a:latin typeface="Calibri"/>
                <a:cs typeface="Calibri"/>
              </a:rPr>
              <a:t>TAI</a:t>
            </a:r>
            <a:r>
              <a:rPr sz="600" b="1" spc="34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b="1" u="dash" dirty="0">
                <a:solidFill>
                  <a:srgbClr val="001864"/>
                </a:solidFill>
                <a:uFill>
                  <a:solidFill>
                    <a:srgbClr val="001864"/>
                  </a:solidFill>
                </a:uFill>
                <a:latin typeface="Calibri"/>
                <a:cs typeface="Calibri"/>
              </a:rPr>
              <a:t>	</a:t>
            </a:r>
            <a:endParaRPr sz="600">
              <a:latin typeface="Calibri"/>
              <a:cs typeface="Calibri"/>
            </a:endParaRPr>
          </a:p>
          <a:p>
            <a:pPr marL="38100" marR="31750" indent="-635" algn="ctr">
              <a:lnSpc>
                <a:spcPct val="100000"/>
              </a:lnSpc>
            </a:pP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GLP-1-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agonistia,</a:t>
            </a:r>
            <a:r>
              <a:rPr sz="600" spc="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jonka</a:t>
            </a:r>
            <a:r>
              <a:rPr sz="6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kardiovaskulaariset</a:t>
            </a:r>
            <a:r>
              <a:rPr sz="600" spc="5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hyödyt</a:t>
            </a:r>
            <a:r>
              <a:rPr sz="6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25" dirty="0">
                <a:solidFill>
                  <a:srgbClr val="001864"/>
                </a:solidFill>
                <a:latin typeface="Calibri"/>
                <a:cs typeface="Calibri"/>
              </a:rPr>
              <a:t>on</a:t>
            </a:r>
            <a:r>
              <a:rPr sz="6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osoitettu,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 jos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SGLT-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2:n</a:t>
            </a:r>
            <a:r>
              <a:rPr sz="6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estäjän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käyttö</a:t>
            </a:r>
            <a:r>
              <a:rPr sz="6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on huonosti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siedettyä</a:t>
            </a:r>
            <a:r>
              <a:rPr sz="6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25" dirty="0">
                <a:solidFill>
                  <a:srgbClr val="001864"/>
                </a:solidFill>
                <a:latin typeface="Calibri"/>
                <a:cs typeface="Calibri"/>
              </a:rPr>
              <a:t>tai</a:t>
            </a:r>
            <a:r>
              <a:rPr sz="6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vasta-aiheista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5036692" y="2747772"/>
            <a:ext cx="759460" cy="1350645"/>
            <a:chOff x="5036692" y="2747772"/>
            <a:chExt cx="759460" cy="1350645"/>
          </a:xfrm>
        </p:grpSpPr>
        <p:sp>
          <p:nvSpPr>
            <p:cNvPr id="39" name="object 39"/>
            <p:cNvSpPr/>
            <p:nvPr/>
          </p:nvSpPr>
          <p:spPr>
            <a:xfrm>
              <a:off x="5039867" y="4094988"/>
              <a:ext cx="601345" cy="0"/>
            </a:xfrm>
            <a:custGeom>
              <a:avLst/>
              <a:gdLst/>
              <a:ahLst/>
              <a:cxnLst/>
              <a:rect l="l" t="t" r="r" b="b"/>
              <a:pathLst>
                <a:path w="601345">
                  <a:moveTo>
                    <a:pt x="0" y="0"/>
                  </a:moveTo>
                  <a:lnTo>
                    <a:pt x="600837" y="0"/>
                  </a:lnTo>
                </a:path>
              </a:pathLst>
            </a:custGeom>
            <a:ln w="6350">
              <a:solidFill>
                <a:srgbClr val="001864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19571" y="2747772"/>
              <a:ext cx="76200" cy="92201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4750308" y="4421123"/>
            <a:ext cx="2014855" cy="40703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3500" rIns="0" bIns="0" rtlCol="0">
            <a:spAutoFit/>
          </a:bodyPr>
          <a:lstStyle/>
          <a:p>
            <a:pPr marL="52069" marR="43180" indent="-1270" algn="ctr">
              <a:lnSpc>
                <a:spcPct val="100000"/>
              </a:lnSpc>
              <a:spcBef>
                <a:spcPts val="500"/>
              </a:spcBef>
            </a:pP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Jos</a:t>
            </a:r>
            <a:r>
              <a:rPr sz="6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SGLT-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2:n</a:t>
            </a:r>
            <a:r>
              <a:rPr sz="6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estäjää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käyttävän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 potilaan</a:t>
            </a:r>
            <a:r>
              <a:rPr sz="6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HbA</a:t>
            </a:r>
            <a:r>
              <a:rPr sz="600" baseline="-20833" dirty="0">
                <a:solidFill>
                  <a:srgbClr val="001864"/>
                </a:solidFill>
                <a:latin typeface="Calibri"/>
                <a:cs typeface="Calibri"/>
              </a:rPr>
              <a:t>1C</a:t>
            </a:r>
            <a:r>
              <a:rPr sz="600" spc="89" baseline="-20833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on </a:t>
            </a:r>
            <a:r>
              <a:rPr sz="600" spc="-25" dirty="0">
                <a:solidFill>
                  <a:srgbClr val="001864"/>
                </a:solidFill>
                <a:latin typeface="Calibri"/>
                <a:cs typeface="Calibri"/>
              </a:rPr>
              <a:t>yli</a:t>
            </a:r>
            <a:r>
              <a:rPr sz="6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tavoitearvon,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harkitaan GLP-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1-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agonistin</a:t>
            </a:r>
            <a:r>
              <a:rPr sz="6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lisäämistä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hoitoon</a:t>
            </a:r>
            <a:r>
              <a:rPr sz="6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25" dirty="0">
                <a:solidFill>
                  <a:srgbClr val="001864"/>
                </a:solidFill>
                <a:latin typeface="Calibri"/>
                <a:cs typeface="Calibri"/>
              </a:rPr>
              <a:t>tai</a:t>
            </a:r>
            <a:r>
              <a:rPr sz="6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päinvastoin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5719571" y="1751076"/>
            <a:ext cx="1249045" cy="3376929"/>
            <a:chOff x="5719571" y="1751076"/>
            <a:chExt cx="1249045" cy="3376929"/>
          </a:xfrm>
        </p:grpSpPr>
        <p:sp>
          <p:nvSpPr>
            <p:cNvPr id="43" name="object 43"/>
            <p:cNvSpPr/>
            <p:nvPr/>
          </p:nvSpPr>
          <p:spPr>
            <a:xfrm>
              <a:off x="6803135" y="1751076"/>
              <a:ext cx="165735" cy="3376929"/>
            </a:xfrm>
            <a:custGeom>
              <a:avLst/>
              <a:gdLst/>
              <a:ahLst/>
              <a:cxnLst/>
              <a:rect l="l" t="t" r="r" b="b"/>
              <a:pathLst>
                <a:path w="165734" h="3376929">
                  <a:moveTo>
                    <a:pt x="88900" y="3300349"/>
                  </a:moveTo>
                  <a:lnTo>
                    <a:pt x="12700" y="3338449"/>
                  </a:lnTo>
                  <a:lnTo>
                    <a:pt x="88900" y="3376549"/>
                  </a:lnTo>
                  <a:lnTo>
                    <a:pt x="67733" y="3344799"/>
                  </a:lnTo>
                  <a:lnTo>
                    <a:pt x="63500" y="3344799"/>
                  </a:lnTo>
                  <a:lnTo>
                    <a:pt x="63500" y="3332099"/>
                  </a:lnTo>
                  <a:lnTo>
                    <a:pt x="67733" y="3332099"/>
                  </a:lnTo>
                  <a:lnTo>
                    <a:pt x="88900" y="3300349"/>
                  </a:lnTo>
                  <a:close/>
                </a:path>
                <a:path w="165734" h="3376929">
                  <a:moveTo>
                    <a:pt x="63500" y="3338449"/>
                  </a:moveTo>
                  <a:lnTo>
                    <a:pt x="63500" y="3344799"/>
                  </a:lnTo>
                  <a:lnTo>
                    <a:pt x="67733" y="3344799"/>
                  </a:lnTo>
                  <a:lnTo>
                    <a:pt x="63500" y="3338449"/>
                  </a:lnTo>
                  <a:close/>
                </a:path>
                <a:path w="165734" h="3376929">
                  <a:moveTo>
                    <a:pt x="152654" y="3332099"/>
                  </a:moveTo>
                  <a:lnTo>
                    <a:pt x="67733" y="3332099"/>
                  </a:lnTo>
                  <a:lnTo>
                    <a:pt x="63500" y="3338449"/>
                  </a:lnTo>
                  <a:lnTo>
                    <a:pt x="67733" y="3344799"/>
                  </a:lnTo>
                  <a:lnTo>
                    <a:pt x="165354" y="3344799"/>
                  </a:lnTo>
                  <a:lnTo>
                    <a:pt x="165354" y="3338449"/>
                  </a:lnTo>
                  <a:lnTo>
                    <a:pt x="152654" y="3338449"/>
                  </a:lnTo>
                  <a:lnTo>
                    <a:pt x="152654" y="3332099"/>
                  </a:lnTo>
                  <a:close/>
                </a:path>
                <a:path w="165734" h="3376929">
                  <a:moveTo>
                    <a:pt x="67733" y="3332099"/>
                  </a:moveTo>
                  <a:lnTo>
                    <a:pt x="63500" y="3332099"/>
                  </a:lnTo>
                  <a:lnTo>
                    <a:pt x="63500" y="3338449"/>
                  </a:lnTo>
                  <a:lnTo>
                    <a:pt x="67733" y="3332099"/>
                  </a:lnTo>
                  <a:close/>
                </a:path>
                <a:path w="165734" h="3376929">
                  <a:moveTo>
                    <a:pt x="152654" y="38100"/>
                  </a:moveTo>
                  <a:lnTo>
                    <a:pt x="152654" y="3338449"/>
                  </a:lnTo>
                  <a:lnTo>
                    <a:pt x="159004" y="3332099"/>
                  </a:lnTo>
                  <a:lnTo>
                    <a:pt x="165354" y="3332099"/>
                  </a:lnTo>
                  <a:lnTo>
                    <a:pt x="165354" y="44450"/>
                  </a:lnTo>
                  <a:lnTo>
                    <a:pt x="159004" y="44450"/>
                  </a:lnTo>
                  <a:lnTo>
                    <a:pt x="152654" y="38100"/>
                  </a:lnTo>
                  <a:close/>
                </a:path>
                <a:path w="165734" h="3376929">
                  <a:moveTo>
                    <a:pt x="165354" y="3332099"/>
                  </a:moveTo>
                  <a:lnTo>
                    <a:pt x="159004" y="3332099"/>
                  </a:lnTo>
                  <a:lnTo>
                    <a:pt x="152654" y="3338449"/>
                  </a:lnTo>
                  <a:lnTo>
                    <a:pt x="165354" y="3338449"/>
                  </a:lnTo>
                  <a:lnTo>
                    <a:pt x="165354" y="3332099"/>
                  </a:lnTo>
                  <a:close/>
                </a:path>
                <a:path w="165734" h="3376929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55033" y="44450"/>
                  </a:lnTo>
                  <a:lnTo>
                    <a:pt x="50800" y="44450"/>
                  </a:lnTo>
                  <a:lnTo>
                    <a:pt x="50800" y="31750"/>
                  </a:lnTo>
                  <a:lnTo>
                    <a:pt x="55033" y="31750"/>
                  </a:lnTo>
                  <a:lnTo>
                    <a:pt x="76200" y="0"/>
                  </a:lnTo>
                  <a:close/>
                </a:path>
                <a:path w="165734" h="3376929">
                  <a:moveTo>
                    <a:pt x="50800" y="38100"/>
                  </a:moveTo>
                  <a:lnTo>
                    <a:pt x="50800" y="44450"/>
                  </a:lnTo>
                  <a:lnTo>
                    <a:pt x="55033" y="44450"/>
                  </a:lnTo>
                  <a:lnTo>
                    <a:pt x="50800" y="38100"/>
                  </a:lnTo>
                  <a:close/>
                </a:path>
                <a:path w="165734" h="3376929">
                  <a:moveTo>
                    <a:pt x="165354" y="31750"/>
                  </a:moveTo>
                  <a:lnTo>
                    <a:pt x="55033" y="31750"/>
                  </a:lnTo>
                  <a:lnTo>
                    <a:pt x="50800" y="38100"/>
                  </a:lnTo>
                  <a:lnTo>
                    <a:pt x="55033" y="44450"/>
                  </a:lnTo>
                  <a:lnTo>
                    <a:pt x="152654" y="44450"/>
                  </a:lnTo>
                  <a:lnTo>
                    <a:pt x="152654" y="38100"/>
                  </a:lnTo>
                  <a:lnTo>
                    <a:pt x="165354" y="38100"/>
                  </a:lnTo>
                  <a:lnTo>
                    <a:pt x="165354" y="31750"/>
                  </a:lnTo>
                  <a:close/>
                </a:path>
                <a:path w="165734" h="3376929">
                  <a:moveTo>
                    <a:pt x="165354" y="38100"/>
                  </a:moveTo>
                  <a:lnTo>
                    <a:pt x="152654" y="38100"/>
                  </a:lnTo>
                  <a:lnTo>
                    <a:pt x="159004" y="44450"/>
                  </a:lnTo>
                  <a:lnTo>
                    <a:pt x="165354" y="44450"/>
                  </a:lnTo>
                  <a:lnTo>
                    <a:pt x="165354" y="38100"/>
                  </a:lnTo>
                  <a:close/>
                </a:path>
                <a:path w="165734" h="3376929">
                  <a:moveTo>
                    <a:pt x="55033" y="31750"/>
                  </a:moveTo>
                  <a:lnTo>
                    <a:pt x="50800" y="31750"/>
                  </a:lnTo>
                  <a:lnTo>
                    <a:pt x="50800" y="38100"/>
                  </a:lnTo>
                  <a:lnTo>
                    <a:pt x="55033" y="31750"/>
                  </a:lnTo>
                  <a:close/>
                </a:path>
              </a:pathLst>
            </a:custGeom>
            <a:solidFill>
              <a:srgbClr val="001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19571" y="4870704"/>
              <a:ext cx="76200" cy="147193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7086600" y="1664207"/>
            <a:ext cx="4457700" cy="251460"/>
          </a:xfrm>
          <a:prstGeom prst="rect">
            <a:avLst/>
          </a:prstGeom>
          <a:solidFill>
            <a:srgbClr val="C3B400"/>
          </a:solidFill>
        </p:spPr>
        <p:txBody>
          <a:bodyPr vert="horz" wrap="square" lIns="0" tIns="57785" rIns="0" bIns="0" rtlCol="0">
            <a:spAutoFit/>
          </a:bodyPr>
          <a:lstStyle/>
          <a:p>
            <a:pPr marL="280035">
              <a:lnSpc>
                <a:spcPct val="100000"/>
              </a:lnSpc>
              <a:spcBef>
                <a:spcPts val="455"/>
              </a:spcBef>
            </a:pP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Tavoite:</a:t>
            </a:r>
            <a:r>
              <a:rPr sz="80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Calibri"/>
                <a:cs typeface="Calibri"/>
              </a:rPr>
              <a:t>Glukoosipitoisuus-</a:t>
            </a:r>
            <a:r>
              <a:rPr sz="8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ja</a:t>
            </a:r>
            <a:r>
              <a:rPr sz="8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Calibri"/>
                <a:cs typeface="Calibri"/>
              </a:rPr>
              <a:t>painonhallintatavoitteiden</a:t>
            </a:r>
            <a:r>
              <a:rPr sz="8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Calibri"/>
                <a:cs typeface="Calibri"/>
              </a:rPr>
              <a:t>saavuttaminen</a:t>
            </a:r>
            <a:r>
              <a:rPr sz="8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ja</a:t>
            </a:r>
            <a:r>
              <a:rPr sz="8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niissä</a:t>
            </a:r>
            <a:r>
              <a:rPr sz="800" b="1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Calibri"/>
                <a:cs typeface="Calibri"/>
              </a:rPr>
              <a:t>pysyminen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9159240" y="1990344"/>
            <a:ext cx="2385060" cy="1691639"/>
          </a:xfrm>
          <a:custGeom>
            <a:avLst/>
            <a:gdLst/>
            <a:ahLst/>
            <a:cxnLst/>
            <a:rect l="l" t="t" r="r" b="b"/>
            <a:pathLst>
              <a:path w="2385059" h="1691639">
                <a:moveTo>
                  <a:pt x="0" y="1691639"/>
                </a:moveTo>
                <a:lnTo>
                  <a:pt x="2385059" y="1691639"/>
                </a:lnTo>
                <a:lnTo>
                  <a:pt x="2385059" y="0"/>
                </a:lnTo>
                <a:lnTo>
                  <a:pt x="0" y="0"/>
                </a:lnTo>
                <a:lnTo>
                  <a:pt x="0" y="1691639"/>
                </a:lnTo>
                <a:close/>
              </a:path>
            </a:pathLst>
          </a:custGeom>
          <a:ln w="12700">
            <a:solidFill>
              <a:srgbClr val="3A96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9359900" y="2009393"/>
            <a:ext cx="198501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82320" marR="5080" indent="-76962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001864"/>
                </a:solidFill>
                <a:latin typeface="Calibri"/>
                <a:cs typeface="Calibri"/>
              </a:rPr>
              <a:t>Painonhallinnan</a:t>
            </a:r>
            <a:r>
              <a:rPr sz="700" b="1" spc="1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b="1" spc="-10" dirty="0">
                <a:solidFill>
                  <a:srgbClr val="001864"/>
                </a:solidFill>
                <a:latin typeface="Calibri"/>
                <a:cs typeface="Calibri"/>
              </a:rPr>
              <a:t>tavoitteiden</a:t>
            </a:r>
            <a:r>
              <a:rPr sz="700" b="1" spc="7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b="1" spc="-10" dirty="0">
                <a:solidFill>
                  <a:srgbClr val="001864"/>
                </a:solidFill>
                <a:latin typeface="Calibri"/>
                <a:cs typeface="Calibri"/>
              </a:rPr>
              <a:t>saavuttaminen</a:t>
            </a:r>
            <a:r>
              <a:rPr sz="700" b="1" spc="7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b="1" dirty="0">
                <a:solidFill>
                  <a:srgbClr val="001864"/>
                </a:solidFill>
                <a:latin typeface="Calibri"/>
                <a:cs typeface="Calibri"/>
              </a:rPr>
              <a:t>ja</a:t>
            </a:r>
            <a:r>
              <a:rPr sz="700" b="1" spc="3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b="1" spc="-10" dirty="0">
                <a:solidFill>
                  <a:srgbClr val="001864"/>
                </a:solidFill>
                <a:latin typeface="Calibri"/>
                <a:cs typeface="Calibri"/>
              </a:rPr>
              <a:t>niissä</a:t>
            </a:r>
            <a:r>
              <a:rPr sz="700" b="1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b="1" spc="-10" dirty="0">
                <a:solidFill>
                  <a:srgbClr val="001864"/>
                </a:solidFill>
                <a:latin typeface="Calibri"/>
                <a:cs typeface="Calibri"/>
              </a:rPr>
              <a:t>pysyminen:</a:t>
            </a:r>
            <a:endParaRPr sz="700">
              <a:latin typeface="Calibri"/>
              <a:cs typeface="Calibri"/>
            </a:endParaRPr>
          </a:p>
        </p:txBody>
      </p:sp>
      <p:graphicFrame>
        <p:nvGraphicFramePr>
          <p:cNvPr id="48" name="object 48"/>
          <p:cNvGraphicFramePr>
            <a:graphicFrameLocks noGrp="1"/>
          </p:cNvGraphicFramePr>
          <p:nvPr/>
        </p:nvGraphicFramePr>
        <p:xfrm>
          <a:off x="9195689" y="2266060"/>
          <a:ext cx="2305685" cy="706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26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55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4145">
                <a:tc gridSpan="3"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7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Yksilöllisten</a:t>
                      </a:r>
                      <a:r>
                        <a:rPr sz="700" spc="13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painonhallintatavoitteiden</a:t>
                      </a:r>
                      <a:r>
                        <a:rPr sz="700" spc="13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asettaminen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4604" marB="0">
                    <a:lnL w="6350">
                      <a:solidFill>
                        <a:srgbClr val="3A96DE"/>
                      </a:solidFill>
                      <a:prstDash val="solid"/>
                    </a:lnL>
                    <a:lnR w="6350">
                      <a:solidFill>
                        <a:srgbClr val="3A96DE"/>
                      </a:solidFill>
                      <a:prstDash val="solid"/>
                    </a:lnR>
                    <a:lnT w="6350">
                      <a:solidFill>
                        <a:srgbClr val="3A96DE"/>
                      </a:solidFill>
                      <a:prstDash val="solid"/>
                    </a:lnT>
                    <a:lnB w="6350">
                      <a:solidFill>
                        <a:srgbClr val="005AD2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9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01600" marR="91440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6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Yleinen</a:t>
                      </a:r>
                      <a:r>
                        <a:rPr sz="600" spc="-25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elämäntapaneuvonta:</a:t>
                      </a:r>
                      <a:r>
                        <a:rPr sz="600" spc="5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ravitsemushoito/ruokailu-</a:t>
                      </a:r>
                      <a:r>
                        <a:rPr sz="600" spc="5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tottumukset/liikunta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5AD2"/>
                      </a:solidFill>
                      <a:prstDash val="solid"/>
                    </a:lnL>
                    <a:lnR w="6350">
                      <a:solidFill>
                        <a:srgbClr val="005AD2"/>
                      </a:solidFill>
                      <a:prstDash val="solid"/>
                    </a:lnR>
                    <a:lnT w="6350">
                      <a:solidFill>
                        <a:srgbClr val="005AD2"/>
                      </a:solidFill>
                      <a:prstDash val="solid"/>
                    </a:lnT>
                    <a:lnB w="6350">
                      <a:solidFill>
                        <a:srgbClr val="005AD2"/>
                      </a:solidFill>
                      <a:prstDash val="solid"/>
                    </a:lnB>
                    <a:solidFill>
                      <a:srgbClr val="CCDE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5AD2"/>
                      </a:solidFill>
                      <a:prstDash val="solid"/>
                    </a:lnL>
                    <a:lnR w="6350">
                      <a:solidFill>
                        <a:srgbClr val="005AD2"/>
                      </a:solidFill>
                      <a:prstDash val="solid"/>
                    </a:lnR>
                    <a:lnT w="6350">
                      <a:solidFill>
                        <a:srgbClr val="3A96DE"/>
                      </a:solidFill>
                      <a:prstDash val="solid"/>
                    </a:lnT>
                    <a:solidFill>
                      <a:srgbClr val="CCDE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25425" marR="193675" indent="1270" algn="just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Intensiivinen,</a:t>
                      </a:r>
                      <a:r>
                        <a:rPr sz="600" spc="8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näyttöön</a:t>
                      </a:r>
                      <a:r>
                        <a:rPr sz="600" spc="5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perustuva,</a:t>
                      </a:r>
                      <a:r>
                        <a:rPr sz="600" spc="-2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strukturoitu</a:t>
                      </a:r>
                      <a:r>
                        <a:rPr sz="600" spc="5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painonhallintaohjelma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5AD2"/>
                      </a:solidFill>
                      <a:prstDash val="solid"/>
                    </a:lnL>
                    <a:lnR w="6350">
                      <a:solidFill>
                        <a:srgbClr val="005AD2"/>
                      </a:solidFill>
                      <a:prstDash val="solid"/>
                    </a:lnR>
                    <a:lnT w="6350">
                      <a:solidFill>
                        <a:srgbClr val="005AD2"/>
                      </a:solidFill>
                      <a:prstDash val="solid"/>
                    </a:lnT>
                    <a:lnB w="6350">
                      <a:solidFill>
                        <a:srgbClr val="005AD2"/>
                      </a:solidFill>
                      <a:prstDash val="solid"/>
                    </a:lnB>
                    <a:solidFill>
                      <a:srgbClr val="CCDE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9" name="object 49"/>
          <p:cNvGrpSpPr/>
          <p:nvPr/>
        </p:nvGrpSpPr>
        <p:grpSpPr>
          <a:xfrm>
            <a:off x="9195689" y="3014345"/>
            <a:ext cx="1132840" cy="222885"/>
            <a:chOff x="9195689" y="3014345"/>
            <a:chExt cx="1132840" cy="222885"/>
          </a:xfrm>
        </p:grpSpPr>
        <p:sp>
          <p:nvSpPr>
            <p:cNvPr id="50" name="object 50"/>
            <p:cNvSpPr/>
            <p:nvPr/>
          </p:nvSpPr>
          <p:spPr>
            <a:xfrm>
              <a:off x="9198864" y="3017520"/>
              <a:ext cx="1126490" cy="216535"/>
            </a:xfrm>
            <a:custGeom>
              <a:avLst/>
              <a:gdLst/>
              <a:ahLst/>
              <a:cxnLst/>
              <a:rect l="l" t="t" r="r" b="b"/>
              <a:pathLst>
                <a:path w="1126490" h="216535">
                  <a:moveTo>
                    <a:pt x="1126235" y="0"/>
                  </a:moveTo>
                  <a:lnTo>
                    <a:pt x="0" y="0"/>
                  </a:lnTo>
                  <a:lnTo>
                    <a:pt x="0" y="216408"/>
                  </a:lnTo>
                  <a:lnTo>
                    <a:pt x="1126235" y="216408"/>
                  </a:lnTo>
                  <a:lnTo>
                    <a:pt x="1126235" y="0"/>
                  </a:lnTo>
                  <a:close/>
                </a:path>
              </a:pathLst>
            </a:custGeom>
            <a:solidFill>
              <a:srgbClr val="CCDE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198864" y="3017520"/>
              <a:ext cx="1126490" cy="216535"/>
            </a:xfrm>
            <a:custGeom>
              <a:avLst/>
              <a:gdLst/>
              <a:ahLst/>
              <a:cxnLst/>
              <a:rect l="l" t="t" r="r" b="b"/>
              <a:pathLst>
                <a:path w="1126490" h="216535">
                  <a:moveTo>
                    <a:pt x="0" y="216408"/>
                  </a:moveTo>
                  <a:lnTo>
                    <a:pt x="1126235" y="216408"/>
                  </a:lnTo>
                  <a:lnTo>
                    <a:pt x="1126235" y="0"/>
                  </a:lnTo>
                  <a:lnTo>
                    <a:pt x="0" y="0"/>
                  </a:lnTo>
                  <a:lnTo>
                    <a:pt x="0" y="216408"/>
                  </a:lnTo>
                  <a:close/>
                </a:path>
              </a:pathLst>
            </a:custGeom>
            <a:ln w="6349">
              <a:solidFill>
                <a:srgbClr val="005A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9327895" y="3017901"/>
            <a:ext cx="8699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225" marR="5080" indent="-13716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Harkitaan</a:t>
            </a:r>
            <a:r>
              <a:rPr sz="600" spc="-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lääkitystä</a:t>
            </a:r>
            <a:r>
              <a:rPr sz="600" spc="-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painon</a:t>
            </a:r>
            <a:r>
              <a:rPr sz="6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pudotuksen</a:t>
            </a:r>
            <a:r>
              <a:rPr sz="600" spc="6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tueksi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0378440" y="3017520"/>
            <a:ext cx="1125220" cy="216535"/>
          </a:xfrm>
          <a:custGeom>
            <a:avLst/>
            <a:gdLst/>
            <a:ahLst/>
            <a:cxnLst/>
            <a:rect l="l" t="t" r="r" b="b"/>
            <a:pathLst>
              <a:path w="1125220" h="216535">
                <a:moveTo>
                  <a:pt x="0" y="216408"/>
                </a:moveTo>
                <a:lnTo>
                  <a:pt x="1124711" y="216408"/>
                </a:lnTo>
                <a:lnTo>
                  <a:pt x="1124711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ln w="6350">
            <a:solidFill>
              <a:srgbClr val="005A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10378440" y="3017520"/>
            <a:ext cx="1125220" cy="216535"/>
          </a:xfrm>
          <a:prstGeom prst="rect">
            <a:avLst/>
          </a:prstGeom>
          <a:solidFill>
            <a:srgbClr val="CCDEF6"/>
          </a:solidFill>
        </p:spPr>
        <p:txBody>
          <a:bodyPr vert="horz" wrap="square" lIns="0" tIns="58419" rIns="0" bIns="0" rtlCol="0">
            <a:spAutoFit/>
          </a:bodyPr>
          <a:lstStyle/>
          <a:p>
            <a:pPr marL="106045">
              <a:lnSpc>
                <a:spcPct val="100000"/>
              </a:lnSpc>
              <a:spcBef>
                <a:spcPts val="459"/>
              </a:spcBef>
            </a:pP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Harkitaan</a:t>
            </a:r>
            <a:r>
              <a:rPr sz="600" spc="-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laihdutusleikkausta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9198864" y="3250692"/>
            <a:ext cx="2260600" cy="431800"/>
          </a:xfrm>
          <a:custGeom>
            <a:avLst/>
            <a:gdLst/>
            <a:ahLst/>
            <a:cxnLst/>
            <a:rect l="l" t="t" r="r" b="b"/>
            <a:pathLst>
              <a:path w="2260600" h="431800">
                <a:moveTo>
                  <a:pt x="0" y="431292"/>
                </a:moveTo>
                <a:lnTo>
                  <a:pt x="2260092" y="431292"/>
                </a:lnTo>
                <a:lnTo>
                  <a:pt x="2260092" y="0"/>
                </a:lnTo>
                <a:lnTo>
                  <a:pt x="0" y="0"/>
                </a:lnTo>
                <a:lnTo>
                  <a:pt x="0" y="431292"/>
                </a:lnTo>
                <a:close/>
              </a:path>
            </a:pathLst>
          </a:custGeom>
          <a:ln w="6349">
            <a:solidFill>
              <a:srgbClr val="3A96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9202039" y="3270630"/>
            <a:ext cx="225425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1770" marR="182880" algn="ctr">
              <a:lnSpc>
                <a:spcPct val="100000"/>
              </a:lnSpc>
              <a:spcBef>
                <a:spcPts val="95"/>
              </a:spcBef>
            </a:pPr>
            <a:r>
              <a:rPr sz="700" b="1" dirty="0">
                <a:solidFill>
                  <a:srgbClr val="001864"/>
                </a:solidFill>
                <a:latin typeface="Calibri"/>
                <a:cs typeface="Calibri"/>
              </a:rPr>
              <a:t>Veren</a:t>
            </a:r>
            <a:r>
              <a:rPr sz="700" b="1" spc="3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b="1" spc="-10" dirty="0">
                <a:solidFill>
                  <a:srgbClr val="001864"/>
                </a:solidFill>
                <a:latin typeface="Calibri"/>
                <a:cs typeface="Calibri"/>
              </a:rPr>
              <a:t>glukoosipitoisuutta</a:t>
            </a:r>
            <a:r>
              <a:rPr sz="700" b="1" spc="9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b="1" spc="-10" dirty="0">
                <a:solidFill>
                  <a:srgbClr val="001864"/>
                </a:solidFill>
                <a:latin typeface="Calibri"/>
                <a:cs typeface="Calibri"/>
              </a:rPr>
              <a:t>pienentävän</a:t>
            </a:r>
            <a:r>
              <a:rPr sz="700" b="1" spc="4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b="1" spc="-10" dirty="0">
                <a:solidFill>
                  <a:srgbClr val="001864"/>
                </a:solidFill>
                <a:latin typeface="Calibri"/>
                <a:cs typeface="Calibri"/>
              </a:rPr>
              <a:t>lääkityksen</a:t>
            </a:r>
            <a:r>
              <a:rPr sz="700" b="1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b="1" dirty="0">
                <a:solidFill>
                  <a:srgbClr val="001864"/>
                </a:solidFill>
                <a:latin typeface="Calibri"/>
                <a:cs typeface="Calibri"/>
              </a:rPr>
              <a:t>valinnan</a:t>
            </a:r>
            <a:r>
              <a:rPr sz="700" b="1" spc="-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b="1" spc="-10" dirty="0">
                <a:solidFill>
                  <a:srgbClr val="001864"/>
                </a:solidFill>
                <a:latin typeface="Calibri"/>
                <a:cs typeface="Calibri"/>
              </a:rPr>
              <a:t>yhteydessä:</a:t>
            </a:r>
            <a:endParaRPr sz="700">
              <a:latin typeface="Calibri"/>
              <a:cs typeface="Calibri"/>
            </a:endParaRPr>
          </a:p>
          <a:p>
            <a:pPr marL="196215" marR="188595" algn="ctr">
              <a:lnSpc>
                <a:spcPct val="100000"/>
              </a:lnSpc>
              <a:spcBef>
                <a:spcPts val="5"/>
              </a:spcBef>
            </a:pP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Harkitaan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lääkitystä,</a:t>
            </a:r>
            <a:r>
              <a:rPr sz="600" spc="-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jolla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on</a:t>
            </a:r>
            <a:r>
              <a:rPr sz="600" spc="-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hyvä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tai</a:t>
            </a:r>
            <a:r>
              <a:rPr sz="600" spc="-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erittäin hyvä</a:t>
            </a:r>
            <a:r>
              <a:rPr sz="600" spc="-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teho</a:t>
            </a:r>
            <a:r>
              <a:rPr sz="600" spc="-20" dirty="0">
                <a:solidFill>
                  <a:srgbClr val="001864"/>
                </a:solidFill>
                <a:latin typeface="Calibri"/>
                <a:cs typeface="Calibri"/>
              </a:rPr>
              <a:t> sekä</a:t>
            </a:r>
            <a:r>
              <a:rPr sz="6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verensokeripitoisuuksien</a:t>
            </a:r>
            <a:r>
              <a:rPr sz="600" spc="7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että</a:t>
            </a:r>
            <a:r>
              <a:rPr sz="600" spc="3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painon</a:t>
            </a:r>
            <a:r>
              <a:rPr sz="600" spc="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suhteen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9159240" y="3747515"/>
            <a:ext cx="2385060" cy="1082040"/>
          </a:xfrm>
          <a:custGeom>
            <a:avLst/>
            <a:gdLst/>
            <a:ahLst/>
            <a:cxnLst/>
            <a:rect l="l" t="t" r="r" b="b"/>
            <a:pathLst>
              <a:path w="2385059" h="1082039">
                <a:moveTo>
                  <a:pt x="0" y="1082040"/>
                </a:moveTo>
                <a:lnTo>
                  <a:pt x="2385059" y="1082040"/>
                </a:lnTo>
                <a:lnTo>
                  <a:pt x="2385059" y="0"/>
                </a:lnTo>
                <a:lnTo>
                  <a:pt x="0" y="0"/>
                </a:lnTo>
                <a:lnTo>
                  <a:pt x="0" y="1082040"/>
                </a:lnTo>
                <a:close/>
              </a:path>
            </a:pathLst>
          </a:custGeom>
          <a:ln w="12700">
            <a:solidFill>
              <a:srgbClr val="3A96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9165590" y="3766565"/>
            <a:ext cx="237236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93420">
              <a:lnSpc>
                <a:spcPct val="100000"/>
              </a:lnSpc>
              <a:spcBef>
                <a:spcPts val="95"/>
              </a:spcBef>
            </a:pPr>
            <a:r>
              <a:rPr sz="700" b="1" dirty="0">
                <a:solidFill>
                  <a:srgbClr val="001864"/>
                </a:solidFill>
                <a:latin typeface="Calibri"/>
                <a:cs typeface="Calibri"/>
              </a:rPr>
              <a:t>Teho</a:t>
            </a:r>
            <a:r>
              <a:rPr sz="700" b="1" spc="-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b="1" dirty="0">
                <a:solidFill>
                  <a:srgbClr val="001864"/>
                </a:solidFill>
                <a:latin typeface="Calibri"/>
                <a:cs typeface="Calibri"/>
              </a:rPr>
              <a:t>painon</a:t>
            </a:r>
            <a:r>
              <a:rPr sz="700" b="1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b="1" spc="-10" dirty="0">
                <a:solidFill>
                  <a:srgbClr val="001864"/>
                </a:solidFill>
                <a:latin typeface="Calibri"/>
                <a:cs typeface="Calibri"/>
              </a:rPr>
              <a:t>pudotuksessa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10312907" y="3681984"/>
            <a:ext cx="76200" cy="1334770"/>
            <a:chOff x="10312907" y="3681984"/>
            <a:chExt cx="76200" cy="1334770"/>
          </a:xfrm>
        </p:grpSpPr>
        <p:sp>
          <p:nvSpPr>
            <p:cNvPr id="60" name="object 60"/>
            <p:cNvSpPr/>
            <p:nvPr/>
          </p:nvSpPr>
          <p:spPr>
            <a:xfrm>
              <a:off x="10351007" y="3681984"/>
              <a:ext cx="0" cy="65405"/>
            </a:xfrm>
            <a:custGeom>
              <a:avLst/>
              <a:gdLst/>
              <a:ahLst/>
              <a:cxnLst/>
              <a:rect l="l" t="t" r="r" b="b"/>
              <a:pathLst>
                <a:path h="65404">
                  <a:moveTo>
                    <a:pt x="0" y="0"/>
                  </a:moveTo>
                  <a:lnTo>
                    <a:pt x="0" y="64897"/>
                  </a:lnTo>
                </a:path>
              </a:pathLst>
            </a:custGeom>
            <a:ln w="9525">
              <a:solidFill>
                <a:srgbClr val="3A96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12907" y="4829556"/>
              <a:ext cx="76200" cy="187070"/>
            </a:xfrm>
            <a:prstGeom prst="rect">
              <a:avLst/>
            </a:prstGeom>
          </p:spPr>
        </p:pic>
      </p:grpSp>
      <p:sp>
        <p:nvSpPr>
          <p:cNvPr id="62" name="object 62"/>
          <p:cNvSpPr txBox="1"/>
          <p:nvPr/>
        </p:nvSpPr>
        <p:spPr>
          <a:xfrm>
            <a:off x="7086600" y="5017008"/>
            <a:ext cx="4457700" cy="146685"/>
          </a:xfrm>
          <a:prstGeom prst="rect">
            <a:avLst/>
          </a:prstGeom>
          <a:solidFill>
            <a:srgbClr val="B0D4F1"/>
          </a:solidFill>
          <a:ln w="12700">
            <a:solidFill>
              <a:srgbClr val="3A96DE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45"/>
              </a:spcBef>
            </a:pPr>
            <a:r>
              <a:rPr sz="800" b="1" dirty="0">
                <a:solidFill>
                  <a:srgbClr val="001864"/>
                </a:solidFill>
                <a:latin typeface="Calibri"/>
                <a:cs typeface="Calibri"/>
              </a:rPr>
              <a:t>Jos</a:t>
            </a:r>
            <a:r>
              <a:rPr sz="800" b="1" spc="-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001864"/>
                </a:solidFill>
                <a:latin typeface="Calibri"/>
                <a:cs typeface="Calibri"/>
              </a:rPr>
              <a:t>HbA</a:t>
            </a:r>
            <a:r>
              <a:rPr sz="750" b="1" baseline="-22222" dirty="0">
                <a:solidFill>
                  <a:srgbClr val="001864"/>
                </a:solidFill>
                <a:latin typeface="Calibri"/>
                <a:cs typeface="Calibri"/>
              </a:rPr>
              <a:t>1c</a:t>
            </a:r>
            <a:r>
              <a:rPr sz="750" b="1" spc="82" baseline="-22222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001864"/>
                </a:solidFill>
                <a:latin typeface="Calibri"/>
                <a:cs typeface="Calibri"/>
              </a:rPr>
              <a:t>on</a:t>
            </a:r>
            <a:r>
              <a:rPr sz="800" b="1" spc="-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001864"/>
                </a:solidFill>
                <a:latin typeface="Calibri"/>
                <a:cs typeface="Calibri"/>
              </a:rPr>
              <a:t>yli</a:t>
            </a:r>
            <a:r>
              <a:rPr sz="800" b="1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001864"/>
                </a:solidFill>
                <a:latin typeface="Calibri"/>
                <a:cs typeface="Calibri"/>
              </a:rPr>
              <a:t>tavoitearvon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63" name="object 6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045195" y="4870703"/>
            <a:ext cx="76200" cy="147193"/>
          </a:xfrm>
          <a:prstGeom prst="rect">
            <a:avLst/>
          </a:prstGeom>
        </p:spPr>
      </p:pic>
      <p:sp>
        <p:nvSpPr>
          <p:cNvPr id="64" name="object 64"/>
          <p:cNvSpPr/>
          <p:nvPr/>
        </p:nvSpPr>
        <p:spPr>
          <a:xfrm>
            <a:off x="6950202" y="1751076"/>
            <a:ext cx="149225" cy="3376929"/>
          </a:xfrm>
          <a:custGeom>
            <a:avLst/>
            <a:gdLst/>
            <a:ahLst/>
            <a:cxnLst/>
            <a:rect l="l" t="t" r="r" b="b"/>
            <a:pathLst>
              <a:path w="149225" h="3376929">
                <a:moveTo>
                  <a:pt x="85598" y="3338449"/>
                </a:moveTo>
                <a:lnTo>
                  <a:pt x="60198" y="3376549"/>
                </a:lnTo>
                <a:lnTo>
                  <a:pt x="123698" y="3344799"/>
                </a:lnTo>
                <a:lnTo>
                  <a:pt x="85598" y="3344799"/>
                </a:lnTo>
                <a:lnTo>
                  <a:pt x="85598" y="3338449"/>
                </a:lnTo>
                <a:close/>
              </a:path>
              <a:path w="149225" h="3376929">
                <a:moveTo>
                  <a:pt x="94064" y="31750"/>
                </a:moveTo>
                <a:lnTo>
                  <a:pt x="0" y="31750"/>
                </a:lnTo>
                <a:lnTo>
                  <a:pt x="0" y="3344799"/>
                </a:lnTo>
                <a:lnTo>
                  <a:pt x="81364" y="3344799"/>
                </a:lnTo>
                <a:lnTo>
                  <a:pt x="85598" y="3338449"/>
                </a:lnTo>
                <a:lnTo>
                  <a:pt x="12700" y="3338449"/>
                </a:lnTo>
                <a:lnTo>
                  <a:pt x="6350" y="3332099"/>
                </a:lnTo>
                <a:lnTo>
                  <a:pt x="12700" y="3332099"/>
                </a:lnTo>
                <a:lnTo>
                  <a:pt x="12700" y="44450"/>
                </a:lnTo>
                <a:lnTo>
                  <a:pt x="6350" y="44450"/>
                </a:lnTo>
                <a:lnTo>
                  <a:pt x="12700" y="38100"/>
                </a:lnTo>
                <a:lnTo>
                  <a:pt x="98298" y="38100"/>
                </a:lnTo>
                <a:lnTo>
                  <a:pt x="94064" y="31750"/>
                </a:lnTo>
                <a:close/>
              </a:path>
              <a:path w="149225" h="3376929">
                <a:moveTo>
                  <a:pt x="123698" y="3332099"/>
                </a:moveTo>
                <a:lnTo>
                  <a:pt x="85598" y="3332099"/>
                </a:lnTo>
                <a:lnTo>
                  <a:pt x="85598" y="3344799"/>
                </a:lnTo>
                <a:lnTo>
                  <a:pt x="123698" y="3344799"/>
                </a:lnTo>
                <a:lnTo>
                  <a:pt x="136398" y="3338449"/>
                </a:lnTo>
                <a:lnTo>
                  <a:pt x="123698" y="3332099"/>
                </a:lnTo>
                <a:close/>
              </a:path>
              <a:path w="149225" h="3376929">
                <a:moveTo>
                  <a:pt x="12700" y="3332099"/>
                </a:moveTo>
                <a:lnTo>
                  <a:pt x="6350" y="3332099"/>
                </a:lnTo>
                <a:lnTo>
                  <a:pt x="12700" y="3338449"/>
                </a:lnTo>
                <a:lnTo>
                  <a:pt x="12700" y="3332099"/>
                </a:lnTo>
                <a:close/>
              </a:path>
              <a:path w="149225" h="3376929">
                <a:moveTo>
                  <a:pt x="81364" y="3332099"/>
                </a:moveTo>
                <a:lnTo>
                  <a:pt x="12700" y="3332099"/>
                </a:lnTo>
                <a:lnTo>
                  <a:pt x="12700" y="3338449"/>
                </a:lnTo>
                <a:lnTo>
                  <a:pt x="85598" y="3338449"/>
                </a:lnTo>
                <a:lnTo>
                  <a:pt x="81364" y="3332099"/>
                </a:lnTo>
                <a:close/>
              </a:path>
              <a:path w="149225" h="3376929">
                <a:moveTo>
                  <a:pt x="60198" y="3300349"/>
                </a:moveTo>
                <a:lnTo>
                  <a:pt x="85598" y="3338449"/>
                </a:lnTo>
                <a:lnTo>
                  <a:pt x="85598" y="3332099"/>
                </a:lnTo>
                <a:lnTo>
                  <a:pt x="123698" y="3332099"/>
                </a:lnTo>
                <a:lnTo>
                  <a:pt x="60198" y="3300349"/>
                </a:lnTo>
                <a:close/>
              </a:path>
              <a:path w="149225" h="3376929">
                <a:moveTo>
                  <a:pt x="98298" y="38100"/>
                </a:moveTo>
                <a:lnTo>
                  <a:pt x="72898" y="76200"/>
                </a:lnTo>
                <a:lnTo>
                  <a:pt x="136398" y="44450"/>
                </a:lnTo>
                <a:lnTo>
                  <a:pt x="98298" y="44450"/>
                </a:lnTo>
                <a:lnTo>
                  <a:pt x="98298" y="38100"/>
                </a:lnTo>
                <a:close/>
              </a:path>
              <a:path w="149225" h="3376929">
                <a:moveTo>
                  <a:pt x="12700" y="38100"/>
                </a:moveTo>
                <a:lnTo>
                  <a:pt x="6350" y="44450"/>
                </a:lnTo>
                <a:lnTo>
                  <a:pt x="12700" y="44450"/>
                </a:lnTo>
                <a:lnTo>
                  <a:pt x="12700" y="38100"/>
                </a:lnTo>
                <a:close/>
              </a:path>
              <a:path w="149225" h="3376929">
                <a:moveTo>
                  <a:pt x="98298" y="38100"/>
                </a:moveTo>
                <a:lnTo>
                  <a:pt x="12700" y="38100"/>
                </a:lnTo>
                <a:lnTo>
                  <a:pt x="12700" y="44450"/>
                </a:lnTo>
                <a:lnTo>
                  <a:pt x="94064" y="44450"/>
                </a:lnTo>
                <a:lnTo>
                  <a:pt x="98298" y="38100"/>
                </a:lnTo>
                <a:close/>
              </a:path>
              <a:path w="149225" h="3376929">
                <a:moveTo>
                  <a:pt x="136398" y="31750"/>
                </a:moveTo>
                <a:lnTo>
                  <a:pt x="98298" y="31750"/>
                </a:lnTo>
                <a:lnTo>
                  <a:pt x="98298" y="44450"/>
                </a:lnTo>
                <a:lnTo>
                  <a:pt x="136398" y="44450"/>
                </a:lnTo>
                <a:lnTo>
                  <a:pt x="149098" y="38100"/>
                </a:lnTo>
                <a:lnTo>
                  <a:pt x="136398" y="31750"/>
                </a:lnTo>
                <a:close/>
              </a:path>
              <a:path w="149225" h="3376929">
                <a:moveTo>
                  <a:pt x="72898" y="0"/>
                </a:moveTo>
                <a:lnTo>
                  <a:pt x="98298" y="38100"/>
                </a:lnTo>
                <a:lnTo>
                  <a:pt x="98298" y="31750"/>
                </a:lnTo>
                <a:lnTo>
                  <a:pt x="136398" y="31750"/>
                </a:lnTo>
                <a:lnTo>
                  <a:pt x="72898" y="0"/>
                </a:lnTo>
                <a:close/>
              </a:path>
            </a:pathLst>
          </a:custGeom>
          <a:solidFill>
            <a:srgbClr val="0018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7086600" y="5297423"/>
            <a:ext cx="4464050" cy="797560"/>
          </a:xfrm>
          <a:prstGeom prst="rect">
            <a:avLst/>
          </a:prstGeom>
          <a:ln w="12700">
            <a:solidFill>
              <a:srgbClr val="001864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36195">
              <a:lnSpc>
                <a:spcPct val="100000"/>
              </a:lnSpc>
              <a:spcBef>
                <a:spcPts val="85"/>
              </a:spcBef>
            </a:pPr>
            <a:r>
              <a:rPr sz="800" b="1" spc="-10" dirty="0">
                <a:solidFill>
                  <a:srgbClr val="001864"/>
                </a:solidFill>
                <a:latin typeface="Calibri"/>
                <a:cs typeface="Calibri"/>
              </a:rPr>
              <a:t>Tunnistetaan</a:t>
            </a:r>
            <a:r>
              <a:rPr sz="800" b="1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001864"/>
                </a:solidFill>
                <a:latin typeface="Calibri"/>
                <a:cs typeface="Calibri"/>
              </a:rPr>
              <a:t>tavoitteiden</a:t>
            </a:r>
            <a:r>
              <a:rPr sz="800" b="1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001864"/>
                </a:solidFill>
                <a:latin typeface="Calibri"/>
                <a:cs typeface="Calibri"/>
              </a:rPr>
              <a:t>saavuttamisen</a:t>
            </a:r>
            <a:r>
              <a:rPr sz="800" b="1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001864"/>
                </a:solidFill>
                <a:latin typeface="Calibri"/>
                <a:cs typeface="Calibri"/>
              </a:rPr>
              <a:t>esteet:</a:t>
            </a:r>
            <a:endParaRPr sz="800">
              <a:latin typeface="Calibri"/>
              <a:cs typeface="Calibri"/>
            </a:endParaRPr>
          </a:p>
          <a:p>
            <a:pPr marL="143510" indent="-107314">
              <a:lnSpc>
                <a:spcPct val="100000"/>
              </a:lnSpc>
              <a:spcBef>
                <a:spcPts val="20"/>
              </a:spcBef>
              <a:buFont typeface="Arial"/>
              <a:buChar char="•"/>
              <a:tabLst>
                <a:tab pos="143510" algn="l"/>
              </a:tabLst>
            </a:pP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Harkitaan</a:t>
            </a:r>
            <a:r>
              <a:rPr sz="7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lähetettä</a:t>
            </a:r>
            <a:r>
              <a:rPr sz="7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diabeteksen</a:t>
            </a:r>
            <a:r>
              <a:rPr sz="7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omahoidon</a:t>
            </a:r>
            <a:r>
              <a:rPr sz="7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ohjaukseen</a:t>
            </a:r>
            <a:r>
              <a:rPr sz="700" spc="-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ja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 tukeen,</a:t>
            </a:r>
            <a:r>
              <a:rPr sz="7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jolla</a:t>
            </a:r>
            <a:r>
              <a:rPr sz="7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voidaan</a:t>
            </a:r>
            <a:r>
              <a:rPr sz="7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edistää</a:t>
            </a:r>
            <a:r>
              <a:rPr sz="7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potilaan</a:t>
            </a:r>
            <a:r>
              <a:rPr sz="7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minäpystyvyyttä</a:t>
            </a:r>
            <a:endParaRPr sz="700">
              <a:latin typeface="Calibri"/>
              <a:cs typeface="Calibri"/>
            </a:endParaRPr>
          </a:p>
          <a:p>
            <a:pPr marL="144780">
              <a:lnSpc>
                <a:spcPct val="100000"/>
              </a:lnSpc>
            </a:pP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tavoitteiden</a:t>
            </a:r>
            <a:r>
              <a:rPr sz="700" spc="9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saavuttamisessa</a:t>
            </a:r>
            <a:endParaRPr sz="700">
              <a:latin typeface="Calibri"/>
              <a:cs typeface="Calibri"/>
            </a:endParaRPr>
          </a:p>
          <a:p>
            <a:pPr marL="143510" marR="43180" indent="-107314">
              <a:lnSpc>
                <a:spcPct val="100000"/>
              </a:lnSpc>
              <a:buFont typeface="Arial"/>
              <a:buChar char="•"/>
              <a:tabLst>
                <a:tab pos="144780" algn="l"/>
              </a:tabLst>
            </a:pP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Harkitaan</a:t>
            </a:r>
            <a:r>
              <a:rPr sz="7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teknologian</a:t>
            </a:r>
            <a:r>
              <a:rPr sz="7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(esim.</a:t>
            </a:r>
            <a:r>
              <a:rPr sz="7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diagnostisen</a:t>
            </a:r>
            <a:r>
              <a:rPr sz="7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jatkuvan</a:t>
            </a:r>
            <a:r>
              <a:rPr sz="7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glukoosinseurannan)</a:t>
            </a:r>
            <a:r>
              <a:rPr sz="700" spc="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käyttöä</a:t>
            </a:r>
            <a:r>
              <a:rPr sz="7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hoidon</a:t>
            </a:r>
            <a:r>
              <a:rPr sz="7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puutteiden</a:t>
            </a:r>
            <a:r>
              <a:rPr sz="700" spc="3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tunnistamiseen</a:t>
            </a:r>
            <a:r>
              <a:rPr sz="700" spc="4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25" dirty="0">
                <a:solidFill>
                  <a:srgbClr val="001864"/>
                </a:solidFill>
                <a:latin typeface="Calibri"/>
                <a:cs typeface="Calibri"/>
              </a:rPr>
              <a:t>ja</a:t>
            </a:r>
            <a:r>
              <a:rPr sz="700" spc="500" dirty="0">
                <a:solidFill>
                  <a:srgbClr val="001864"/>
                </a:solidFill>
                <a:latin typeface="Calibri"/>
                <a:cs typeface="Calibri"/>
              </a:rPr>
              <a:t> 	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hoidon</a:t>
            </a:r>
            <a:r>
              <a:rPr sz="700" spc="-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räätälöintiin</a:t>
            </a:r>
            <a:endParaRPr sz="700">
              <a:latin typeface="Calibri"/>
              <a:cs typeface="Calibri"/>
            </a:endParaRPr>
          </a:p>
          <a:p>
            <a:pPr marL="143510" marR="149860" indent="-107314">
              <a:lnSpc>
                <a:spcPct val="100000"/>
              </a:lnSpc>
              <a:buFont typeface="Arial"/>
              <a:buChar char="•"/>
              <a:tabLst>
                <a:tab pos="144780" algn="l"/>
              </a:tabLst>
            </a:pP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Tunnistetaan</a:t>
            </a:r>
            <a:r>
              <a:rPr sz="700" spc="3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terveyteen</a:t>
            </a:r>
            <a:r>
              <a:rPr sz="700" spc="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vaikuttavat</a:t>
            </a:r>
            <a:r>
              <a:rPr sz="700" spc="4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sosiaaliset</a:t>
            </a:r>
            <a:r>
              <a:rPr sz="7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tekijät,</a:t>
            </a:r>
            <a:r>
              <a:rPr sz="700" spc="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jotka</a:t>
            </a:r>
            <a:r>
              <a:rPr sz="7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vaikuttavat</a:t>
            </a:r>
            <a:r>
              <a:rPr sz="700" spc="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tavoitteiden</a:t>
            </a:r>
            <a:r>
              <a:rPr sz="700" spc="5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saavuttamiseen,</a:t>
            </a:r>
            <a:r>
              <a:rPr sz="700" spc="5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ja</a:t>
            </a:r>
            <a:r>
              <a:rPr sz="7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puututaan</a:t>
            </a:r>
            <a:r>
              <a:rPr sz="700" spc="500" dirty="0">
                <a:solidFill>
                  <a:srgbClr val="001864"/>
                </a:solidFill>
                <a:latin typeface="Calibri"/>
                <a:cs typeface="Calibri"/>
              </a:rPr>
              <a:t> 	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niihin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66" name="object 6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277984" y="5163184"/>
            <a:ext cx="76200" cy="134238"/>
          </a:xfrm>
          <a:prstGeom prst="rect">
            <a:avLst/>
          </a:prstGeom>
        </p:spPr>
      </p:pic>
      <p:sp>
        <p:nvSpPr>
          <p:cNvPr id="67" name="object 67"/>
          <p:cNvSpPr txBox="1"/>
          <p:nvPr/>
        </p:nvSpPr>
        <p:spPr>
          <a:xfrm>
            <a:off x="653795" y="1990344"/>
            <a:ext cx="1739264" cy="1141730"/>
          </a:xfrm>
          <a:prstGeom prst="rect">
            <a:avLst/>
          </a:prstGeom>
          <a:solidFill>
            <a:srgbClr val="2A918A"/>
          </a:solidFill>
        </p:spPr>
        <p:txBody>
          <a:bodyPr vert="horz" wrap="square" lIns="0" tIns="29209" rIns="0" bIns="0" rtlCol="0">
            <a:spAutoFit/>
          </a:bodyPr>
          <a:lstStyle/>
          <a:p>
            <a:pPr marL="236220" marR="229235" algn="ctr">
              <a:lnSpc>
                <a:spcPct val="100000"/>
              </a:lnSpc>
              <a:spcBef>
                <a:spcPts val="229"/>
              </a:spcBef>
            </a:pP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8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Calibri"/>
                <a:cs typeface="Calibri"/>
              </a:rPr>
              <a:t>ateroskleroottinen</a:t>
            </a:r>
            <a:r>
              <a:rPr sz="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sydän-</a:t>
            </a:r>
            <a:r>
              <a:rPr sz="8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25" dirty="0">
                <a:solidFill>
                  <a:srgbClr val="FFFFFF"/>
                </a:solidFill>
                <a:latin typeface="Calibri"/>
                <a:cs typeface="Calibri"/>
              </a:rPr>
              <a:t>ja</a:t>
            </a:r>
            <a:r>
              <a:rPr sz="800" b="1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Calibri"/>
                <a:cs typeface="Calibri"/>
              </a:rPr>
              <a:t>verisuonitauti</a:t>
            </a:r>
            <a:r>
              <a:rPr sz="750" b="1" spc="-15" baseline="27777" dirty="0">
                <a:solidFill>
                  <a:srgbClr val="FFFFFF"/>
                </a:solidFill>
                <a:latin typeface="Calibri"/>
                <a:cs typeface="Calibri"/>
              </a:rPr>
              <a:t>†</a:t>
            </a:r>
            <a:endParaRPr sz="750" baseline="27777">
              <a:latin typeface="Calibri"/>
              <a:cs typeface="Calibri"/>
            </a:endParaRPr>
          </a:p>
          <a:p>
            <a:pPr marL="36830" marR="27940" indent="-1270" algn="ctr">
              <a:lnSpc>
                <a:spcPct val="100000"/>
              </a:lnSpc>
              <a:spcBef>
                <a:spcPts val="655"/>
              </a:spcBef>
            </a:pPr>
            <a:r>
              <a:rPr sz="550" dirty="0">
                <a:solidFill>
                  <a:srgbClr val="FFFFFF"/>
                </a:solidFill>
                <a:latin typeface="Calibri"/>
                <a:cs typeface="Calibri"/>
              </a:rPr>
              <a:t>Määritelmät</a:t>
            </a:r>
            <a:r>
              <a:rPr sz="5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dirty="0">
                <a:solidFill>
                  <a:srgbClr val="FFFFFF"/>
                </a:solidFill>
                <a:latin typeface="Calibri"/>
                <a:cs typeface="Calibri"/>
              </a:rPr>
              <a:t>vaihtelivat</a:t>
            </a:r>
            <a:r>
              <a:rPr sz="5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Calibri"/>
                <a:cs typeface="Calibri"/>
              </a:rPr>
              <a:t>kardiovaskulaarituloksia</a:t>
            </a:r>
            <a:r>
              <a:rPr sz="55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Calibri"/>
                <a:cs typeface="Calibri"/>
              </a:rPr>
              <a:t>koskeneiden</a:t>
            </a:r>
            <a:r>
              <a:rPr sz="5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Calibri"/>
                <a:cs typeface="Calibri"/>
              </a:rPr>
              <a:t>tutkimusten</a:t>
            </a:r>
            <a:r>
              <a:rPr sz="5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dirty="0">
                <a:solidFill>
                  <a:srgbClr val="FFFFFF"/>
                </a:solidFill>
                <a:latin typeface="Calibri"/>
                <a:cs typeface="Calibri"/>
              </a:rPr>
              <a:t>välillä,</a:t>
            </a:r>
            <a:r>
              <a:rPr sz="5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dirty="0">
                <a:solidFill>
                  <a:srgbClr val="FFFFFF"/>
                </a:solidFill>
                <a:latin typeface="Calibri"/>
                <a:cs typeface="Calibri"/>
              </a:rPr>
              <a:t>mutta</a:t>
            </a:r>
            <a:r>
              <a:rPr sz="5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dirty="0">
                <a:solidFill>
                  <a:srgbClr val="FFFFFF"/>
                </a:solidFill>
                <a:latin typeface="Calibri"/>
                <a:cs typeface="Calibri"/>
              </a:rPr>
              <a:t>kaikissa</a:t>
            </a:r>
            <a:r>
              <a:rPr sz="5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dirty="0">
                <a:solidFill>
                  <a:srgbClr val="FFFFFF"/>
                </a:solidFill>
                <a:latin typeface="Calibri"/>
                <a:cs typeface="Calibri"/>
              </a:rPr>
              <a:t>oli</a:t>
            </a:r>
            <a:r>
              <a:rPr sz="5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Calibri"/>
                <a:cs typeface="Calibri"/>
              </a:rPr>
              <a:t>mukana</a:t>
            </a:r>
            <a:r>
              <a:rPr sz="55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Calibri"/>
                <a:cs typeface="Calibri"/>
              </a:rPr>
              <a:t>henkilöitä, </a:t>
            </a:r>
            <a:r>
              <a:rPr sz="550" dirty="0">
                <a:solidFill>
                  <a:srgbClr val="FFFFFF"/>
                </a:solidFill>
                <a:latin typeface="Calibri"/>
                <a:cs typeface="Calibri"/>
              </a:rPr>
              <a:t>joilla oli</a:t>
            </a:r>
            <a:r>
              <a:rPr sz="5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dirty="0">
                <a:solidFill>
                  <a:srgbClr val="FFFFFF"/>
                </a:solidFill>
                <a:latin typeface="Calibri"/>
                <a:cs typeface="Calibri"/>
              </a:rPr>
              <a:t>todettu</a:t>
            </a:r>
            <a:r>
              <a:rPr sz="5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dirty="0">
                <a:solidFill>
                  <a:srgbClr val="FFFFFF"/>
                </a:solidFill>
                <a:latin typeface="Calibri"/>
                <a:cs typeface="Calibri"/>
              </a:rPr>
              <a:t>sydän-</a:t>
            </a:r>
            <a:r>
              <a:rPr sz="5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dirty="0">
                <a:solidFill>
                  <a:srgbClr val="FFFFFF"/>
                </a:solidFill>
                <a:latin typeface="Calibri"/>
                <a:cs typeface="Calibri"/>
              </a:rPr>
              <a:t>ja</a:t>
            </a:r>
            <a:r>
              <a:rPr sz="5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Calibri"/>
                <a:cs typeface="Calibri"/>
              </a:rPr>
              <a:t>verisuonitauti</a:t>
            </a:r>
            <a:r>
              <a:rPr sz="5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Calibri"/>
                <a:cs typeface="Calibri"/>
              </a:rPr>
              <a:t>(esim.</a:t>
            </a:r>
            <a:r>
              <a:rPr sz="55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Calibri"/>
                <a:cs typeface="Calibri"/>
              </a:rPr>
              <a:t>sydäninfarkti,</a:t>
            </a:r>
            <a:r>
              <a:rPr sz="5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Calibri"/>
                <a:cs typeface="Calibri"/>
              </a:rPr>
              <a:t>aivohalvaus,</a:t>
            </a:r>
            <a:r>
              <a:rPr sz="5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dirty="0">
                <a:solidFill>
                  <a:srgbClr val="FFFFFF"/>
                </a:solidFill>
                <a:latin typeface="Calibri"/>
                <a:cs typeface="Calibri"/>
              </a:rPr>
              <a:t>mikä</a:t>
            </a:r>
            <a:r>
              <a:rPr sz="5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Calibri"/>
                <a:cs typeface="Calibri"/>
              </a:rPr>
              <a:t>tahansa</a:t>
            </a:r>
            <a:r>
              <a:rPr sz="55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Calibri"/>
                <a:cs typeface="Calibri"/>
              </a:rPr>
              <a:t>revaskularisaatiotoimenpide).</a:t>
            </a:r>
            <a:r>
              <a:rPr sz="5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Calibri"/>
                <a:cs typeface="Calibri"/>
              </a:rPr>
              <a:t>Vaihtelu</a:t>
            </a:r>
            <a:r>
              <a:rPr sz="5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dirty="0">
                <a:solidFill>
                  <a:srgbClr val="FFFFFF"/>
                </a:solidFill>
                <a:latin typeface="Calibri"/>
                <a:cs typeface="Calibri"/>
              </a:rPr>
              <a:t>koski</a:t>
            </a:r>
            <a:r>
              <a:rPr sz="5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dirty="0">
                <a:solidFill>
                  <a:srgbClr val="FFFFFF"/>
                </a:solidFill>
                <a:latin typeface="Calibri"/>
                <a:cs typeface="Calibri"/>
              </a:rPr>
              <a:t>muun</a:t>
            </a:r>
            <a:r>
              <a:rPr sz="5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Calibri"/>
                <a:cs typeface="Calibri"/>
              </a:rPr>
              <a:t>muassa</a:t>
            </a:r>
            <a:r>
              <a:rPr sz="55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Calibri"/>
                <a:cs typeface="Calibri"/>
              </a:rPr>
              <a:t>seuraavia</a:t>
            </a:r>
            <a:r>
              <a:rPr sz="5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dirty="0">
                <a:solidFill>
                  <a:srgbClr val="FFFFFF"/>
                </a:solidFill>
                <a:latin typeface="Calibri"/>
                <a:cs typeface="Calibri"/>
              </a:rPr>
              <a:t>muuttujia:</a:t>
            </a:r>
            <a:r>
              <a:rPr sz="5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Calibri"/>
                <a:cs typeface="Calibri"/>
              </a:rPr>
              <a:t>ohimenevä</a:t>
            </a:r>
            <a:r>
              <a:rPr sz="5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Calibri"/>
                <a:cs typeface="Calibri"/>
              </a:rPr>
              <a:t>aivoverenkiertohäiriö,</a:t>
            </a:r>
            <a:r>
              <a:rPr sz="55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Calibri"/>
                <a:cs typeface="Calibri"/>
              </a:rPr>
              <a:t>epästabiili</a:t>
            </a:r>
            <a:r>
              <a:rPr sz="5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Calibri"/>
                <a:cs typeface="Calibri"/>
              </a:rPr>
              <a:t>angina</a:t>
            </a:r>
            <a:r>
              <a:rPr sz="5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dirty="0">
                <a:solidFill>
                  <a:srgbClr val="FFFFFF"/>
                </a:solidFill>
                <a:latin typeface="Calibri"/>
                <a:cs typeface="Calibri"/>
              </a:rPr>
              <a:t>pectoris,</a:t>
            </a:r>
            <a:r>
              <a:rPr sz="5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dirty="0">
                <a:solidFill>
                  <a:srgbClr val="FFFFFF"/>
                </a:solidFill>
                <a:latin typeface="Calibri"/>
                <a:cs typeface="Calibri"/>
              </a:rPr>
              <a:t>amputaatio,</a:t>
            </a:r>
            <a:r>
              <a:rPr sz="5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Calibri"/>
                <a:cs typeface="Calibri"/>
              </a:rPr>
              <a:t>oireinen</a:t>
            </a:r>
            <a:r>
              <a:rPr sz="5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-25" dirty="0">
                <a:solidFill>
                  <a:srgbClr val="FFFFFF"/>
                </a:solidFill>
                <a:latin typeface="Calibri"/>
                <a:cs typeface="Calibri"/>
              </a:rPr>
              <a:t>tai</a:t>
            </a:r>
            <a:r>
              <a:rPr sz="55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dirty="0">
                <a:solidFill>
                  <a:srgbClr val="FFFFFF"/>
                </a:solidFill>
                <a:latin typeface="Calibri"/>
                <a:cs typeface="Calibri"/>
              </a:rPr>
              <a:t>oireeton</a:t>
            </a:r>
            <a:r>
              <a:rPr sz="5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Calibri"/>
                <a:cs typeface="Calibri"/>
              </a:rPr>
              <a:t>sepelvaltimotauti.</a:t>
            </a:r>
            <a:endParaRPr sz="55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2450592" y="1990344"/>
            <a:ext cx="1207135" cy="1140460"/>
          </a:xfrm>
          <a:prstGeom prst="rect">
            <a:avLst/>
          </a:prstGeom>
          <a:solidFill>
            <a:srgbClr val="2A918A"/>
          </a:solidFill>
        </p:spPr>
        <p:txBody>
          <a:bodyPr vert="horz" wrap="square" lIns="0" tIns="29209" rIns="0" bIns="0" rtlCol="0">
            <a:spAutoFit/>
          </a:bodyPr>
          <a:lstStyle/>
          <a:p>
            <a:pPr marL="295910" marR="287655" algn="ctr">
              <a:lnSpc>
                <a:spcPct val="100000"/>
              </a:lnSpc>
              <a:spcBef>
                <a:spcPts val="229"/>
              </a:spcBef>
            </a:pP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8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Calibri"/>
                <a:cs typeface="Calibri"/>
              </a:rPr>
              <a:t>suuren</a:t>
            </a:r>
            <a:r>
              <a:rPr sz="8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Calibri"/>
                <a:cs typeface="Calibri"/>
              </a:rPr>
              <a:t>riskin</a:t>
            </a:r>
            <a:r>
              <a:rPr sz="800" b="1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Calibri"/>
                <a:cs typeface="Calibri"/>
              </a:rPr>
              <a:t>indikaattorit</a:t>
            </a:r>
            <a:endParaRPr sz="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800">
              <a:latin typeface="Calibri"/>
              <a:cs typeface="Calibri"/>
            </a:endParaRPr>
          </a:p>
          <a:p>
            <a:pPr marL="116205" marR="109855" algn="ctr">
              <a:lnSpc>
                <a:spcPct val="100000"/>
              </a:lnSpc>
            </a:pP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Määritelmät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vaihtelevat,</a:t>
            </a:r>
            <a:r>
              <a:rPr sz="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mutta</a:t>
            </a:r>
            <a:r>
              <a:rPr sz="6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useimmiten</a:t>
            </a:r>
            <a:r>
              <a:rPr sz="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niihin</a:t>
            </a:r>
            <a:r>
              <a:rPr sz="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kuuluvat</a:t>
            </a:r>
            <a:endParaRPr sz="600">
              <a:latin typeface="Calibri"/>
              <a:cs typeface="Calibri"/>
            </a:endParaRPr>
          </a:p>
          <a:p>
            <a:pPr marL="76200" marR="67945" algn="ctr">
              <a:lnSpc>
                <a:spcPct val="100000"/>
              </a:lnSpc>
            </a:pP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≥</a:t>
            </a:r>
            <a:r>
              <a:rPr sz="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55</a:t>
            </a:r>
            <a:r>
              <a:rPr sz="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vuoden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 ikä</a:t>
            </a:r>
            <a:r>
              <a:rPr sz="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ja</a:t>
            </a:r>
            <a:r>
              <a:rPr sz="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vähintään</a:t>
            </a:r>
            <a:r>
              <a:rPr sz="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20" dirty="0">
                <a:solidFill>
                  <a:srgbClr val="FFFFFF"/>
                </a:solidFill>
                <a:latin typeface="Calibri"/>
                <a:cs typeface="Calibri"/>
              </a:rPr>
              <a:t>kaksi</a:t>
            </a:r>
            <a:r>
              <a:rPr sz="6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muuta</a:t>
            </a:r>
            <a:r>
              <a:rPr sz="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riskitekijää</a:t>
            </a:r>
            <a:r>
              <a:rPr sz="6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(mukaan</a:t>
            </a:r>
            <a:r>
              <a:rPr sz="6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lukien</a:t>
            </a:r>
            <a:r>
              <a:rPr sz="6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lihavuus,</a:t>
            </a:r>
            <a:r>
              <a:rPr sz="6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hypertensio,</a:t>
            </a:r>
            <a:r>
              <a:rPr sz="6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tupakointi,</a:t>
            </a:r>
            <a:r>
              <a:rPr sz="6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dyslipidemia</a:t>
            </a:r>
            <a:r>
              <a:rPr sz="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tai</a:t>
            </a:r>
            <a:r>
              <a:rPr sz="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albuminuria)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3715511" y="1990344"/>
            <a:ext cx="937260" cy="1141730"/>
          </a:xfrm>
          <a:prstGeom prst="rect">
            <a:avLst/>
          </a:prstGeom>
          <a:solidFill>
            <a:srgbClr val="E6543E"/>
          </a:solidFill>
        </p:spPr>
        <p:txBody>
          <a:bodyPr vert="horz" wrap="square" lIns="0" tIns="29209" rIns="0" bIns="0" rtlCol="0">
            <a:spAutoFit/>
          </a:bodyPr>
          <a:lstStyle/>
          <a:p>
            <a:pPr marL="175260" marR="165735" indent="-2540" algn="ctr">
              <a:lnSpc>
                <a:spcPct val="100000"/>
              </a:lnSpc>
              <a:spcBef>
                <a:spcPts val="229"/>
              </a:spcBef>
            </a:pP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800" b="1" spc="-10" dirty="0">
                <a:solidFill>
                  <a:srgbClr val="FFFFFF"/>
                </a:solidFill>
                <a:latin typeface="Calibri"/>
                <a:cs typeface="Calibri"/>
              </a:rPr>
              <a:t> sydämen</a:t>
            </a:r>
            <a:r>
              <a:rPr sz="800" b="1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Calibri"/>
                <a:cs typeface="Calibri"/>
              </a:rPr>
              <a:t>vajaatoiminta</a:t>
            </a:r>
            <a:endParaRPr sz="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800">
              <a:latin typeface="Calibri"/>
              <a:cs typeface="Calibri"/>
            </a:endParaRPr>
          </a:p>
          <a:p>
            <a:pPr marL="80645" marR="72390" indent="-1270" algn="ctr">
              <a:lnSpc>
                <a:spcPct val="100000"/>
              </a:lnSpc>
            </a:pP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Senhetkiset</a:t>
            </a:r>
            <a:r>
              <a:rPr sz="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tai</a:t>
            </a:r>
            <a:r>
              <a:rPr sz="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aiemmat</a:t>
            </a:r>
            <a:r>
              <a:rPr sz="6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sydämen</a:t>
            </a:r>
            <a:r>
              <a:rPr sz="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vajaatoiminnan</a:t>
            </a:r>
            <a:r>
              <a:rPr sz="6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oireet</a:t>
            </a:r>
            <a:r>
              <a:rPr sz="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ja</a:t>
            </a:r>
            <a:r>
              <a:rPr sz="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dokumentoitu</a:t>
            </a:r>
            <a:r>
              <a:rPr sz="6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HFrEF</a:t>
            </a:r>
            <a:r>
              <a:rPr sz="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tai</a:t>
            </a:r>
            <a:r>
              <a:rPr sz="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HFpEF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710684" y="1990344"/>
            <a:ext cx="2092960" cy="757555"/>
          </a:xfrm>
          <a:prstGeom prst="rect">
            <a:avLst/>
          </a:prstGeom>
          <a:solidFill>
            <a:srgbClr val="EDA7BE"/>
          </a:solidFill>
        </p:spPr>
        <p:txBody>
          <a:bodyPr vert="horz" wrap="square" lIns="0" tIns="29209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229"/>
              </a:spcBef>
            </a:pP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8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Calibri"/>
                <a:cs typeface="Calibri"/>
              </a:rPr>
              <a:t>krooninen</a:t>
            </a:r>
            <a:r>
              <a:rPr sz="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Calibri"/>
                <a:cs typeface="Calibri"/>
              </a:rPr>
              <a:t>munuaistauti</a:t>
            </a:r>
            <a:endParaRPr sz="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800">
              <a:latin typeface="Calibri"/>
              <a:cs typeface="Calibri"/>
            </a:endParaRPr>
          </a:p>
          <a:p>
            <a:pPr marL="52705" marR="43815" indent="635" algn="ctr">
              <a:lnSpc>
                <a:spcPct val="100000"/>
              </a:lnSpc>
            </a:pP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eGFR &lt;</a:t>
            </a:r>
            <a:r>
              <a:rPr sz="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60</a:t>
            </a:r>
            <a:r>
              <a:rPr sz="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ml/min/1,73</a:t>
            </a:r>
            <a:r>
              <a:rPr sz="6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600" baseline="27777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600" spc="67" baseline="2777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TAI</a:t>
            </a:r>
            <a:r>
              <a:rPr sz="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albuminuria</a:t>
            </a:r>
            <a:r>
              <a:rPr sz="6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(albumiinin</a:t>
            </a:r>
            <a:r>
              <a:rPr sz="6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25" dirty="0">
                <a:solidFill>
                  <a:srgbClr val="FFFFFF"/>
                </a:solidFill>
                <a:latin typeface="Calibri"/>
                <a:cs typeface="Calibri"/>
              </a:rPr>
              <a:t>ja</a:t>
            </a:r>
            <a:r>
              <a:rPr sz="6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kreatiniinin</a:t>
            </a:r>
            <a:r>
              <a:rPr sz="6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suhde</a:t>
            </a:r>
            <a:r>
              <a:rPr sz="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≥ 3,0 mg/mmol [30</a:t>
            </a:r>
            <a:r>
              <a:rPr sz="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mg/g]).</a:t>
            </a:r>
            <a:r>
              <a:rPr sz="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Mittaustulokset</a:t>
            </a:r>
            <a:r>
              <a:rPr sz="6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saattavat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vaihdella</a:t>
            </a:r>
            <a:r>
              <a:rPr sz="6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ajan</a:t>
            </a:r>
            <a:r>
              <a:rPr sz="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mittaan,</a:t>
            </a:r>
            <a:r>
              <a:rPr sz="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joten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kroonisen</a:t>
            </a:r>
            <a:r>
              <a:rPr sz="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munuaistaudin</a:t>
            </a:r>
            <a:r>
              <a:rPr sz="6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dokumentointi</a:t>
            </a:r>
            <a:r>
              <a:rPr sz="6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/>
                <a:cs typeface="Calibri"/>
              </a:rPr>
              <a:t>edellyttää</a:t>
            </a:r>
            <a:r>
              <a:rPr sz="6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mittauksen</a:t>
            </a:r>
            <a:r>
              <a:rPr sz="6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/>
                <a:cs typeface="Calibri"/>
              </a:rPr>
              <a:t>toistamista.</a:t>
            </a:r>
            <a:endParaRPr sz="600">
              <a:latin typeface="Calibri"/>
              <a:cs typeface="Calibri"/>
            </a:endParaRPr>
          </a:p>
        </p:txBody>
      </p:sp>
      <p:graphicFrame>
        <p:nvGraphicFramePr>
          <p:cNvPr id="71" name="object 71"/>
          <p:cNvGraphicFramePr>
            <a:graphicFrameLocks noGrp="1"/>
          </p:cNvGraphicFramePr>
          <p:nvPr/>
        </p:nvGraphicFramePr>
        <p:xfrm>
          <a:off x="7080250" y="1983994"/>
          <a:ext cx="1991359" cy="28784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95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5060">
                <a:tc gridSpan="2">
                  <a:txBody>
                    <a:bodyPr/>
                    <a:lstStyle/>
                    <a:p>
                      <a:pPr marL="175260" marR="16954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700" b="1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Veren</a:t>
                      </a:r>
                      <a:r>
                        <a:rPr sz="700" b="1" spc="5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glukoosipitoisuuden</a:t>
                      </a:r>
                      <a:r>
                        <a:rPr sz="700" b="1" spc="6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hallinta:</a:t>
                      </a:r>
                      <a:r>
                        <a:rPr sz="700" b="1" spc="3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Valitaan</a:t>
                      </a:r>
                      <a:r>
                        <a:rPr sz="700" b="1" spc="5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hoitomuoto,</a:t>
                      </a:r>
                      <a:r>
                        <a:rPr sz="700" b="1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jonka</a:t>
                      </a:r>
                      <a:r>
                        <a:rPr sz="700" b="1" spc="-25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teho</a:t>
                      </a:r>
                      <a:r>
                        <a:rPr sz="700" b="1" spc="-3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riittää</a:t>
                      </a:r>
                      <a:r>
                        <a:rPr sz="700" b="1" spc="-25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tavoitteiden</a:t>
                      </a:r>
                      <a:r>
                        <a:rPr sz="700" b="1" spc="5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saavuttamiseen: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37160" marR="130810" indent="1270" algn="ctr">
                        <a:lnSpc>
                          <a:spcPct val="100000"/>
                        </a:lnSpc>
                      </a:pPr>
                      <a:r>
                        <a:rPr sz="6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Metformiini</a:t>
                      </a:r>
                      <a:r>
                        <a:rPr sz="600" spc="35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TAI</a:t>
                      </a:r>
                      <a:r>
                        <a:rPr sz="600" spc="2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lääkeaine/lääkeaineita</a:t>
                      </a:r>
                      <a:r>
                        <a:rPr sz="600" spc="55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mukaan</a:t>
                      </a:r>
                      <a:r>
                        <a:rPr sz="600" spc="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lukien</a:t>
                      </a:r>
                      <a:r>
                        <a:rPr sz="600" spc="5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YHDISTELMÄhoito,</a:t>
                      </a:r>
                      <a:r>
                        <a:rPr sz="600" spc="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jonka</a:t>
                      </a:r>
                      <a:r>
                        <a:rPr sz="600" spc="5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TEHO</a:t>
                      </a:r>
                      <a:r>
                        <a:rPr sz="600" spc="2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riittää</a:t>
                      </a:r>
                      <a:r>
                        <a:rPr sz="600" spc="2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hoitotavoitteiden</a:t>
                      </a:r>
                      <a:r>
                        <a:rPr sz="600" spc="5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saavuttamiseen</a:t>
                      </a:r>
                      <a:r>
                        <a:rPr sz="600" spc="-5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ja</a:t>
                      </a:r>
                      <a:r>
                        <a:rPr sz="600" spc="25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niissä</a:t>
                      </a:r>
                      <a:r>
                        <a:rPr sz="600" spc="4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pysymiseen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93675" marR="187960" algn="ctr">
                        <a:lnSpc>
                          <a:spcPct val="100000"/>
                        </a:lnSpc>
                      </a:pPr>
                      <a:r>
                        <a:rPr sz="6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Hypoglykemian</a:t>
                      </a:r>
                      <a:r>
                        <a:rPr sz="600" spc="15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välttäminen</a:t>
                      </a:r>
                      <a:r>
                        <a:rPr sz="600" spc="5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on</a:t>
                      </a:r>
                      <a:r>
                        <a:rPr sz="600" spc="15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asetettava </a:t>
                      </a: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etusijalle</a:t>
                      </a:r>
                      <a:r>
                        <a:rPr sz="600" spc="5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riskiryhmään</a:t>
                      </a:r>
                      <a:r>
                        <a:rPr sz="600" spc="-4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kuuluvilla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R w="12700">
                      <a:solidFill>
                        <a:srgbClr val="3A96DE"/>
                      </a:solidFill>
                      <a:prstDash val="solid"/>
                    </a:lnR>
                    <a:lnT w="12700">
                      <a:solidFill>
                        <a:srgbClr val="3A96DE"/>
                      </a:solidFill>
                      <a:prstDash val="solid"/>
                    </a:lnT>
                    <a:lnB w="12700">
                      <a:solidFill>
                        <a:srgbClr val="3A96D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3A96DE"/>
                      </a:solidFill>
                      <a:prstDash val="solid"/>
                    </a:lnR>
                    <a:lnT w="12700">
                      <a:solidFill>
                        <a:srgbClr val="3A96DE"/>
                      </a:solidFill>
                      <a:prstDash val="solid"/>
                    </a:lnT>
                    <a:lnB w="12700">
                      <a:solidFill>
                        <a:srgbClr val="3A96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3A96DE"/>
                      </a:solidFill>
                      <a:prstDash val="solid"/>
                    </a:lnL>
                    <a:lnT w="12700">
                      <a:solidFill>
                        <a:srgbClr val="3A96DE"/>
                      </a:solidFill>
                      <a:prstDash val="solid"/>
                    </a:lnT>
                    <a:lnB w="12700">
                      <a:solidFill>
                        <a:srgbClr val="3A96D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92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Erittäin</a:t>
                      </a:r>
                      <a:r>
                        <a:rPr sz="600" spc="25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tehokkailla</a:t>
                      </a:r>
                      <a:r>
                        <a:rPr sz="600" spc="5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hoitomuodoilla</a:t>
                      </a:r>
                      <a:r>
                        <a:rPr sz="600" spc="35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saavutetaan</a:t>
                      </a:r>
                      <a:r>
                        <a:rPr sz="600" spc="2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yleisesti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todennäköisemmin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292735" marR="287655" algn="ctr">
                        <a:lnSpc>
                          <a:spcPct val="100000"/>
                        </a:lnSpc>
                      </a:pPr>
                      <a:r>
                        <a:rPr sz="6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veren</a:t>
                      </a:r>
                      <a:r>
                        <a:rPr sz="600" spc="4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glukoosipitoisuutta</a:t>
                      </a:r>
                      <a:r>
                        <a:rPr sz="600" spc="45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koskevat</a:t>
                      </a:r>
                      <a:r>
                        <a:rPr sz="600" spc="3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tavoitteet</a:t>
                      </a:r>
                      <a:r>
                        <a:rPr sz="600" spc="5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Teho</a:t>
                      </a:r>
                      <a:r>
                        <a:rPr sz="600" spc="3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glukoosipitoisuuden</a:t>
                      </a:r>
                      <a:r>
                        <a:rPr sz="600" spc="7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pienentämisessä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3A96DE"/>
                      </a:solidFill>
                      <a:prstDash val="solid"/>
                    </a:lnL>
                    <a:lnR w="12700">
                      <a:solidFill>
                        <a:srgbClr val="3A96DE"/>
                      </a:solidFill>
                      <a:prstDash val="solid"/>
                    </a:lnR>
                    <a:lnT w="12700">
                      <a:solidFill>
                        <a:srgbClr val="3A96DE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4205"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700" b="1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Erittäin</a:t>
                      </a:r>
                      <a:r>
                        <a:rPr sz="700" b="1" spc="-3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hyvä: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233045" marR="22288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Dulaglutidi</a:t>
                      </a:r>
                      <a:r>
                        <a:rPr sz="600" spc="-15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(suuri</a:t>
                      </a:r>
                      <a:r>
                        <a:rPr sz="600" spc="-2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annos),</a:t>
                      </a:r>
                      <a:r>
                        <a:rPr sz="600" spc="-2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semaglutidi,</a:t>
                      </a:r>
                      <a:r>
                        <a:rPr sz="600" spc="-25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tirtsepatidi</a:t>
                      </a:r>
                      <a:r>
                        <a:rPr sz="600" spc="5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Insuliini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274320" marR="267970" algn="ctr">
                        <a:lnSpc>
                          <a:spcPct val="100000"/>
                        </a:lnSpc>
                      </a:pP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Tablettimuotoinen</a:t>
                      </a:r>
                      <a:r>
                        <a:rPr sz="600" spc="1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yhdistelmähoito,</a:t>
                      </a:r>
                      <a:r>
                        <a:rPr sz="600" spc="1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pistettävä</a:t>
                      </a:r>
                      <a:r>
                        <a:rPr sz="600" spc="5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yhdistelmähoito</a:t>
                      </a:r>
                      <a:r>
                        <a:rPr sz="600" spc="105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(GLP-</a:t>
                      </a: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1-agonisti/insuliini)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3A96DE"/>
                      </a:solidFill>
                      <a:prstDash val="solid"/>
                    </a:lnL>
                    <a:lnR w="12700">
                      <a:solidFill>
                        <a:srgbClr val="3A96DE"/>
                      </a:solidFill>
                      <a:prstDash val="solid"/>
                    </a:lnR>
                    <a:solidFill>
                      <a:srgbClr val="D3E9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535">
                <a:tc gridSpan="2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700" b="1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Hyvä: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45085" marR="3683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GLP-1-</a:t>
                      </a:r>
                      <a:r>
                        <a:rPr sz="6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agonisti (muu</a:t>
                      </a:r>
                      <a:r>
                        <a:rPr sz="600" spc="5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kuin edellä</a:t>
                      </a:r>
                      <a:r>
                        <a:rPr sz="600" spc="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mainittu),</a:t>
                      </a:r>
                      <a:r>
                        <a:rPr sz="600" spc="25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metformiini,</a:t>
                      </a:r>
                      <a:r>
                        <a:rPr sz="600" spc="15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2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SGLT-</a:t>
                      </a:r>
                      <a:r>
                        <a:rPr sz="600" spc="5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2:n</a:t>
                      </a:r>
                      <a:r>
                        <a:rPr sz="600" spc="25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estäjä,</a:t>
                      </a:r>
                      <a:r>
                        <a:rPr sz="600" spc="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sulfonyyliurea,</a:t>
                      </a:r>
                      <a:r>
                        <a:rPr sz="600" spc="6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tiatsolidiinidioni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3A96DE"/>
                      </a:solidFill>
                      <a:prstDash val="solid"/>
                    </a:lnL>
                    <a:lnR w="12700">
                      <a:solidFill>
                        <a:srgbClr val="3A96DE"/>
                      </a:solidFill>
                      <a:prstDash val="solid"/>
                    </a:lnR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F5F3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53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700" b="1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Kohtalainen: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715"/>
                        </a:lnSpc>
                        <a:spcBef>
                          <a:spcPts val="5"/>
                        </a:spcBef>
                      </a:pP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DPP-</a:t>
                      </a:r>
                      <a:r>
                        <a:rPr sz="60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4:n</a:t>
                      </a:r>
                      <a:r>
                        <a:rPr sz="600" spc="4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estäjä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3A96DE"/>
                      </a:solidFill>
                      <a:prstDash val="solid"/>
                    </a:lnL>
                    <a:lnR w="12700">
                      <a:solidFill>
                        <a:srgbClr val="3A96DE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3A96DE"/>
                      </a:solidFill>
                      <a:prstDash val="solid"/>
                    </a:lnB>
                    <a:solidFill>
                      <a:srgbClr val="FBEC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72" name="object 72"/>
          <p:cNvGrpSpPr/>
          <p:nvPr/>
        </p:nvGrpSpPr>
        <p:grpSpPr>
          <a:xfrm>
            <a:off x="1485900" y="3131820"/>
            <a:ext cx="1606550" cy="1887855"/>
            <a:chOff x="1485900" y="3131820"/>
            <a:chExt cx="1606550" cy="1887855"/>
          </a:xfrm>
        </p:grpSpPr>
        <p:pic>
          <p:nvPicPr>
            <p:cNvPr id="73" name="object 7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85900" y="3131820"/>
              <a:ext cx="76200" cy="102362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15996" y="3131820"/>
              <a:ext cx="76200" cy="10236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15996" y="3950208"/>
              <a:ext cx="76200" cy="182880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09343" y="4870704"/>
              <a:ext cx="76200" cy="148970"/>
            </a:xfrm>
            <a:prstGeom prst="rect">
              <a:avLst/>
            </a:prstGeom>
          </p:spPr>
        </p:pic>
      </p:grpSp>
      <p:pic>
        <p:nvPicPr>
          <p:cNvPr id="77" name="object 7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145788" y="3133217"/>
            <a:ext cx="76200" cy="100965"/>
          </a:xfrm>
          <a:prstGeom prst="rect">
            <a:avLst/>
          </a:prstGeom>
        </p:spPr>
      </p:pic>
      <p:sp>
        <p:nvSpPr>
          <p:cNvPr id="78" name="object 78"/>
          <p:cNvSpPr txBox="1"/>
          <p:nvPr/>
        </p:nvSpPr>
        <p:spPr>
          <a:xfrm>
            <a:off x="635000" y="5206110"/>
            <a:ext cx="609981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*</a:t>
            </a:r>
            <a:r>
              <a:rPr sz="6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Jos</a:t>
            </a:r>
            <a:r>
              <a:rPr sz="6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potilaalla</a:t>
            </a:r>
            <a:r>
              <a:rPr sz="600" spc="5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on</a:t>
            </a:r>
            <a:r>
              <a:rPr sz="6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sydämen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vajaatoiminta,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krooninen</a:t>
            </a:r>
            <a:r>
              <a:rPr sz="600" spc="3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munuaissairaus</a:t>
            </a:r>
            <a:r>
              <a:rPr sz="600" spc="5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ja</a:t>
            </a:r>
            <a:r>
              <a:rPr sz="6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todettu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sydän-</a:t>
            </a:r>
            <a:r>
              <a:rPr sz="600" spc="3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ja</a:t>
            </a:r>
            <a:r>
              <a:rPr sz="6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verisuonitauti</a:t>
            </a:r>
            <a:r>
              <a:rPr sz="6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tai</a:t>
            </a:r>
            <a:r>
              <a:rPr sz="6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useita</a:t>
            </a:r>
            <a:r>
              <a:rPr sz="6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kardiovaskulaarisia</a:t>
            </a:r>
            <a:r>
              <a:rPr sz="600" spc="6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riskitekijöitä,</a:t>
            </a:r>
            <a:r>
              <a:rPr sz="600" spc="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päätös</a:t>
            </a:r>
            <a:r>
              <a:rPr sz="6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hyödylliseksi</a:t>
            </a:r>
            <a:r>
              <a:rPr sz="600" spc="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osoitetun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GLP-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1-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agonistin</a:t>
            </a:r>
            <a:r>
              <a:rPr sz="6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25" dirty="0">
                <a:solidFill>
                  <a:srgbClr val="001864"/>
                </a:solidFill>
                <a:latin typeface="Calibri"/>
                <a:cs typeface="Calibri"/>
              </a:rPr>
              <a:t>tai</a:t>
            </a:r>
            <a:r>
              <a:rPr sz="6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SGLT-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2:n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estäjän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 käytön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aloittamisesta</a:t>
            </a:r>
            <a:r>
              <a:rPr sz="6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pitäisi</a:t>
            </a:r>
            <a:r>
              <a:rPr sz="6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tehdä</a:t>
            </a:r>
            <a:r>
              <a:rPr sz="6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riippumatta</a:t>
            </a:r>
            <a:r>
              <a:rPr sz="600" spc="3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taustalääkityksenä</a:t>
            </a:r>
            <a:r>
              <a:rPr sz="6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käytetystä</a:t>
            </a:r>
            <a:r>
              <a:rPr sz="600" spc="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metformiinista.</a:t>
            </a:r>
            <a:r>
              <a:rPr sz="600" spc="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†</a:t>
            </a:r>
            <a:r>
              <a:rPr sz="6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Vahva</a:t>
            </a:r>
            <a:r>
              <a:rPr sz="6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suositus</a:t>
            </a:r>
            <a:r>
              <a:rPr sz="6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koskee</a:t>
            </a:r>
            <a:r>
              <a:rPr sz="6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henkilöitä,</a:t>
            </a:r>
            <a:r>
              <a:rPr sz="600" spc="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joilla</a:t>
            </a:r>
            <a:r>
              <a:rPr sz="6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on</a:t>
            </a:r>
            <a:r>
              <a:rPr sz="6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todettu sydän-</a:t>
            </a:r>
            <a:r>
              <a:rPr sz="6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ja</a:t>
            </a:r>
            <a:r>
              <a:rPr sz="6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verisuonitauti,</a:t>
            </a:r>
            <a:r>
              <a:rPr sz="600" spc="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25" dirty="0">
                <a:solidFill>
                  <a:srgbClr val="001864"/>
                </a:solidFill>
                <a:latin typeface="Calibri"/>
                <a:cs typeface="Calibri"/>
              </a:rPr>
              <a:t>ja</a:t>
            </a:r>
            <a:r>
              <a:rPr sz="6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heikompi suositus</a:t>
            </a:r>
            <a:r>
              <a:rPr sz="6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henkilöitä,</a:t>
            </a:r>
            <a:r>
              <a:rPr sz="6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joilla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on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suuren</a:t>
            </a:r>
            <a:r>
              <a:rPr sz="6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kardiovaskuraalisen</a:t>
            </a:r>
            <a:r>
              <a:rPr sz="600" spc="4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riskin</a:t>
            </a:r>
            <a:r>
              <a:rPr sz="6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indikaattoreita.</a:t>
            </a:r>
            <a:r>
              <a:rPr sz="6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Jos</a:t>
            </a:r>
            <a:r>
              <a:rPr sz="6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riski</a:t>
            </a:r>
            <a:r>
              <a:rPr sz="6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on</a:t>
            </a:r>
            <a:r>
              <a:rPr sz="6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suurempi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lähtötilanteessa,</a:t>
            </a:r>
            <a:r>
              <a:rPr sz="6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riskin</a:t>
            </a:r>
            <a:r>
              <a:rPr sz="6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absoluuttinen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 vähenemä</a:t>
            </a:r>
            <a:r>
              <a:rPr sz="6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on</a:t>
            </a:r>
            <a:r>
              <a:rPr sz="6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suurempi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ja</a:t>
            </a:r>
            <a:r>
              <a:rPr sz="6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NNT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vastaavasti</a:t>
            </a:r>
            <a:r>
              <a:rPr sz="6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pienempi.</a:t>
            </a:r>
            <a:r>
              <a:rPr sz="6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Tämä</a:t>
            </a:r>
            <a:r>
              <a:rPr sz="6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on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otettava</a:t>
            </a:r>
            <a:r>
              <a:rPr sz="6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huomioon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yhteisen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päätöksenteon</a:t>
            </a:r>
            <a:r>
              <a:rPr sz="6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prosessissa.</a:t>
            </a:r>
            <a:endParaRPr sz="600">
              <a:latin typeface="Calibri"/>
              <a:cs typeface="Calibri"/>
            </a:endParaRPr>
          </a:p>
          <a:p>
            <a:pPr marL="12700" marR="138430">
              <a:lnSpc>
                <a:spcPct val="100000"/>
              </a:lnSpc>
            </a:pP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^</a:t>
            </a:r>
            <a:r>
              <a:rPr sz="6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Pieniannoksinen</a:t>
            </a:r>
            <a:r>
              <a:rPr sz="600" spc="3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tiatsolidiinidioni</a:t>
            </a:r>
            <a:r>
              <a:rPr sz="600" spc="5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voi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olla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paremmin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siedetty</a:t>
            </a:r>
            <a:r>
              <a:rPr sz="6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ja</a:t>
            </a:r>
            <a:r>
              <a:rPr sz="6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yhtä</a:t>
            </a:r>
            <a:r>
              <a:rPr sz="6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tehokas.</a:t>
            </a:r>
            <a:r>
              <a:rPr sz="6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§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Kardiovaskulaarisia</a:t>
            </a:r>
            <a:r>
              <a:rPr sz="600" spc="4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ja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munuaisiin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liittyviä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tuloksia</a:t>
            </a:r>
            <a:r>
              <a:rPr sz="6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arvioivissa</a:t>
            </a:r>
            <a:r>
              <a:rPr sz="600" spc="3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tutkimuksissa</a:t>
            </a:r>
            <a:r>
              <a:rPr sz="6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on osoitettu</a:t>
            </a:r>
            <a:r>
              <a:rPr sz="6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SGLT-2:n</a:t>
            </a:r>
            <a:r>
              <a:rPr sz="6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estäjien</a:t>
            </a:r>
            <a:r>
              <a:rPr sz="6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20" dirty="0">
                <a:solidFill>
                  <a:srgbClr val="001864"/>
                </a:solidFill>
                <a:latin typeface="Calibri"/>
                <a:cs typeface="Calibri"/>
              </a:rPr>
              <a:t>teho</a:t>
            </a:r>
            <a:r>
              <a:rPr sz="6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yhdistelmäpäätetapahtuman</a:t>
            </a:r>
            <a:r>
              <a:rPr sz="6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(MACE,</a:t>
            </a:r>
            <a:r>
              <a:rPr sz="600" spc="6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kardiovaskulaarikuolema,</a:t>
            </a:r>
            <a:r>
              <a:rPr sz="600" spc="9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mistä</a:t>
            </a:r>
            <a:r>
              <a:rPr sz="600" spc="3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tahansa</a:t>
            </a:r>
            <a:r>
              <a:rPr sz="600" spc="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syystä</a:t>
            </a:r>
            <a:r>
              <a:rPr sz="6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johtuva</a:t>
            </a:r>
            <a:r>
              <a:rPr sz="600" spc="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kuolleisuus,</a:t>
            </a:r>
            <a:r>
              <a:rPr sz="600" spc="6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sydäninfarkti,</a:t>
            </a:r>
            <a:r>
              <a:rPr sz="600" spc="6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sydämen</a:t>
            </a:r>
            <a:r>
              <a:rPr sz="6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vajaatoiminnasta</a:t>
            </a:r>
            <a:r>
              <a:rPr sz="6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johtuvat</a:t>
            </a:r>
            <a:r>
              <a:rPr sz="600" spc="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sairaalahoidot</a:t>
            </a:r>
            <a:r>
              <a:rPr sz="600" spc="7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ja</a:t>
            </a:r>
            <a:r>
              <a:rPr sz="6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munuaisiin</a:t>
            </a:r>
            <a:r>
              <a:rPr sz="600" spc="7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liittyvät</a:t>
            </a:r>
            <a:r>
              <a:rPr sz="6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hoitotulokset)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riskin</a:t>
            </a:r>
            <a:r>
              <a:rPr sz="600" spc="3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pienentämisessä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tyypin</a:t>
            </a:r>
            <a:r>
              <a:rPr sz="6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2</a:t>
            </a:r>
            <a:r>
              <a:rPr sz="6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diabetesta</a:t>
            </a:r>
            <a:r>
              <a:rPr sz="6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sairastavilla,</a:t>
            </a:r>
            <a:r>
              <a:rPr sz="600" spc="3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joilla</a:t>
            </a:r>
            <a:r>
              <a:rPr sz="600" spc="3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on</a:t>
            </a:r>
            <a:r>
              <a:rPr sz="6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todettu</a:t>
            </a:r>
            <a:r>
              <a:rPr sz="6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sydän-</a:t>
            </a:r>
            <a:r>
              <a:rPr sz="6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ja</a:t>
            </a:r>
            <a:r>
              <a:rPr sz="6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verisuonitauti</a:t>
            </a:r>
            <a:r>
              <a:rPr sz="6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tai</a:t>
            </a:r>
            <a:r>
              <a:rPr sz="6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suuri</a:t>
            </a:r>
            <a:r>
              <a:rPr sz="6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sydän-</a:t>
            </a:r>
            <a:r>
              <a:rPr sz="6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ja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verisuonitaudin</a:t>
            </a:r>
            <a:r>
              <a:rPr sz="600" spc="3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riski.</a:t>
            </a:r>
            <a:r>
              <a:rPr sz="6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#</a:t>
            </a:r>
            <a:r>
              <a:rPr sz="600" spc="3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Kardiovaskulaarituloksia</a:t>
            </a:r>
            <a:r>
              <a:rPr sz="600" spc="6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koskevissa</a:t>
            </a:r>
            <a:r>
              <a:rPr sz="6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tutkimuksissa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on</a:t>
            </a:r>
            <a:r>
              <a:rPr sz="6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osoitettu,</a:t>
            </a:r>
            <a:r>
              <a:rPr sz="6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että</a:t>
            </a:r>
            <a:r>
              <a:rPr sz="6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GLP-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1-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agonistit</a:t>
            </a:r>
            <a:r>
              <a:rPr sz="600" spc="4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vähentävät</a:t>
            </a:r>
            <a:r>
              <a:rPr sz="6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tehokkaasti</a:t>
            </a:r>
            <a:r>
              <a:rPr sz="6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yhdistelmäpäätetapahtumaa</a:t>
            </a:r>
            <a:r>
              <a:rPr sz="6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(MACE,</a:t>
            </a:r>
            <a:r>
              <a:rPr sz="600" spc="7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kardiovaskulaarikuolema,</a:t>
            </a:r>
            <a:r>
              <a:rPr sz="600" spc="6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mistä</a:t>
            </a:r>
            <a:r>
              <a:rPr sz="6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tahansa</a:t>
            </a:r>
            <a:r>
              <a:rPr sz="6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syystä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johtuva</a:t>
            </a:r>
            <a:r>
              <a:rPr sz="6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kuolleisuus,</a:t>
            </a:r>
            <a:r>
              <a:rPr sz="600" spc="5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sydäninfarkti,</a:t>
            </a:r>
            <a:r>
              <a:rPr sz="6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aivohalvaus</a:t>
            </a:r>
            <a:r>
              <a:rPr sz="6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ja</a:t>
            </a:r>
            <a:r>
              <a:rPr sz="6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munuaisiin</a:t>
            </a:r>
            <a:r>
              <a:rPr sz="6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liittyvät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päätetapahtumat)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tyypin</a:t>
            </a:r>
            <a:r>
              <a:rPr sz="6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2</a:t>
            </a:r>
            <a:r>
              <a:rPr sz="6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diabetesta</a:t>
            </a:r>
            <a:r>
              <a:rPr sz="6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sairastavilla,</a:t>
            </a:r>
            <a:r>
              <a:rPr sz="600" spc="3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joilla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on</a:t>
            </a:r>
            <a:r>
              <a:rPr sz="6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todettu sydän-</a:t>
            </a:r>
            <a:r>
              <a:rPr sz="6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ja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verisuonitauti</a:t>
            </a:r>
            <a:r>
              <a:rPr sz="6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tai</a:t>
            </a:r>
            <a:r>
              <a:rPr sz="6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suuri</a:t>
            </a:r>
            <a:r>
              <a:rPr sz="6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001864"/>
                </a:solidFill>
                <a:latin typeface="Calibri"/>
                <a:cs typeface="Calibri"/>
              </a:rPr>
              <a:t>sydän- ja</a:t>
            </a:r>
            <a:r>
              <a:rPr sz="6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verisuonitaudin</a:t>
            </a:r>
            <a:r>
              <a:rPr sz="6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001864"/>
                </a:solidFill>
                <a:latin typeface="Calibri"/>
                <a:cs typeface="Calibri"/>
              </a:rPr>
              <a:t>riski.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6925056" y="5277611"/>
            <a:ext cx="0" cy="810895"/>
          </a:xfrm>
          <a:custGeom>
            <a:avLst/>
            <a:gdLst/>
            <a:ahLst/>
            <a:cxnLst/>
            <a:rect l="l" t="t" r="r" b="b"/>
            <a:pathLst>
              <a:path h="810895">
                <a:moveTo>
                  <a:pt x="0" y="0"/>
                </a:moveTo>
                <a:lnTo>
                  <a:pt x="0" y="810298"/>
                </a:lnTo>
              </a:path>
            </a:pathLst>
          </a:custGeom>
          <a:ln w="3175">
            <a:solidFill>
              <a:srgbClr val="929A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0" name="object 80"/>
          <p:cNvGrpSpPr/>
          <p:nvPr/>
        </p:nvGrpSpPr>
        <p:grpSpPr>
          <a:xfrm>
            <a:off x="10745723" y="774191"/>
            <a:ext cx="868680" cy="867410"/>
            <a:chOff x="10745723" y="774191"/>
            <a:chExt cx="868680" cy="867410"/>
          </a:xfrm>
        </p:grpSpPr>
        <p:sp>
          <p:nvSpPr>
            <p:cNvPr id="81" name="object 81"/>
            <p:cNvSpPr/>
            <p:nvPr/>
          </p:nvSpPr>
          <p:spPr>
            <a:xfrm>
              <a:off x="10745723" y="774191"/>
              <a:ext cx="868680" cy="867410"/>
            </a:xfrm>
            <a:custGeom>
              <a:avLst/>
              <a:gdLst/>
              <a:ahLst/>
              <a:cxnLst/>
              <a:rect l="l" t="t" r="r" b="b"/>
              <a:pathLst>
                <a:path w="868679" h="867410">
                  <a:moveTo>
                    <a:pt x="434340" y="0"/>
                  </a:moveTo>
                  <a:lnTo>
                    <a:pt x="387009" y="2543"/>
                  </a:lnTo>
                  <a:lnTo>
                    <a:pt x="341156" y="9997"/>
                  </a:lnTo>
                  <a:lnTo>
                    <a:pt x="297045" y="22098"/>
                  </a:lnTo>
                  <a:lnTo>
                    <a:pt x="254941" y="38580"/>
                  </a:lnTo>
                  <a:lnTo>
                    <a:pt x="215109" y="59182"/>
                  </a:lnTo>
                  <a:lnTo>
                    <a:pt x="177814" y="83637"/>
                  </a:lnTo>
                  <a:lnTo>
                    <a:pt x="143320" y="111682"/>
                  </a:lnTo>
                  <a:lnTo>
                    <a:pt x="111892" y="143052"/>
                  </a:lnTo>
                  <a:lnTo>
                    <a:pt x="83795" y="177485"/>
                  </a:lnTo>
                  <a:lnTo>
                    <a:pt x="59294" y="214714"/>
                  </a:lnTo>
                  <a:lnTo>
                    <a:pt x="38654" y="254477"/>
                  </a:lnTo>
                  <a:lnTo>
                    <a:pt x="22140" y="296509"/>
                  </a:lnTo>
                  <a:lnTo>
                    <a:pt x="10016" y="340546"/>
                  </a:lnTo>
                  <a:lnTo>
                    <a:pt x="2548" y="386323"/>
                  </a:lnTo>
                  <a:lnTo>
                    <a:pt x="0" y="433578"/>
                  </a:lnTo>
                  <a:lnTo>
                    <a:pt x="2548" y="480810"/>
                  </a:lnTo>
                  <a:lnTo>
                    <a:pt x="10016" y="526571"/>
                  </a:lnTo>
                  <a:lnTo>
                    <a:pt x="22140" y="570597"/>
                  </a:lnTo>
                  <a:lnTo>
                    <a:pt x="38654" y="612623"/>
                  </a:lnTo>
                  <a:lnTo>
                    <a:pt x="59294" y="652384"/>
                  </a:lnTo>
                  <a:lnTo>
                    <a:pt x="83795" y="689616"/>
                  </a:lnTo>
                  <a:lnTo>
                    <a:pt x="111892" y="724052"/>
                  </a:lnTo>
                  <a:lnTo>
                    <a:pt x="143320" y="755429"/>
                  </a:lnTo>
                  <a:lnTo>
                    <a:pt x="177814" y="783482"/>
                  </a:lnTo>
                  <a:lnTo>
                    <a:pt x="215109" y="807945"/>
                  </a:lnTo>
                  <a:lnTo>
                    <a:pt x="254941" y="828555"/>
                  </a:lnTo>
                  <a:lnTo>
                    <a:pt x="297045" y="845045"/>
                  </a:lnTo>
                  <a:lnTo>
                    <a:pt x="341156" y="857152"/>
                  </a:lnTo>
                  <a:lnTo>
                    <a:pt x="387009" y="864611"/>
                  </a:lnTo>
                  <a:lnTo>
                    <a:pt x="434340" y="867156"/>
                  </a:lnTo>
                  <a:lnTo>
                    <a:pt x="481670" y="864611"/>
                  </a:lnTo>
                  <a:lnTo>
                    <a:pt x="527523" y="857152"/>
                  </a:lnTo>
                  <a:lnTo>
                    <a:pt x="571634" y="845045"/>
                  </a:lnTo>
                  <a:lnTo>
                    <a:pt x="613738" y="828555"/>
                  </a:lnTo>
                  <a:lnTo>
                    <a:pt x="653570" y="807945"/>
                  </a:lnTo>
                  <a:lnTo>
                    <a:pt x="690865" y="783482"/>
                  </a:lnTo>
                  <a:lnTo>
                    <a:pt x="725359" y="755429"/>
                  </a:lnTo>
                  <a:lnTo>
                    <a:pt x="756787" y="724052"/>
                  </a:lnTo>
                  <a:lnTo>
                    <a:pt x="784884" y="689616"/>
                  </a:lnTo>
                  <a:lnTo>
                    <a:pt x="809385" y="652384"/>
                  </a:lnTo>
                  <a:lnTo>
                    <a:pt x="830025" y="612623"/>
                  </a:lnTo>
                  <a:lnTo>
                    <a:pt x="846539" y="570597"/>
                  </a:lnTo>
                  <a:lnTo>
                    <a:pt x="858663" y="526571"/>
                  </a:lnTo>
                  <a:lnTo>
                    <a:pt x="866131" y="480810"/>
                  </a:lnTo>
                  <a:lnTo>
                    <a:pt x="868679" y="433578"/>
                  </a:lnTo>
                  <a:lnTo>
                    <a:pt x="866131" y="386323"/>
                  </a:lnTo>
                  <a:lnTo>
                    <a:pt x="858663" y="340546"/>
                  </a:lnTo>
                  <a:lnTo>
                    <a:pt x="846539" y="296509"/>
                  </a:lnTo>
                  <a:lnTo>
                    <a:pt x="830025" y="254477"/>
                  </a:lnTo>
                  <a:lnTo>
                    <a:pt x="809385" y="214714"/>
                  </a:lnTo>
                  <a:lnTo>
                    <a:pt x="784884" y="177485"/>
                  </a:lnTo>
                  <a:lnTo>
                    <a:pt x="756787" y="143052"/>
                  </a:lnTo>
                  <a:lnTo>
                    <a:pt x="725359" y="111682"/>
                  </a:lnTo>
                  <a:lnTo>
                    <a:pt x="690865" y="83637"/>
                  </a:lnTo>
                  <a:lnTo>
                    <a:pt x="653570" y="59182"/>
                  </a:lnTo>
                  <a:lnTo>
                    <a:pt x="613738" y="38580"/>
                  </a:lnTo>
                  <a:lnTo>
                    <a:pt x="571634" y="22098"/>
                  </a:lnTo>
                  <a:lnTo>
                    <a:pt x="527523" y="9997"/>
                  </a:lnTo>
                  <a:lnTo>
                    <a:pt x="481670" y="2543"/>
                  </a:lnTo>
                  <a:lnTo>
                    <a:pt x="434340" y="0"/>
                  </a:lnTo>
                  <a:close/>
                </a:path>
              </a:pathLst>
            </a:custGeom>
            <a:solidFill>
              <a:srgbClr val="001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0793094" y="809116"/>
              <a:ext cx="758825" cy="770890"/>
            </a:xfrm>
            <a:custGeom>
              <a:avLst/>
              <a:gdLst/>
              <a:ahLst/>
              <a:cxnLst/>
              <a:rect l="l" t="t" r="r" b="b"/>
              <a:pathLst>
                <a:path w="758825" h="770890">
                  <a:moveTo>
                    <a:pt x="80182" y="209762"/>
                  </a:moveTo>
                  <a:lnTo>
                    <a:pt x="47878" y="251460"/>
                  </a:lnTo>
                  <a:lnTo>
                    <a:pt x="32257" y="294639"/>
                  </a:lnTo>
                  <a:lnTo>
                    <a:pt x="22098" y="339089"/>
                  </a:lnTo>
                  <a:lnTo>
                    <a:pt x="17272" y="384810"/>
                  </a:lnTo>
                  <a:lnTo>
                    <a:pt x="17018" y="400050"/>
                  </a:lnTo>
                  <a:lnTo>
                    <a:pt x="17525" y="419100"/>
                  </a:lnTo>
                  <a:lnTo>
                    <a:pt x="24510" y="474979"/>
                  </a:lnTo>
                  <a:lnTo>
                    <a:pt x="39497" y="528319"/>
                  </a:lnTo>
                  <a:lnTo>
                    <a:pt x="61849" y="576579"/>
                  </a:lnTo>
                  <a:lnTo>
                    <a:pt x="70738" y="593089"/>
                  </a:lnTo>
                  <a:lnTo>
                    <a:pt x="101726" y="636269"/>
                  </a:lnTo>
                  <a:lnTo>
                    <a:pt x="138429" y="674369"/>
                  </a:lnTo>
                  <a:lnTo>
                    <a:pt x="151891" y="687069"/>
                  </a:lnTo>
                  <a:lnTo>
                    <a:pt x="195579" y="717550"/>
                  </a:lnTo>
                  <a:lnTo>
                    <a:pt x="243458" y="741679"/>
                  </a:lnTo>
                  <a:lnTo>
                    <a:pt x="260223" y="749300"/>
                  </a:lnTo>
                  <a:lnTo>
                    <a:pt x="313054" y="764539"/>
                  </a:lnTo>
                  <a:lnTo>
                    <a:pt x="349757" y="769619"/>
                  </a:lnTo>
                  <a:lnTo>
                    <a:pt x="368680" y="770889"/>
                  </a:lnTo>
                  <a:lnTo>
                    <a:pt x="406780" y="770889"/>
                  </a:lnTo>
                  <a:lnTo>
                    <a:pt x="425703" y="769619"/>
                  </a:lnTo>
                  <a:lnTo>
                    <a:pt x="462406" y="764539"/>
                  </a:lnTo>
                  <a:lnTo>
                    <a:pt x="506602" y="751839"/>
                  </a:lnTo>
                  <a:lnTo>
                    <a:pt x="369950" y="751839"/>
                  </a:lnTo>
                  <a:lnTo>
                    <a:pt x="351535" y="750569"/>
                  </a:lnTo>
                  <a:lnTo>
                    <a:pt x="351916" y="750569"/>
                  </a:lnTo>
                  <a:lnTo>
                    <a:pt x="334009" y="748029"/>
                  </a:lnTo>
                  <a:lnTo>
                    <a:pt x="334390" y="748029"/>
                  </a:lnTo>
                  <a:lnTo>
                    <a:pt x="316610" y="745489"/>
                  </a:lnTo>
                  <a:lnTo>
                    <a:pt x="317119" y="745489"/>
                  </a:lnTo>
                  <a:lnTo>
                    <a:pt x="299593" y="741679"/>
                  </a:lnTo>
                  <a:lnTo>
                    <a:pt x="299974" y="741679"/>
                  </a:lnTo>
                  <a:lnTo>
                    <a:pt x="282828" y="736600"/>
                  </a:lnTo>
                  <a:lnTo>
                    <a:pt x="283336" y="736600"/>
                  </a:lnTo>
                  <a:lnTo>
                    <a:pt x="266573" y="731519"/>
                  </a:lnTo>
                  <a:lnTo>
                    <a:pt x="267080" y="731519"/>
                  </a:lnTo>
                  <a:lnTo>
                    <a:pt x="250698" y="725169"/>
                  </a:lnTo>
                  <a:lnTo>
                    <a:pt x="251078" y="725169"/>
                  </a:lnTo>
                  <a:lnTo>
                    <a:pt x="235076" y="717550"/>
                  </a:lnTo>
                  <a:lnTo>
                    <a:pt x="235457" y="717550"/>
                  </a:lnTo>
                  <a:lnTo>
                    <a:pt x="219963" y="709929"/>
                  </a:lnTo>
                  <a:lnTo>
                    <a:pt x="220345" y="709929"/>
                  </a:lnTo>
                  <a:lnTo>
                    <a:pt x="205231" y="701039"/>
                  </a:lnTo>
                  <a:lnTo>
                    <a:pt x="205612" y="701039"/>
                  </a:lnTo>
                  <a:lnTo>
                    <a:pt x="191007" y="692150"/>
                  </a:lnTo>
                  <a:lnTo>
                    <a:pt x="191261" y="692150"/>
                  </a:lnTo>
                  <a:lnTo>
                    <a:pt x="177164" y="681989"/>
                  </a:lnTo>
                  <a:lnTo>
                    <a:pt x="177546" y="681989"/>
                  </a:lnTo>
                  <a:lnTo>
                    <a:pt x="163829" y="671829"/>
                  </a:lnTo>
                  <a:lnTo>
                    <a:pt x="164210" y="671829"/>
                  </a:lnTo>
                  <a:lnTo>
                    <a:pt x="152470" y="661669"/>
                  </a:lnTo>
                  <a:lnTo>
                    <a:pt x="151383" y="661669"/>
                  </a:lnTo>
                  <a:lnTo>
                    <a:pt x="138937" y="648969"/>
                  </a:lnTo>
                  <a:lnTo>
                    <a:pt x="139191" y="648969"/>
                  </a:lnTo>
                  <a:lnTo>
                    <a:pt x="128447" y="637539"/>
                  </a:lnTo>
                  <a:lnTo>
                    <a:pt x="127634" y="637539"/>
                  </a:lnTo>
                  <a:lnTo>
                    <a:pt x="117244" y="624839"/>
                  </a:lnTo>
                  <a:lnTo>
                    <a:pt x="116458" y="624839"/>
                  </a:lnTo>
                  <a:lnTo>
                    <a:pt x="105790" y="610869"/>
                  </a:lnTo>
                  <a:lnTo>
                    <a:pt x="106045" y="610869"/>
                  </a:lnTo>
                  <a:lnTo>
                    <a:pt x="96011" y="596900"/>
                  </a:lnTo>
                  <a:lnTo>
                    <a:pt x="96265" y="596900"/>
                  </a:lnTo>
                  <a:lnTo>
                    <a:pt x="86868" y="582929"/>
                  </a:lnTo>
                  <a:lnTo>
                    <a:pt x="87122" y="582929"/>
                  </a:lnTo>
                  <a:lnTo>
                    <a:pt x="78485" y="567689"/>
                  </a:lnTo>
                  <a:lnTo>
                    <a:pt x="70611" y="552450"/>
                  </a:lnTo>
                  <a:lnTo>
                    <a:pt x="70865" y="552450"/>
                  </a:lnTo>
                  <a:lnTo>
                    <a:pt x="63626" y="537210"/>
                  </a:lnTo>
                  <a:lnTo>
                    <a:pt x="57775" y="521969"/>
                  </a:lnTo>
                  <a:lnTo>
                    <a:pt x="57530" y="521969"/>
                  </a:lnTo>
                  <a:lnTo>
                    <a:pt x="52224" y="505460"/>
                  </a:lnTo>
                  <a:lnTo>
                    <a:pt x="51943" y="505460"/>
                  </a:lnTo>
                  <a:lnTo>
                    <a:pt x="47343" y="488950"/>
                  </a:lnTo>
                  <a:lnTo>
                    <a:pt x="47116" y="488950"/>
                  </a:lnTo>
                  <a:lnTo>
                    <a:pt x="43179" y="471169"/>
                  </a:lnTo>
                  <a:lnTo>
                    <a:pt x="40131" y="453389"/>
                  </a:lnTo>
                  <a:lnTo>
                    <a:pt x="37924" y="436223"/>
                  </a:lnTo>
                  <a:lnTo>
                    <a:pt x="37973" y="435610"/>
                  </a:lnTo>
                  <a:lnTo>
                    <a:pt x="36575" y="417829"/>
                  </a:lnTo>
                  <a:lnTo>
                    <a:pt x="36068" y="400050"/>
                  </a:lnTo>
                  <a:lnTo>
                    <a:pt x="36300" y="386079"/>
                  </a:lnTo>
                  <a:lnTo>
                    <a:pt x="36406" y="384810"/>
                  </a:lnTo>
                  <a:lnTo>
                    <a:pt x="37337" y="370839"/>
                  </a:lnTo>
                  <a:lnTo>
                    <a:pt x="38734" y="356869"/>
                  </a:lnTo>
                  <a:lnTo>
                    <a:pt x="40894" y="341629"/>
                  </a:lnTo>
                  <a:lnTo>
                    <a:pt x="43560" y="327660"/>
                  </a:lnTo>
                  <a:lnTo>
                    <a:pt x="46735" y="313689"/>
                  </a:lnTo>
                  <a:lnTo>
                    <a:pt x="50546" y="299719"/>
                  </a:lnTo>
                  <a:lnTo>
                    <a:pt x="54990" y="285750"/>
                  </a:lnTo>
                  <a:lnTo>
                    <a:pt x="59944" y="273050"/>
                  </a:lnTo>
                  <a:lnTo>
                    <a:pt x="59816" y="273050"/>
                  </a:lnTo>
                  <a:lnTo>
                    <a:pt x="65404" y="259079"/>
                  </a:lnTo>
                  <a:lnTo>
                    <a:pt x="65150" y="259079"/>
                  </a:lnTo>
                  <a:lnTo>
                    <a:pt x="78112" y="232653"/>
                  </a:lnTo>
                  <a:lnTo>
                    <a:pt x="78180" y="232410"/>
                  </a:lnTo>
                  <a:lnTo>
                    <a:pt x="80182" y="209762"/>
                  </a:lnTo>
                  <a:close/>
                </a:path>
                <a:path w="758825" h="770890">
                  <a:moveTo>
                    <a:pt x="648207" y="636269"/>
                  </a:moveTo>
                  <a:lnTo>
                    <a:pt x="636270" y="648969"/>
                  </a:lnTo>
                  <a:lnTo>
                    <a:pt x="636651" y="648969"/>
                  </a:lnTo>
                  <a:lnTo>
                    <a:pt x="624077" y="660400"/>
                  </a:lnTo>
                  <a:lnTo>
                    <a:pt x="624458" y="660400"/>
                  </a:lnTo>
                  <a:lnTo>
                    <a:pt x="611251" y="671829"/>
                  </a:lnTo>
                  <a:lnTo>
                    <a:pt x="611504" y="671829"/>
                  </a:lnTo>
                  <a:lnTo>
                    <a:pt x="597915" y="681989"/>
                  </a:lnTo>
                  <a:lnTo>
                    <a:pt x="598297" y="681989"/>
                  </a:lnTo>
                  <a:lnTo>
                    <a:pt x="584200" y="692150"/>
                  </a:lnTo>
                  <a:lnTo>
                    <a:pt x="584453" y="692150"/>
                  </a:lnTo>
                  <a:lnTo>
                    <a:pt x="569849" y="701039"/>
                  </a:lnTo>
                  <a:lnTo>
                    <a:pt x="570356" y="701039"/>
                  </a:lnTo>
                  <a:lnTo>
                    <a:pt x="555244" y="709929"/>
                  </a:lnTo>
                  <a:lnTo>
                    <a:pt x="555625" y="709929"/>
                  </a:lnTo>
                  <a:lnTo>
                    <a:pt x="540003" y="717550"/>
                  </a:lnTo>
                  <a:lnTo>
                    <a:pt x="540384" y="717550"/>
                  </a:lnTo>
                  <a:lnTo>
                    <a:pt x="524382" y="725169"/>
                  </a:lnTo>
                  <a:lnTo>
                    <a:pt x="524763" y="725169"/>
                  </a:lnTo>
                  <a:lnTo>
                    <a:pt x="508380" y="731519"/>
                  </a:lnTo>
                  <a:lnTo>
                    <a:pt x="508888" y="731519"/>
                  </a:lnTo>
                  <a:lnTo>
                    <a:pt x="492125" y="736600"/>
                  </a:lnTo>
                  <a:lnTo>
                    <a:pt x="492632" y="736600"/>
                  </a:lnTo>
                  <a:lnTo>
                    <a:pt x="475487" y="741679"/>
                  </a:lnTo>
                  <a:lnTo>
                    <a:pt x="475869" y="741679"/>
                  </a:lnTo>
                  <a:lnTo>
                    <a:pt x="458343" y="745489"/>
                  </a:lnTo>
                  <a:lnTo>
                    <a:pt x="458850" y="745489"/>
                  </a:lnTo>
                  <a:lnTo>
                    <a:pt x="441071" y="748029"/>
                  </a:lnTo>
                  <a:lnTo>
                    <a:pt x="441451" y="748029"/>
                  </a:lnTo>
                  <a:lnTo>
                    <a:pt x="423545" y="750569"/>
                  </a:lnTo>
                  <a:lnTo>
                    <a:pt x="423925" y="750569"/>
                  </a:lnTo>
                  <a:lnTo>
                    <a:pt x="405510" y="751839"/>
                  </a:lnTo>
                  <a:lnTo>
                    <a:pt x="506602" y="751839"/>
                  </a:lnTo>
                  <a:lnTo>
                    <a:pt x="515238" y="749300"/>
                  </a:lnTo>
                  <a:lnTo>
                    <a:pt x="532002" y="741679"/>
                  </a:lnTo>
                  <a:lnTo>
                    <a:pt x="548512" y="735329"/>
                  </a:lnTo>
                  <a:lnTo>
                    <a:pt x="594995" y="707389"/>
                  </a:lnTo>
                  <a:lnTo>
                    <a:pt x="637031" y="674369"/>
                  </a:lnTo>
                  <a:lnTo>
                    <a:pt x="649985" y="662939"/>
                  </a:lnTo>
                  <a:lnTo>
                    <a:pt x="662177" y="650239"/>
                  </a:lnTo>
                  <a:lnTo>
                    <a:pt x="672684" y="637539"/>
                  </a:lnTo>
                  <a:lnTo>
                    <a:pt x="647826" y="637539"/>
                  </a:lnTo>
                  <a:lnTo>
                    <a:pt x="648207" y="636269"/>
                  </a:lnTo>
                  <a:close/>
                </a:path>
                <a:path w="758825" h="770890">
                  <a:moveTo>
                    <a:pt x="151002" y="660400"/>
                  </a:moveTo>
                  <a:lnTo>
                    <a:pt x="151383" y="661669"/>
                  </a:lnTo>
                  <a:lnTo>
                    <a:pt x="152470" y="661669"/>
                  </a:lnTo>
                  <a:lnTo>
                    <a:pt x="151002" y="660400"/>
                  </a:lnTo>
                  <a:close/>
                </a:path>
                <a:path w="758825" h="770890">
                  <a:moveTo>
                    <a:pt x="127253" y="636269"/>
                  </a:moveTo>
                  <a:lnTo>
                    <a:pt x="127634" y="637539"/>
                  </a:lnTo>
                  <a:lnTo>
                    <a:pt x="128447" y="637539"/>
                  </a:lnTo>
                  <a:lnTo>
                    <a:pt x="127253" y="636269"/>
                  </a:lnTo>
                  <a:close/>
                </a:path>
                <a:path w="758825" h="770890">
                  <a:moveTo>
                    <a:pt x="659256" y="623569"/>
                  </a:moveTo>
                  <a:lnTo>
                    <a:pt x="647826" y="637539"/>
                  </a:lnTo>
                  <a:lnTo>
                    <a:pt x="672684" y="637539"/>
                  </a:lnTo>
                  <a:lnTo>
                    <a:pt x="673734" y="636269"/>
                  </a:lnTo>
                  <a:lnTo>
                    <a:pt x="682775" y="624839"/>
                  </a:lnTo>
                  <a:lnTo>
                    <a:pt x="659002" y="624839"/>
                  </a:lnTo>
                  <a:lnTo>
                    <a:pt x="659256" y="623569"/>
                  </a:lnTo>
                  <a:close/>
                </a:path>
                <a:path w="758825" h="770890">
                  <a:moveTo>
                    <a:pt x="116204" y="623569"/>
                  </a:moveTo>
                  <a:lnTo>
                    <a:pt x="116458" y="624839"/>
                  </a:lnTo>
                  <a:lnTo>
                    <a:pt x="117244" y="624839"/>
                  </a:lnTo>
                  <a:lnTo>
                    <a:pt x="116204" y="623569"/>
                  </a:lnTo>
                  <a:close/>
                </a:path>
                <a:path w="758825" h="770890">
                  <a:moveTo>
                    <a:pt x="718184" y="520700"/>
                  </a:moveTo>
                  <a:lnTo>
                    <a:pt x="711707" y="537210"/>
                  </a:lnTo>
                  <a:lnTo>
                    <a:pt x="704596" y="552450"/>
                  </a:lnTo>
                  <a:lnTo>
                    <a:pt x="704850" y="552450"/>
                  </a:lnTo>
                  <a:lnTo>
                    <a:pt x="696849" y="567689"/>
                  </a:lnTo>
                  <a:lnTo>
                    <a:pt x="688339" y="582929"/>
                  </a:lnTo>
                  <a:lnTo>
                    <a:pt x="688594" y="582929"/>
                  </a:lnTo>
                  <a:lnTo>
                    <a:pt x="679196" y="596900"/>
                  </a:lnTo>
                  <a:lnTo>
                    <a:pt x="679576" y="596900"/>
                  </a:lnTo>
                  <a:lnTo>
                    <a:pt x="669416" y="610869"/>
                  </a:lnTo>
                  <a:lnTo>
                    <a:pt x="669671" y="610869"/>
                  </a:lnTo>
                  <a:lnTo>
                    <a:pt x="659002" y="624839"/>
                  </a:lnTo>
                  <a:lnTo>
                    <a:pt x="682775" y="624839"/>
                  </a:lnTo>
                  <a:lnTo>
                    <a:pt x="684783" y="622300"/>
                  </a:lnTo>
                  <a:lnTo>
                    <a:pt x="695198" y="608329"/>
                  </a:lnTo>
                  <a:lnTo>
                    <a:pt x="704850" y="593089"/>
                  </a:lnTo>
                  <a:lnTo>
                    <a:pt x="713612" y="576579"/>
                  </a:lnTo>
                  <a:lnTo>
                    <a:pt x="721868" y="561339"/>
                  </a:lnTo>
                  <a:lnTo>
                    <a:pt x="729360" y="544829"/>
                  </a:lnTo>
                  <a:lnTo>
                    <a:pt x="735964" y="528319"/>
                  </a:lnTo>
                  <a:lnTo>
                    <a:pt x="738051" y="521969"/>
                  </a:lnTo>
                  <a:lnTo>
                    <a:pt x="717930" y="521969"/>
                  </a:lnTo>
                  <a:lnTo>
                    <a:pt x="718184" y="520700"/>
                  </a:lnTo>
                  <a:close/>
                </a:path>
                <a:path w="758825" h="770890">
                  <a:moveTo>
                    <a:pt x="57276" y="520700"/>
                  </a:moveTo>
                  <a:lnTo>
                    <a:pt x="57530" y="521969"/>
                  </a:lnTo>
                  <a:lnTo>
                    <a:pt x="57775" y="521969"/>
                  </a:lnTo>
                  <a:lnTo>
                    <a:pt x="57276" y="520700"/>
                  </a:lnTo>
                  <a:close/>
                </a:path>
                <a:path w="758825" h="770890">
                  <a:moveTo>
                    <a:pt x="723646" y="504189"/>
                  </a:moveTo>
                  <a:lnTo>
                    <a:pt x="717930" y="521969"/>
                  </a:lnTo>
                  <a:lnTo>
                    <a:pt x="738051" y="521969"/>
                  </a:lnTo>
                  <a:lnTo>
                    <a:pt x="741806" y="510539"/>
                  </a:lnTo>
                  <a:lnTo>
                    <a:pt x="743222" y="505460"/>
                  </a:lnTo>
                  <a:lnTo>
                    <a:pt x="723519" y="505460"/>
                  </a:lnTo>
                  <a:lnTo>
                    <a:pt x="723646" y="504189"/>
                  </a:lnTo>
                  <a:close/>
                </a:path>
                <a:path w="758825" h="770890">
                  <a:moveTo>
                    <a:pt x="51815" y="504189"/>
                  </a:moveTo>
                  <a:lnTo>
                    <a:pt x="51943" y="505460"/>
                  </a:lnTo>
                  <a:lnTo>
                    <a:pt x="52224" y="505460"/>
                  </a:lnTo>
                  <a:lnTo>
                    <a:pt x="51815" y="504189"/>
                  </a:lnTo>
                  <a:close/>
                </a:path>
                <a:path w="758825" h="770890">
                  <a:moveTo>
                    <a:pt x="728472" y="487679"/>
                  </a:moveTo>
                  <a:lnTo>
                    <a:pt x="723519" y="505460"/>
                  </a:lnTo>
                  <a:lnTo>
                    <a:pt x="743222" y="505460"/>
                  </a:lnTo>
                  <a:lnTo>
                    <a:pt x="746759" y="492760"/>
                  </a:lnTo>
                  <a:lnTo>
                    <a:pt x="747658" y="488950"/>
                  </a:lnTo>
                  <a:lnTo>
                    <a:pt x="728345" y="488950"/>
                  </a:lnTo>
                  <a:lnTo>
                    <a:pt x="728472" y="487679"/>
                  </a:lnTo>
                  <a:close/>
                </a:path>
                <a:path w="758825" h="770890">
                  <a:moveTo>
                    <a:pt x="46989" y="487679"/>
                  </a:moveTo>
                  <a:lnTo>
                    <a:pt x="47116" y="488950"/>
                  </a:lnTo>
                  <a:lnTo>
                    <a:pt x="47343" y="488950"/>
                  </a:lnTo>
                  <a:lnTo>
                    <a:pt x="46989" y="487679"/>
                  </a:lnTo>
                  <a:close/>
                </a:path>
                <a:path w="758825" h="770890">
                  <a:moveTo>
                    <a:pt x="756725" y="435610"/>
                  </a:moveTo>
                  <a:lnTo>
                    <a:pt x="737615" y="435610"/>
                  </a:lnTo>
                  <a:lnTo>
                    <a:pt x="737488" y="436879"/>
                  </a:lnTo>
                  <a:lnTo>
                    <a:pt x="735329" y="453389"/>
                  </a:lnTo>
                  <a:lnTo>
                    <a:pt x="732154" y="471169"/>
                  </a:lnTo>
                  <a:lnTo>
                    <a:pt x="728345" y="488950"/>
                  </a:lnTo>
                  <a:lnTo>
                    <a:pt x="747658" y="488950"/>
                  </a:lnTo>
                  <a:lnTo>
                    <a:pt x="750951" y="474979"/>
                  </a:lnTo>
                  <a:lnTo>
                    <a:pt x="754126" y="455929"/>
                  </a:lnTo>
                  <a:lnTo>
                    <a:pt x="756538" y="438150"/>
                  </a:lnTo>
                  <a:lnTo>
                    <a:pt x="756725" y="435610"/>
                  </a:lnTo>
                  <a:close/>
                </a:path>
                <a:path w="758825" h="770890">
                  <a:moveTo>
                    <a:pt x="737537" y="436223"/>
                  </a:moveTo>
                  <a:lnTo>
                    <a:pt x="737452" y="436879"/>
                  </a:lnTo>
                  <a:lnTo>
                    <a:pt x="737537" y="436223"/>
                  </a:lnTo>
                  <a:close/>
                </a:path>
                <a:path w="758825" h="770890">
                  <a:moveTo>
                    <a:pt x="756632" y="363219"/>
                  </a:moveTo>
                  <a:lnTo>
                    <a:pt x="737488" y="363219"/>
                  </a:lnTo>
                  <a:lnTo>
                    <a:pt x="737615" y="364489"/>
                  </a:lnTo>
                  <a:lnTo>
                    <a:pt x="738885" y="382269"/>
                  </a:lnTo>
                  <a:lnTo>
                    <a:pt x="739394" y="400050"/>
                  </a:lnTo>
                  <a:lnTo>
                    <a:pt x="738885" y="417829"/>
                  </a:lnTo>
                  <a:lnTo>
                    <a:pt x="737537" y="436223"/>
                  </a:lnTo>
                  <a:lnTo>
                    <a:pt x="737615" y="435610"/>
                  </a:lnTo>
                  <a:lnTo>
                    <a:pt x="756725" y="435610"/>
                  </a:lnTo>
                  <a:lnTo>
                    <a:pt x="757935" y="419100"/>
                  </a:lnTo>
                  <a:lnTo>
                    <a:pt x="758444" y="400050"/>
                  </a:lnTo>
                  <a:lnTo>
                    <a:pt x="757935" y="381000"/>
                  </a:lnTo>
                  <a:lnTo>
                    <a:pt x="756632" y="363219"/>
                  </a:lnTo>
                  <a:close/>
                </a:path>
                <a:path w="758825" h="770890">
                  <a:moveTo>
                    <a:pt x="36406" y="384810"/>
                  </a:moveTo>
                  <a:lnTo>
                    <a:pt x="36322" y="386079"/>
                  </a:lnTo>
                  <a:lnTo>
                    <a:pt x="36406" y="384810"/>
                  </a:lnTo>
                  <a:close/>
                </a:path>
                <a:path w="758825" h="770890">
                  <a:moveTo>
                    <a:pt x="737528" y="363764"/>
                  </a:moveTo>
                  <a:lnTo>
                    <a:pt x="737582" y="364489"/>
                  </a:lnTo>
                  <a:lnTo>
                    <a:pt x="737528" y="363764"/>
                  </a:lnTo>
                  <a:close/>
                </a:path>
                <a:path w="758825" h="770890">
                  <a:moveTo>
                    <a:pt x="754447" y="345439"/>
                  </a:moveTo>
                  <a:lnTo>
                    <a:pt x="735329" y="345439"/>
                  </a:lnTo>
                  <a:lnTo>
                    <a:pt x="737528" y="363764"/>
                  </a:lnTo>
                  <a:lnTo>
                    <a:pt x="737488" y="363219"/>
                  </a:lnTo>
                  <a:lnTo>
                    <a:pt x="756632" y="363219"/>
                  </a:lnTo>
                  <a:lnTo>
                    <a:pt x="756538" y="361950"/>
                  </a:lnTo>
                  <a:lnTo>
                    <a:pt x="754447" y="345439"/>
                  </a:lnTo>
                  <a:close/>
                </a:path>
                <a:path w="758825" h="770890">
                  <a:moveTo>
                    <a:pt x="747658" y="311150"/>
                  </a:moveTo>
                  <a:lnTo>
                    <a:pt x="728218" y="311150"/>
                  </a:lnTo>
                  <a:lnTo>
                    <a:pt x="732281" y="328929"/>
                  </a:lnTo>
                  <a:lnTo>
                    <a:pt x="735329" y="346710"/>
                  </a:lnTo>
                  <a:lnTo>
                    <a:pt x="735329" y="345439"/>
                  </a:lnTo>
                  <a:lnTo>
                    <a:pt x="754447" y="345439"/>
                  </a:lnTo>
                  <a:lnTo>
                    <a:pt x="754126" y="342900"/>
                  </a:lnTo>
                  <a:lnTo>
                    <a:pt x="750951" y="325119"/>
                  </a:lnTo>
                  <a:lnTo>
                    <a:pt x="747658" y="311150"/>
                  </a:lnTo>
                  <a:close/>
                </a:path>
                <a:path w="758825" h="770890">
                  <a:moveTo>
                    <a:pt x="743131" y="294639"/>
                  </a:moveTo>
                  <a:lnTo>
                    <a:pt x="723519" y="294639"/>
                  </a:lnTo>
                  <a:lnTo>
                    <a:pt x="728345" y="312419"/>
                  </a:lnTo>
                  <a:lnTo>
                    <a:pt x="728218" y="311150"/>
                  </a:lnTo>
                  <a:lnTo>
                    <a:pt x="747658" y="311150"/>
                  </a:lnTo>
                  <a:lnTo>
                    <a:pt x="746759" y="307339"/>
                  </a:lnTo>
                  <a:lnTo>
                    <a:pt x="743131" y="294639"/>
                  </a:lnTo>
                  <a:close/>
                </a:path>
                <a:path w="758825" h="770890">
                  <a:moveTo>
                    <a:pt x="738006" y="278129"/>
                  </a:moveTo>
                  <a:lnTo>
                    <a:pt x="717930" y="278129"/>
                  </a:lnTo>
                  <a:lnTo>
                    <a:pt x="723646" y="295910"/>
                  </a:lnTo>
                  <a:lnTo>
                    <a:pt x="723519" y="294639"/>
                  </a:lnTo>
                  <a:lnTo>
                    <a:pt x="743131" y="294639"/>
                  </a:lnTo>
                  <a:lnTo>
                    <a:pt x="741679" y="289560"/>
                  </a:lnTo>
                  <a:lnTo>
                    <a:pt x="738006" y="278129"/>
                  </a:lnTo>
                  <a:close/>
                </a:path>
                <a:path w="758825" h="770890">
                  <a:moveTo>
                    <a:pt x="101088" y="189229"/>
                  </a:moveTo>
                  <a:lnTo>
                    <a:pt x="83311" y="189229"/>
                  </a:lnTo>
                  <a:lnTo>
                    <a:pt x="98932" y="199389"/>
                  </a:lnTo>
                  <a:lnTo>
                    <a:pt x="92455" y="208279"/>
                  </a:lnTo>
                  <a:lnTo>
                    <a:pt x="92963" y="208279"/>
                  </a:lnTo>
                  <a:lnTo>
                    <a:pt x="78106" y="233251"/>
                  </a:lnTo>
                  <a:lnTo>
                    <a:pt x="73913" y="280669"/>
                  </a:lnTo>
                  <a:lnTo>
                    <a:pt x="73405" y="287019"/>
                  </a:lnTo>
                  <a:lnTo>
                    <a:pt x="77343" y="290829"/>
                  </a:lnTo>
                  <a:lnTo>
                    <a:pt x="82550" y="292100"/>
                  </a:lnTo>
                  <a:lnTo>
                    <a:pt x="87756" y="292100"/>
                  </a:lnTo>
                  <a:lnTo>
                    <a:pt x="92455" y="288289"/>
                  </a:lnTo>
                  <a:lnTo>
                    <a:pt x="92836" y="283210"/>
                  </a:lnTo>
                  <a:lnTo>
                    <a:pt x="101088" y="189229"/>
                  </a:lnTo>
                  <a:close/>
                </a:path>
                <a:path w="758825" h="770890">
                  <a:moveTo>
                    <a:pt x="682775" y="175260"/>
                  </a:moveTo>
                  <a:lnTo>
                    <a:pt x="658876" y="175260"/>
                  </a:lnTo>
                  <a:lnTo>
                    <a:pt x="669671" y="189229"/>
                  </a:lnTo>
                  <a:lnTo>
                    <a:pt x="669416" y="189229"/>
                  </a:lnTo>
                  <a:lnTo>
                    <a:pt x="679450" y="203200"/>
                  </a:lnTo>
                  <a:lnTo>
                    <a:pt x="679196" y="203200"/>
                  </a:lnTo>
                  <a:lnTo>
                    <a:pt x="688594" y="217169"/>
                  </a:lnTo>
                  <a:lnTo>
                    <a:pt x="688339" y="217169"/>
                  </a:lnTo>
                  <a:lnTo>
                    <a:pt x="696976" y="232410"/>
                  </a:lnTo>
                  <a:lnTo>
                    <a:pt x="696916" y="232538"/>
                  </a:lnTo>
                  <a:lnTo>
                    <a:pt x="704850" y="247650"/>
                  </a:lnTo>
                  <a:lnTo>
                    <a:pt x="704596" y="247650"/>
                  </a:lnTo>
                  <a:lnTo>
                    <a:pt x="711834" y="262889"/>
                  </a:lnTo>
                  <a:lnTo>
                    <a:pt x="718184" y="279400"/>
                  </a:lnTo>
                  <a:lnTo>
                    <a:pt x="717930" y="278129"/>
                  </a:lnTo>
                  <a:lnTo>
                    <a:pt x="738006" y="278129"/>
                  </a:lnTo>
                  <a:lnTo>
                    <a:pt x="735964" y="271779"/>
                  </a:lnTo>
                  <a:lnTo>
                    <a:pt x="729360" y="255269"/>
                  </a:lnTo>
                  <a:lnTo>
                    <a:pt x="721868" y="238760"/>
                  </a:lnTo>
                  <a:lnTo>
                    <a:pt x="713612" y="223519"/>
                  </a:lnTo>
                  <a:lnTo>
                    <a:pt x="704723" y="207010"/>
                  </a:lnTo>
                  <a:lnTo>
                    <a:pt x="695071" y="191769"/>
                  </a:lnTo>
                  <a:lnTo>
                    <a:pt x="684783" y="177800"/>
                  </a:lnTo>
                  <a:lnTo>
                    <a:pt x="682775" y="175260"/>
                  </a:lnTo>
                  <a:close/>
                </a:path>
                <a:path w="758825" h="770890">
                  <a:moveTo>
                    <a:pt x="101980" y="179069"/>
                  </a:moveTo>
                  <a:lnTo>
                    <a:pt x="6857" y="222250"/>
                  </a:lnTo>
                  <a:lnTo>
                    <a:pt x="2031" y="224789"/>
                  </a:lnTo>
                  <a:lnTo>
                    <a:pt x="0" y="229869"/>
                  </a:lnTo>
                  <a:lnTo>
                    <a:pt x="4318" y="240029"/>
                  </a:lnTo>
                  <a:lnTo>
                    <a:pt x="9905" y="241300"/>
                  </a:lnTo>
                  <a:lnTo>
                    <a:pt x="14731" y="238760"/>
                  </a:lnTo>
                  <a:lnTo>
                    <a:pt x="66395" y="215871"/>
                  </a:lnTo>
                  <a:lnTo>
                    <a:pt x="76707" y="198119"/>
                  </a:lnTo>
                  <a:lnTo>
                    <a:pt x="83311" y="189229"/>
                  </a:lnTo>
                  <a:lnTo>
                    <a:pt x="101088" y="189229"/>
                  </a:lnTo>
                  <a:lnTo>
                    <a:pt x="101980" y="179069"/>
                  </a:lnTo>
                  <a:close/>
                </a:path>
                <a:path w="758825" h="770890">
                  <a:moveTo>
                    <a:pt x="78158" y="232653"/>
                  </a:moveTo>
                  <a:lnTo>
                    <a:pt x="77850" y="233679"/>
                  </a:lnTo>
                  <a:lnTo>
                    <a:pt x="78106" y="233251"/>
                  </a:lnTo>
                  <a:lnTo>
                    <a:pt x="78158" y="232653"/>
                  </a:lnTo>
                  <a:close/>
                </a:path>
                <a:path w="758825" h="770890">
                  <a:moveTo>
                    <a:pt x="78606" y="232410"/>
                  </a:moveTo>
                  <a:lnTo>
                    <a:pt x="78231" y="232410"/>
                  </a:lnTo>
                  <a:lnTo>
                    <a:pt x="78106" y="233251"/>
                  </a:lnTo>
                  <a:lnTo>
                    <a:pt x="78606" y="232410"/>
                  </a:lnTo>
                  <a:close/>
                </a:path>
                <a:path w="758825" h="770890">
                  <a:moveTo>
                    <a:pt x="89169" y="193039"/>
                  </a:moveTo>
                  <a:lnTo>
                    <a:pt x="81660" y="193039"/>
                  </a:lnTo>
                  <a:lnTo>
                    <a:pt x="94996" y="203200"/>
                  </a:lnTo>
                  <a:lnTo>
                    <a:pt x="80182" y="209762"/>
                  </a:lnTo>
                  <a:lnTo>
                    <a:pt x="78169" y="232538"/>
                  </a:lnTo>
                  <a:lnTo>
                    <a:pt x="78231" y="232410"/>
                  </a:lnTo>
                  <a:lnTo>
                    <a:pt x="78606" y="232410"/>
                  </a:lnTo>
                  <a:lnTo>
                    <a:pt x="92963" y="208279"/>
                  </a:lnTo>
                  <a:lnTo>
                    <a:pt x="92455" y="208279"/>
                  </a:lnTo>
                  <a:lnTo>
                    <a:pt x="98932" y="199389"/>
                  </a:lnTo>
                  <a:lnTo>
                    <a:pt x="89169" y="193039"/>
                  </a:lnTo>
                  <a:close/>
                </a:path>
                <a:path w="758825" h="770890">
                  <a:moveTo>
                    <a:pt x="83311" y="189229"/>
                  </a:moveTo>
                  <a:lnTo>
                    <a:pt x="76707" y="198119"/>
                  </a:lnTo>
                  <a:lnTo>
                    <a:pt x="66395" y="215871"/>
                  </a:lnTo>
                  <a:lnTo>
                    <a:pt x="80182" y="209762"/>
                  </a:lnTo>
                  <a:lnTo>
                    <a:pt x="81660" y="193039"/>
                  </a:lnTo>
                  <a:lnTo>
                    <a:pt x="89169" y="193039"/>
                  </a:lnTo>
                  <a:lnTo>
                    <a:pt x="83311" y="189229"/>
                  </a:lnTo>
                  <a:close/>
                </a:path>
                <a:path w="758825" h="770890">
                  <a:moveTo>
                    <a:pt x="81660" y="193039"/>
                  </a:moveTo>
                  <a:lnTo>
                    <a:pt x="80182" y="209762"/>
                  </a:lnTo>
                  <a:lnTo>
                    <a:pt x="94996" y="203200"/>
                  </a:lnTo>
                  <a:lnTo>
                    <a:pt x="81660" y="193039"/>
                  </a:lnTo>
                  <a:close/>
                </a:path>
                <a:path w="758825" h="770890">
                  <a:moveTo>
                    <a:pt x="651205" y="138429"/>
                  </a:moveTo>
                  <a:lnTo>
                    <a:pt x="624077" y="138429"/>
                  </a:lnTo>
                  <a:lnTo>
                    <a:pt x="636651" y="151129"/>
                  </a:lnTo>
                  <a:lnTo>
                    <a:pt x="636270" y="151129"/>
                  </a:lnTo>
                  <a:lnTo>
                    <a:pt x="648207" y="162560"/>
                  </a:lnTo>
                  <a:lnTo>
                    <a:pt x="647826" y="162560"/>
                  </a:lnTo>
                  <a:lnTo>
                    <a:pt x="659256" y="176529"/>
                  </a:lnTo>
                  <a:lnTo>
                    <a:pt x="658876" y="175260"/>
                  </a:lnTo>
                  <a:lnTo>
                    <a:pt x="682775" y="175260"/>
                  </a:lnTo>
                  <a:lnTo>
                    <a:pt x="673734" y="163829"/>
                  </a:lnTo>
                  <a:lnTo>
                    <a:pt x="662177" y="149860"/>
                  </a:lnTo>
                  <a:lnTo>
                    <a:pt x="651205" y="138429"/>
                  </a:lnTo>
                  <a:close/>
                </a:path>
                <a:path w="758825" h="770890">
                  <a:moveTo>
                    <a:pt x="628057" y="116839"/>
                  </a:moveTo>
                  <a:lnTo>
                    <a:pt x="597915" y="116839"/>
                  </a:lnTo>
                  <a:lnTo>
                    <a:pt x="611504" y="128269"/>
                  </a:lnTo>
                  <a:lnTo>
                    <a:pt x="611251" y="128269"/>
                  </a:lnTo>
                  <a:lnTo>
                    <a:pt x="624458" y="139700"/>
                  </a:lnTo>
                  <a:lnTo>
                    <a:pt x="624077" y="138429"/>
                  </a:lnTo>
                  <a:lnTo>
                    <a:pt x="651205" y="138429"/>
                  </a:lnTo>
                  <a:lnTo>
                    <a:pt x="649985" y="137160"/>
                  </a:lnTo>
                  <a:lnTo>
                    <a:pt x="637031" y="124460"/>
                  </a:lnTo>
                  <a:lnTo>
                    <a:pt x="628057" y="116839"/>
                  </a:lnTo>
                  <a:close/>
                </a:path>
                <a:path w="758825" h="770890">
                  <a:moveTo>
                    <a:pt x="603108" y="97789"/>
                  </a:moveTo>
                  <a:lnTo>
                    <a:pt x="569849" y="97789"/>
                  </a:lnTo>
                  <a:lnTo>
                    <a:pt x="584453" y="107950"/>
                  </a:lnTo>
                  <a:lnTo>
                    <a:pt x="584200" y="107950"/>
                  </a:lnTo>
                  <a:lnTo>
                    <a:pt x="598297" y="118110"/>
                  </a:lnTo>
                  <a:lnTo>
                    <a:pt x="597915" y="116839"/>
                  </a:lnTo>
                  <a:lnTo>
                    <a:pt x="628057" y="116839"/>
                  </a:lnTo>
                  <a:lnTo>
                    <a:pt x="623570" y="113029"/>
                  </a:lnTo>
                  <a:lnTo>
                    <a:pt x="609600" y="102869"/>
                  </a:lnTo>
                  <a:lnTo>
                    <a:pt x="603108" y="97789"/>
                  </a:lnTo>
                  <a:close/>
                </a:path>
                <a:path w="758825" h="770890">
                  <a:moveTo>
                    <a:pt x="424446" y="31230"/>
                  </a:moveTo>
                  <a:lnTo>
                    <a:pt x="425830" y="40639"/>
                  </a:lnTo>
                  <a:lnTo>
                    <a:pt x="423191" y="50328"/>
                  </a:lnTo>
                  <a:lnTo>
                    <a:pt x="442086" y="52069"/>
                  </a:lnTo>
                  <a:lnTo>
                    <a:pt x="441071" y="52069"/>
                  </a:lnTo>
                  <a:lnTo>
                    <a:pt x="458850" y="54610"/>
                  </a:lnTo>
                  <a:lnTo>
                    <a:pt x="458343" y="54610"/>
                  </a:lnTo>
                  <a:lnTo>
                    <a:pt x="475869" y="58419"/>
                  </a:lnTo>
                  <a:lnTo>
                    <a:pt x="475487" y="58419"/>
                  </a:lnTo>
                  <a:lnTo>
                    <a:pt x="492632" y="63500"/>
                  </a:lnTo>
                  <a:lnTo>
                    <a:pt x="492125" y="63500"/>
                  </a:lnTo>
                  <a:lnTo>
                    <a:pt x="508888" y="68579"/>
                  </a:lnTo>
                  <a:lnTo>
                    <a:pt x="508380" y="68579"/>
                  </a:lnTo>
                  <a:lnTo>
                    <a:pt x="524763" y="74929"/>
                  </a:lnTo>
                  <a:lnTo>
                    <a:pt x="524382" y="74929"/>
                  </a:lnTo>
                  <a:lnTo>
                    <a:pt x="540384" y="82550"/>
                  </a:lnTo>
                  <a:lnTo>
                    <a:pt x="540003" y="82550"/>
                  </a:lnTo>
                  <a:lnTo>
                    <a:pt x="555625" y="90169"/>
                  </a:lnTo>
                  <a:lnTo>
                    <a:pt x="555244" y="90169"/>
                  </a:lnTo>
                  <a:lnTo>
                    <a:pt x="570356" y="99060"/>
                  </a:lnTo>
                  <a:lnTo>
                    <a:pt x="569849" y="97789"/>
                  </a:lnTo>
                  <a:lnTo>
                    <a:pt x="603108" y="97789"/>
                  </a:lnTo>
                  <a:lnTo>
                    <a:pt x="564514" y="73660"/>
                  </a:lnTo>
                  <a:lnTo>
                    <a:pt x="515238" y="50800"/>
                  </a:lnTo>
                  <a:lnTo>
                    <a:pt x="462406" y="35560"/>
                  </a:lnTo>
                  <a:lnTo>
                    <a:pt x="443991" y="33019"/>
                  </a:lnTo>
                  <a:lnTo>
                    <a:pt x="424446" y="31230"/>
                  </a:lnTo>
                  <a:close/>
                </a:path>
                <a:path w="758825" h="770890">
                  <a:moveTo>
                    <a:pt x="389762" y="0"/>
                  </a:moveTo>
                  <a:lnTo>
                    <a:pt x="374812" y="2539"/>
                  </a:lnTo>
                  <a:lnTo>
                    <a:pt x="362267" y="10160"/>
                  </a:lnTo>
                  <a:lnTo>
                    <a:pt x="353437" y="21589"/>
                  </a:lnTo>
                  <a:lnTo>
                    <a:pt x="349630" y="35560"/>
                  </a:lnTo>
                  <a:lnTo>
                    <a:pt x="351873" y="50800"/>
                  </a:lnTo>
                  <a:lnTo>
                    <a:pt x="359378" y="63500"/>
                  </a:lnTo>
                  <a:lnTo>
                    <a:pt x="371026" y="72389"/>
                  </a:lnTo>
                  <a:lnTo>
                    <a:pt x="385699" y="76200"/>
                  </a:lnTo>
                  <a:lnTo>
                    <a:pt x="400649" y="73660"/>
                  </a:lnTo>
                  <a:lnTo>
                    <a:pt x="413194" y="66039"/>
                  </a:lnTo>
                  <a:lnTo>
                    <a:pt x="422024" y="54610"/>
                  </a:lnTo>
                  <a:lnTo>
                    <a:pt x="423191" y="50328"/>
                  </a:lnTo>
                  <a:lnTo>
                    <a:pt x="386969" y="46989"/>
                  </a:lnTo>
                  <a:lnTo>
                    <a:pt x="388493" y="27939"/>
                  </a:lnTo>
                  <a:lnTo>
                    <a:pt x="423962" y="27939"/>
                  </a:lnTo>
                  <a:lnTo>
                    <a:pt x="423588" y="25400"/>
                  </a:lnTo>
                  <a:lnTo>
                    <a:pt x="416083" y="12700"/>
                  </a:lnTo>
                  <a:lnTo>
                    <a:pt x="404435" y="3810"/>
                  </a:lnTo>
                  <a:lnTo>
                    <a:pt x="389762" y="0"/>
                  </a:lnTo>
                  <a:close/>
                </a:path>
                <a:path w="758825" h="770890">
                  <a:moveTo>
                    <a:pt x="388493" y="27939"/>
                  </a:moveTo>
                  <a:lnTo>
                    <a:pt x="386969" y="46989"/>
                  </a:lnTo>
                  <a:lnTo>
                    <a:pt x="423191" y="50328"/>
                  </a:lnTo>
                  <a:lnTo>
                    <a:pt x="425830" y="40639"/>
                  </a:lnTo>
                  <a:lnTo>
                    <a:pt x="424446" y="31230"/>
                  </a:lnTo>
                  <a:lnTo>
                    <a:pt x="388493" y="27939"/>
                  </a:lnTo>
                  <a:close/>
                </a:path>
                <a:path w="758825" h="770890">
                  <a:moveTo>
                    <a:pt x="423962" y="27939"/>
                  </a:moveTo>
                  <a:lnTo>
                    <a:pt x="388493" y="27939"/>
                  </a:lnTo>
                  <a:lnTo>
                    <a:pt x="424446" y="31230"/>
                  </a:lnTo>
                  <a:lnTo>
                    <a:pt x="423962" y="279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3" name="object 83"/>
          <p:cNvSpPr txBox="1"/>
          <p:nvPr/>
        </p:nvSpPr>
        <p:spPr>
          <a:xfrm>
            <a:off x="10900918" y="1352168"/>
            <a:ext cx="391795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400" b="1" dirty="0">
                <a:solidFill>
                  <a:srgbClr val="FFFFFF"/>
                </a:solidFill>
                <a:latin typeface="Calibri"/>
                <a:cs typeface="Calibri"/>
              </a:rPr>
              <a:t>(3–6</a:t>
            </a:r>
            <a:r>
              <a:rPr sz="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KUUKAUDEN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0970514" y="986154"/>
            <a:ext cx="5041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7630" indent="-635" algn="ctr">
              <a:lnSpc>
                <a:spcPct val="100000"/>
              </a:lnSpc>
              <a:spcBef>
                <a:spcPts val="95"/>
              </a:spcBef>
            </a:pPr>
            <a:r>
              <a:rPr sz="400" b="1" dirty="0">
                <a:solidFill>
                  <a:srgbClr val="FFFFFF"/>
                </a:solidFill>
                <a:latin typeface="Calibri"/>
                <a:cs typeface="Calibri"/>
              </a:rPr>
              <a:t>JOTTA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 HOIDON</a:t>
            </a:r>
            <a:r>
              <a:rPr sz="400" b="1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TEHOSTAMINEN</a:t>
            </a:r>
            <a:r>
              <a:rPr sz="4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" b="1" spc="-25" dirty="0">
                <a:solidFill>
                  <a:srgbClr val="FFFFFF"/>
                </a:solidFill>
                <a:latin typeface="Calibri"/>
                <a:cs typeface="Calibri"/>
              </a:rPr>
              <a:t>EI</a:t>
            </a:r>
            <a:r>
              <a:rPr sz="400" b="1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VIIVÄSTY,</a:t>
            </a:r>
            <a:r>
              <a:rPr sz="400" b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HOITOA</a:t>
            </a:r>
            <a:r>
              <a:rPr sz="400" b="1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" b="1" dirty="0">
                <a:solidFill>
                  <a:srgbClr val="FFFFFF"/>
                </a:solidFill>
                <a:latin typeface="Calibri"/>
                <a:cs typeface="Calibri"/>
              </a:rPr>
              <a:t>ARVIOIDAAN</a:t>
            </a:r>
            <a:r>
              <a:rPr sz="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" b="1" spc="-25" dirty="0">
                <a:solidFill>
                  <a:srgbClr val="FFFFFF"/>
                </a:solidFill>
                <a:latin typeface="Calibri"/>
                <a:cs typeface="Calibri"/>
              </a:rPr>
              <a:t>JA</a:t>
            </a:r>
            <a:r>
              <a:rPr sz="400" b="1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MUOKATAAN</a:t>
            </a:r>
            <a:r>
              <a:rPr sz="400" b="1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SÄÄNNÖLLISESTI</a:t>
            </a:r>
            <a:endParaRPr sz="400">
              <a:latin typeface="Calibri"/>
              <a:cs typeface="Calibri"/>
            </a:endParaRPr>
          </a:p>
          <a:p>
            <a:pPr marL="308610" algn="ctr">
              <a:lnSpc>
                <a:spcPct val="100000"/>
              </a:lnSpc>
            </a:pPr>
            <a:r>
              <a:rPr sz="400" b="1" spc="-10" dirty="0">
                <a:solidFill>
                  <a:srgbClr val="FFFFFF"/>
                </a:solidFill>
                <a:latin typeface="Calibri"/>
                <a:cs typeface="Calibri"/>
              </a:rPr>
              <a:t>VÄLEIN)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635304" y="318897"/>
            <a:ext cx="52260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Lokakuu</a:t>
            </a:r>
            <a:r>
              <a:rPr sz="700" spc="-3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20" dirty="0">
                <a:solidFill>
                  <a:srgbClr val="001864"/>
                </a:solidFill>
                <a:latin typeface="Calibri"/>
                <a:cs typeface="Calibri"/>
              </a:rPr>
              <a:t>2022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5844" y="277113"/>
            <a:ext cx="7895590" cy="1270000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2700" marR="5080">
              <a:lnSpc>
                <a:spcPts val="4640"/>
              </a:lnSpc>
              <a:spcBef>
                <a:spcPts val="685"/>
              </a:spcBef>
            </a:pPr>
            <a:r>
              <a:rPr sz="4300" dirty="0"/>
              <a:t>Suosituksen</a:t>
            </a:r>
            <a:r>
              <a:rPr sz="4300" spc="-235" dirty="0"/>
              <a:t> </a:t>
            </a:r>
            <a:r>
              <a:rPr sz="4300" dirty="0"/>
              <a:t>pääsanoma</a:t>
            </a:r>
            <a:r>
              <a:rPr sz="4300" spc="-240" dirty="0"/>
              <a:t> </a:t>
            </a:r>
            <a:r>
              <a:rPr sz="4300" spc="-20" dirty="0"/>
              <a:t>omin </a:t>
            </a:r>
            <a:r>
              <a:rPr sz="4300" spc="-10" dirty="0"/>
              <a:t>sanoin:</a:t>
            </a:r>
            <a:endParaRPr sz="4300"/>
          </a:p>
        </p:txBody>
      </p:sp>
      <p:sp>
        <p:nvSpPr>
          <p:cNvPr id="3" name="object 3"/>
          <p:cNvSpPr txBox="1"/>
          <p:nvPr/>
        </p:nvSpPr>
        <p:spPr>
          <a:xfrm>
            <a:off x="1145844" y="2060013"/>
            <a:ext cx="6319520" cy="3997960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665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  <a:tab pos="1136015" algn="l"/>
              </a:tabLst>
            </a:pPr>
            <a:r>
              <a:rPr sz="1800" spc="-10" dirty="0">
                <a:latin typeface="Century Gothic"/>
                <a:cs typeface="Century Gothic"/>
              </a:rPr>
              <a:t>Perusta</a:t>
            </a:r>
            <a:r>
              <a:rPr sz="1800" dirty="0">
                <a:latin typeface="Century Gothic"/>
                <a:cs typeface="Century Gothic"/>
              </a:rPr>
              <a:t>	</a:t>
            </a:r>
            <a:r>
              <a:rPr sz="1800" spc="-10" dirty="0">
                <a:latin typeface="Century Gothic"/>
                <a:cs typeface="Century Gothic"/>
              </a:rPr>
              <a:t>kaikille</a:t>
            </a:r>
            <a:endParaRPr sz="1800">
              <a:latin typeface="Century Gothic"/>
              <a:cs typeface="Century Gothic"/>
            </a:endParaRPr>
          </a:p>
          <a:p>
            <a:pPr marL="468630" lvl="1" indent="-182245">
              <a:lnSpc>
                <a:spcPct val="100000"/>
              </a:lnSpc>
              <a:spcBef>
                <a:spcPts val="500"/>
              </a:spcBef>
              <a:buClr>
                <a:srgbClr val="252525"/>
              </a:buClr>
              <a:buFont typeface="Garamond"/>
              <a:buChar char="◦"/>
              <a:tabLst>
                <a:tab pos="468630" algn="l"/>
              </a:tabLst>
            </a:pPr>
            <a:r>
              <a:rPr sz="1600" dirty="0">
                <a:latin typeface="Century Gothic"/>
                <a:cs typeface="Century Gothic"/>
              </a:rPr>
              <a:t>Terveelliset</a:t>
            </a:r>
            <a:r>
              <a:rPr sz="1600" spc="-7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elämäntavat</a:t>
            </a:r>
            <a:endParaRPr sz="1600">
              <a:latin typeface="Century Gothic"/>
              <a:cs typeface="Century Gothic"/>
            </a:endParaRPr>
          </a:p>
          <a:p>
            <a:pPr marL="468630" lvl="1" indent="-182245">
              <a:lnSpc>
                <a:spcPct val="100000"/>
              </a:lnSpc>
              <a:spcBef>
                <a:spcPts val="505"/>
              </a:spcBef>
              <a:buClr>
                <a:srgbClr val="252525"/>
              </a:buClr>
              <a:buFont typeface="Garamond"/>
              <a:buChar char="◦"/>
              <a:tabLst>
                <a:tab pos="468630" algn="l"/>
              </a:tabLst>
            </a:pPr>
            <a:r>
              <a:rPr sz="1600" dirty="0">
                <a:latin typeface="Century Gothic"/>
                <a:cs typeface="Century Gothic"/>
              </a:rPr>
              <a:t>T2D</a:t>
            </a:r>
            <a:r>
              <a:rPr sz="1600" spc="-4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omahoidon</a:t>
            </a:r>
            <a:r>
              <a:rPr sz="1600" spc="-4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toteutus</a:t>
            </a:r>
            <a:r>
              <a:rPr sz="1600" spc="-1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-</a:t>
            </a:r>
            <a:r>
              <a:rPr sz="1600" spc="-6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tuki</a:t>
            </a:r>
            <a:r>
              <a:rPr sz="1600" spc="-5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ja</a:t>
            </a:r>
            <a:r>
              <a:rPr sz="1600" spc="-6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ohjaus</a:t>
            </a:r>
            <a:endParaRPr sz="1600">
              <a:latin typeface="Century Gothic"/>
              <a:cs typeface="Century Gothic"/>
            </a:endParaRPr>
          </a:p>
          <a:p>
            <a:pPr marL="194945" marR="331470" indent="-182880">
              <a:lnSpc>
                <a:spcPct val="100000"/>
              </a:lnSpc>
              <a:spcBef>
                <a:spcPts val="894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Onko</a:t>
            </a:r>
            <a:r>
              <a:rPr sz="1800" spc="-4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potilaalla</a:t>
            </a:r>
            <a:r>
              <a:rPr sz="1800" spc="-5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valtimotauti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(tai</a:t>
            </a:r>
            <a:r>
              <a:rPr sz="1800" spc="4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erittäin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suuri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riski),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spc="-25" dirty="0">
                <a:latin typeface="Century Gothic"/>
                <a:cs typeface="Century Gothic"/>
              </a:rPr>
              <a:t>tai </a:t>
            </a:r>
            <a:r>
              <a:rPr sz="1800" dirty="0">
                <a:latin typeface="Century Gothic"/>
                <a:cs typeface="Century Gothic"/>
              </a:rPr>
              <a:t>sydämen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tai</a:t>
            </a:r>
            <a:r>
              <a:rPr sz="1800" spc="-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munuaisten </a:t>
            </a:r>
            <a:r>
              <a:rPr sz="1800" spc="-10" dirty="0">
                <a:latin typeface="Century Gothic"/>
                <a:cs typeface="Century Gothic"/>
              </a:rPr>
              <a:t>vajaatoiminta?</a:t>
            </a:r>
            <a:endParaRPr sz="1800">
              <a:latin typeface="Century Gothic"/>
              <a:cs typeface="Century Gothic"/>
            </a:endParaRPr>
          </a:p>
          <a:p>
            <a:pPr marL="468630" lvl="1" indent="-182245">
              <a:lnSpc>
                <a:spcPct val="100000"/>
              </a:lnSpc>
              <a:spcBef>
                <a:spcPts val="500"/>
              </a:spcBef>
              <a:buClr>
                <a:srgbClr val="252525"/>
              </a:buClr>
              <a:buFont typeface="Garamond"/>
              <a:buChar char="◦"/>
              <a:tabLst>
                <a:tab pos="468630" algn="l"/>
              </a:tabLst>
            </a:pPr>
            <a:r>
              <a:rPr sz="1600" spc="-10" dirty="0">
                <a:latin typeface="Century Gothic"/>
                <a:cs typeface="Century Gothic"/>
              </a:rPr>
              <a:t>Tavoitteena</a:t>
            </a:r>
            <a:r>
              <a:rPr sz="1600" spc="2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verisuonitautiriskin</a:t>
            </a:r>
            <a:r>
              <a:rPr sz="1600" spc="3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ja</a:t>
            </a:r>
            <a:r>
              <a:rPr sz="1600" spc="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sairaalahoidon</a:t>
            </a:r>
            <a:r>
              <a:rPr sz="1600" spc="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tarpeen</a:t>
            </a:r>
            <a:endParaRPr sz="1600">
              <a:latin typeface="Century Gothic"/>
              <a:cs typeface="Century Gothic"/>
            </a:endParaRPr>
          </a:p>
          <a:p>
            <a:pPr marL="469265">
              <a:lnSpc>
                <a:spcPct val="100000"/>
              </a:lnSpc>
            </a:pPr>
            <a:r>
              <a:rPr sz="1600" spc="-10" dirty="0">
                <a:latin typeface="Century Gothic"/>
                <a:cs typeface="Century Gothic"/>
              </a:rPr>
              <a:t>vähentäminen</a:t>
            </a:r>
            <a:endParaRPr sz="1600">
              <a:latin typeface="Century Gothic"/>
              <a:cs typeface="Century Gothic"/>
            </a:endParaRPr>
          </a:p>
          <a:p>
            <a:pPr marL="468630" lvl="1" indent="-182245">
              <a:lnSpc>
                <a:spcPct val="100000"/>
              </a:lnSpc>
              <a:spcBef>
                <a:spcPts val="505"/>
              </a:spcBef>
              <a:buClr>
                <a:srgbClr val="252525"/>
              </a:buClr>
              <a:buFont typeface="Garamond"/>
              <a:buChar char="◦"/>
              <a:tabLst>
                <a:tab pos="468630" algn="l"/>
              </a:tabLst>
            </a:pPr>
            <a:r>
              <a:rPr sz="1600" dirty="0">
                <a:latin typeface="Century Gothic"/>
                <a:cs typeface="Century Gothic"/>
              </a:rPr>
              <a:t>Erityisesti</a:t>
            </a:r>
            <a:r>
              <a:rPr sz="1600" spc="-2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tällöin</a:t>
            </a:r>
            <a:r>
              <a:rPr sz="1600" spc="-6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näyttöä</a:t>
            </a:r>
            <a:r>
              <a:rPr sz="1600" spc="-45" dirty="0">
                <a:latin typeface="Century Gothic"/>
                <a:cs typeface="Century Gothic"/>
              </a:rPr>
              <a:t> </a:t>
            </a:r>
            <a:r>
              <a:rPr sz="1600" spc="-20" dirty="0">
                <a:latin typeface="Century Gothic"/>
                <a:cs typeface="Century Gothic"/>
              </a:rPr>
              <a:t>SGLT2-</a:t>
            </a:r>
            <a:r>
              <a:rPr sz="1600" dirty="0">
                <a:latin typeface="Century Gothic"/>
                <a:cs typeface="Century Gothic"/>
              </a:rPr>
              <a:t>estäjistä</a:t>
            </a:r>
            <a:r>
              <a:rPr sz="1600" spc="-1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ja</a:t>
            </a:r>
            <a:r>
              <a:rPr sz="1600" spc="-6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GLP1-lääkkeistä</a:t>
            </a:r>
            <a:endParaRPr sz="1600">
              <a:latin typeface="Century Gothic"/>
              <a:cs typeface="Century Gothic"/>
            </a:endParaRPr>
          </a:p>
          <a:p>
            <a:pPr marL="194945" marR="676275" indent="-182880" algn="just">
              <a:lnSpc>
                <a:spcPct val="100000"/>
              </a:lnSpc>
              <a:spcBef>
                <a:spcPts val="894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Jos</a:t>
            </a:r>
            <a:r>
              <a:rPr sz="1800" spc="-4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ei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yllämainittuja,</a:t>
            </a:r>
            <a:r>
              <a:rPr sz="1800" spc="-4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tavoitteena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on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saavuttaa</a:t>
            </a:r>
            <a:r>
              <a:rPr sz="1800" spc="-10" dirty="0">
                <a:latin typeface="Century Gothic"/>
                <a:cs typeface="Century Gothic"/>
              </a:rPr>
              <a:t> </a:t>
            </a:r>
            <a:r>
              <a:rPr sz="1800" spc="-25" dirty="0">
                <a:latin typeface="Century Gothic"/>
                <a:cs typeface="Century Gothic"/>
              </a:rPr>
              <a:t>ja </a:t>
            </a:r>
            <a:r>
              <a:rPr sz="1800" dirty="0">
                <a:latin typeface="Century Gothic"/>
                <a:cs typeface="Century Gothic"/>
              </a:rPr>
              <a:t>ylläpitää</a:t>
            </a:r>
            <a:r>
              <a:rPr sz="1800" spc="-6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yhtä aikaa</a:t>
            </a:r>
            <a:r>
              <a:rPr sz="1800" spc="-4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sekä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glukoositaso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että</a:t>
            </a:r>
            <a:r>
              <a:rPr sz="1800" spc="1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paino hallinnassa</a:t>
            </a:r>
            <a:endParaRPr sz="1800">
              <a:latin typeface="Century Gothic"/>
              <a:cs typeface="Century Gothic"/>
            </a:endParaRPr>
          </a:p>
          <a:p>
            <a:pPr marL="469265" marR="5080" lvl="1" indent="-182880" algn="just">
              <a:lnSpc>
                <a:spcPct val="100000"/>
              </a:lnSpc>
              <a:spcBef>
                <a:spcPts val="515"/>
              </a:spcBef>
              <a:buClr>
                <a:srgbClr val="252525"/>
              </a:buClr>
              <a:buFont typeface="Garamond"/>
              <a:buChar char="◦"/>
              <a:tabLst>
                <a:tab pos="469265" algn="l"/>
              </a:tabLst>
            </a:pPr>
            <a:r>
              <a:rPr sz="1600" dirty="0">
                <a:latin typeface="Century Gothic"/>
                <a:cs typeface="Century Gothic"/>
              </a:rPr>
              <a:t>Tällöinkin</a:t>
            </a:r>
            <a:r>
              <a:rPr sz="1600" spc="-55" dirty="0">
                <a:latin typeface="Century Gothic"/>
                <a:cs typeface="Century Gothic"/>
              </a:rPr>
              <a:t> </a:t>
            </a:r>
            <a:r>
              <a:rPr sz="1600" spc="-20" dirty="0">
                <a:latin typeface="Century Gothic"/>
                <a:cs typeface="Century Gothic"/>
              </a:rPr>
              <a:t>GLP1-</a:t>
            </a:r>
            <a:r>
              <a:rPr sz="1600" dirty="0">
                <a:latin typeface="Century Gothic"/>
                <a:cs typeface="Century Gothic"/>
              </a:rPr>
              <a:t>lääkkeet</a:t>
            </a:r>
            <a:r>
              <a:rPr sz="1600" spc="-5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ja</a:t>
            </a:r>
            <a:r>
              <a:rPr sz="1600" spc="-60" dirty="0">
                <a:latin typeface="Century Gothic"/>
                <a:cs typeface="Century Gothic"/>
              </a:rPr>
              <a:t> </a:t>
            </a:r>
            <a:r>
              <a:rPr sz="1600" spc="-20" dirty="0">
                <a:latin typeface="Century Gothic"/>
                <a:cs typeface="Century Gothic"/>
              </a:rPr>
              <a:t>SGLT2-</a:t>
            </a:r>
            <a:r>
              <a:rPr sz="1600" dirty="0">
                <a:latin typeface="Century Gothic"/>
                <a:cs typeface="Century Gothic"/>
              </a:rPr>
              <a:t>estäjät</a:t>
            </a:r>
            <a:r>
              <a:rPr sz="1600" spc="-1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metformiinin</a:t>
            </a:r>
            <a:r>
              <a:rPr sz="1600" spc="-2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lisänä </a:t>
            </a:r>
            <a:r>
              <a:rPr sz="1600" dirty="0">
                <a:latin typeface="Century Gothic"/>
                <a:cs typeface="Century Gothic"/>
              </a:rPr>
              <a:t>usein</a:t>
            </a:r>
            <a:r>
              <a:rPr sz="1600" spc="-3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hyvä</a:t>
            </a:r>
            <a:r>
              <a:rPr sz="1600" spc="-7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ja</a:t>
            </a:r>
            <a:r>
              <a:rPr sz="1600" spc="-4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turvallinen</a:t>
            </a:r>
            <a:r>
              <a:rPr sz="1600" spc="-6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valinta</a:t>
            </a:r>
            <a:endParaRPr sz="1600">
              <a:latin typeface="Century Gothic"/>
              <a:cs typeface="Century Gothic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25511" y="931163"/>
            <a:ext cx="4666488" cy="30784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9883" y="440816"/>
            <a:ext cx="391667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Lääkeryhmät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487169" y="1377441"/>
            <a:ext cx="1875155" cy="1573530"/>
            <a:chOff x="1487169" y="1377441"/>
            <a:chExt cx="1875155" cy="1573530"/>
          </a:xfrm>
        </p:grpSpPr>
        <p:sp>
          <p:nvSpPr>
            <p:cNvPr id="4" name="object 4"/>
            <p:cNvSpPr/>
            <p:nvPr/>
          </p:nvSpPr>
          <p:spPr>
            <a:xfrm>
              <a:off x="1493519" y="1383791"/>
              <a:ext cx="1862455" cy="1560830"/>
            </a:xfrm>
            <a:custGeom>
              <a:avLst/>
              <a:gdLst/>
              <a:ahLst/>
              <a:cxnLst/>
              <a:rect l="l" t="t" r="r" b="b"/>
              <a:pathLst>
                <a:path w="1862454" h="1560830">
                  <a:moveTo>
                    <a:pt x="1602232" y="0"/>
                  </a:moveTo>
                  <a:lnTo>
                    <a:pt x="260096" y="0"/>
                  </a:lnTo>
                  <a:lnTo>
                    <a:pt x="213346" y="4190"/>
                  </a:lnTo>
                  <a:lnTo>
                    <a:pt x="169344" y="16273"/>
                  </a:lnTo>
                  <a:lnTo>
                    <a:pt x="128825" y="35512"/>
                  </a:lnTo>
                  <a:lnTo>
                    <a:pt x="92523" y="61174"/>
                  </a:lnTo>
                  <a:lnTo>
                    <a:pt x="61174" y="92523"/>
                  </a:lnTo>
                  <a:lnTo>
                    <a:pt x="35512" y="128825"/>
                  </a:lnTo>
                  <a:lnTo>
                    <a:pt x="16273" y="169344"/>
                  </a:lnTo>
                  <a:lnTo>
                    <a:pt x="4190" y="213346"/>
                  </a:lnTo>
                  <a:lnTo>
                    <a:pt x="0" y="260096"/>
                  </a:lnTo>
                  <a:lnTo>
                    <a:pt x="0" y="1300480"/>
                  </a:lnTo>
                  <a:lnTo>
                    <a:pt x="4190" y="1347229"/>
                  </a:lnTo>
                  <a:lnTo>
                    <a:pt x="16273" y="1391231"/>
                  </a:lnTo>
                  <a:lnTo>
                    <a:pt x="35512" y="1431750"/>
                  </a:lnTo>
                  <a:lnTo>
                    <a:pt x="61174" y="1468052"/>
                  </a:lnTo>
                  <a:lnTo>
                    <a:pt x="92523" y="1499401"/>
                  </a:lnTo>
                  <a:lnTo>
                    <a:pt x="128825" y="1525063"/>
                  </a:lnTo>
                  <a:lnTo>
                    <a:pt x="169344" y="1544302"/>
                  </a:lnTo>
                  <a:lnTo>
                    <a:pt x="213346" y="1556385"/>
                  </a:lnTo>
                  <a:lnTo>
                    <a:pt x="260096" y="1560576"/>
                  </a:lnTo>
                  <a:lnTo>
                    <a:pt x="1602232" y="1560576"/>
                  </a:lnTo>
                  <a:lnTo>
                    <a:pt x="1648981" y="1556385"/>
                  </a:lnTo>
                  <a:lnTo>
                    <a:pt x="1692983" y="1544302"/>
                  </a:lnTo>
                  <a:lnTo>
                    <a:pt x="1733502" y="1525063"/>
                  </a:lnTo>
                  <a:lnTo>
                    <a:pt x="1769804" y="1499401"/>
                  </a:lnTo>
                  <a:lnTo>
                    <a:pt x="1801153" y="1468052"/>
                  </a:lnTo>
                  <a:lnTo>
                    <a:pt x="1826815" y="1431750"/>
                  </a:lnTo>
                  <a:lnTo>
                    <a:pt x="1846054" y="1391231"/>
                  </a:lnTo>
                  <a:lnTo>
                    <a:pt x="1858137" y="1347229"/>
                  </a:lnTo>
                  <a:lnTo>
                    <a:pt x="1862328" y="1300480"/>
                  </a:lnTo>
                  <a:lnTo>
                    <a:pt x="1862328" y="260096"/>
                  </a:lnTo>
                  <a:lnTo>
                    <a:pt x="1858137" y="213346"/>
                  </a:lnTo>
                  <a:lnTo>
                    <a:pt x="1846054" y="169344"/>
                  </a:lnTo>
                  <a:lnTo>
                    <a:pt x="1826815" y="128825"/>
                  </a:lnTo>
                  <a:lnTo>
                    <a:pt x="1801153" y="92523"/>
                  </a:lnTo>
                  <a:lnTo>
                    <a:pt x="1769804" y="61174"/>
                  </a:lnTo>
                  <a:lnTo>
                    <a:pt x="1733502" y="35512"/>
                  </a:lnTo>
                  <a:lnTo>
                    <a:pt x="1692983" y="16273"/>
                  </a:lnTo>
                  <a:lnTo>
                    <a:pt x="1648981" y="4190"/>
                  </a:lnTo>
                  <a:lnTo>
                    <a:pt x="1602232" y="0"/>
                  </a:lnTo>
                  <a:close/>
                </a:path>
              </a:pathLst>
            </a:custGeom>
            <a:solidFill>
              <a:srgbClr val="477A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93519" y="1383791"/>
              <a:ext cx="1862455" cy="1560830"/>
            </a:xfrm>
            <a:custGeom>
              <a:avLst/>
              <a:gdLst/>
              <a:ahLst/>
              <a:cxnLst/>
              <a:rect l="l" t="t" r="r" b="b"/>
              <a:pathLst>
                <a:path w="1862454" h="1560830">
                  <a:moveTo>
                    <a:pt x="0" y="260096"/>
                  </a:moveTo>
                  <a:lnTo>
                    <a:pt x="4190" y="213346"/>
                  </a:lnTo>
                  <a:lnTo>
                    <a:pt x="16273" y="169344"/>
                  </a:lnTo>
                  <a:lnTo>
                    <a:pt x="35512" y="128825"/>
                  </a:lnTo>
                  <a:lnTo>
                    <a:pt x="61174" y="92523"/>
                  </a:lnTo>
                  <a:lnTo>
                    <a:pt x="92523" y="61174"/>
                  </a:lnTo>
                  <a:lnTo>
                    <a:pt x="128825" y="35512"/>
                  </a:lnTo>
                  <a:lnTo>
                    <a:pt x="169344" y="16273"/>
                  </a:lnTo>
                  <a:lnTo>
                    <a:pt x="213346" y="4190"/>
                  </a:lnTo>
                  <a:lnTo>
                    <a:pt x="260096" y="0"/>
                  </a:lnTo>
                  <a:lnTo>
                    <a:pt x="1602232" y="0"/>
                  </a:lnTo>
                  <a:lnTo>
                    <a:pt x="1648981" y="4190"/>
                  </a:lnTo>
                  <a:lnTo>
                    <a:pt x="1692983" y="16273"/>
                  </a:lnTo>
                  <a:lnTo>
                    <a:pt x="1733502" y="35512"/>
                  </a:lnTo>
                  <a:lnTo>
                    <a:pt x="1769804" y="61174"/>
                  </a:lnTo>
                  <a:lnTo>
                    <a:pt x="1801153" y="92523"/>
                  </a:lnTo>
                  <a:lnTo>
                    <a:pt x="1826815" y="128825"/>
                  </a:lnTo>
                  <a:lnTo>
                    <a:pt x="1846054" y="169344"/>
                  </a:lnTo>
                  <a:lnTo>
                    <a:pt x="1858137" y="213346"/>
                  </a:lnTo>
                  <a:lnTo>
                    <a:pt x="1862328" y="260096"/>
                  </a:lnTo>
                  <a:lnTo>
                    <a:pt x="1862328" y="1300480"/>
                  </a:lnTo>
                  <a:lnTo>
                    <a:pt x="1858137" y="1347229"/>
                  </a:lnTo>
                  <a:lnTo>
                    <a:pt x="1846054" y="1391231"/>
                  </a:lnTo>
                  <a:lnTo>
                    <a:pt x="1826815" y="1431750"/>
                  </a:lnTo>
                  <a:lnTo>
                    <a:pt x="1801153" y="1468052"/>
                  </a:lnTo>
                  <a:lnTo>
                    <a:pt x="1769804" y="1499401"/>
                  </a:lnTo>
                  <a:lnTo>
                    <a:pt x="1733502" y="1525063"/>
                  </a:lnTo>
                  <a:lnTo>
                    <a:pt x="1692983" y="1544302"/>
                  </a:lnTo>
                  <a:lnTo>
                    <a:pt x="1648981" y="1556385"/>
                  </a:lnTo>
                  <a:lnTo>
                    <a:pt x="1602232" y="1560576"/>
                  </a:lnTo>
                  <a:lnTo>
                    <a:pt x="260096" y="1560576"/>
                  </a:lnTo>
                  <a:lnTo>
                    <a:pt x="213346" y="1556385"/>
                  </a:lnTo>
                  <a:lnTo>
                    <a:pt x="169344" y="1544302"/>
                  </a:lnTo>
                  <a:lnTo>
                    <a:pt x="128825" y="1525063"/>
                  </a:lnTo>
                  <a:lnTo>
                    <a:pt x="92523" y="1499401"/>
                  </a:lnTo>
                  <a:lnTo>
                    <a:pt x="61174" y="1468052"/>
                  </a:lnTo>
                  <a:lnTo>
                    <a:pt x="35512" y="1431750"/>
                  </a:lnTo>
                  <a:lnTo>
                    <a:pt x="16273" y="1391231"/>
                  </a:lnTo>
                  <a:lnTo>
                    <a:pt x="4190" y="1347229"/>
                  </a:lnTo>
                  <a:lnTo>
                    <a:pt x="0" y="1300480"/>
                  </a:lnTo>
                  <a:lnTo>
                    <a:pt x="0" y="260096"/>
                  </a:lnTo>
                  <a:close/>
                </a:path>
              </a:pathLst>
            </a:custGeom>
            <a:ln w="12700">
              <a:solidFill>
                <a:srgbClr val="117D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799970" y="2010536"/>
            <a:ext cx="1245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entury Gothic"/>
                <a:cs typeface="Century Gothic"/>
              </a:rPr>
              <a:t>Metformiini</a:t>
            </a:r>
            <a:endParaRPr sz="1800">
              <a:latin typeface="Century Gothic"/>
              <a:cs typeface="Century Gothic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028946" y="3192526"/>
            <a:ext cx="2151380" cy="1308100"/>
            <a:chOff x="5028946" y="3192526"/>
            <a:chExt cx="2151380" cy="1308100"/>
          </a:xfrm>
        </p:grpSpPr>
        <p:sp>
          <p:nvSpPr>
            <p:cNvPr id="8" name="object 8"/>
            <p:cNvSpPr/>
            <p:nvPr/>
          </p:nvSpPr>
          <p:spPr>
            <a:xfrm>
              <a:off x="5035296" y="3198876"/>
              <a:ext cx="2138680" cy="1295400"/>
            </a:xfrm>
            <a:custGeom>
              <a:avLst/>
              <a:gdLst/>
              <a:ahLst/>
              <a:cxnLst/>
              <a:rect l="l" t="t" r="r" b="b"/>
              <a:pathLst>
                <a:path w="2138679" h="1295400">
                  <a:moveTo>
                    <a:pt x="1922272" y="0"/>
                  </a:moveTo>
                  <a:lnTo>
                    <a:pt x="215900" y="0"/>
                  </a:lnTo>
                  <a:lnTo>
                    <a:pt x="166391" y="5701"/>
                  </a:lnTo>
                  <a:lnTo>
                    <a:pt x="120946" y="21941"/>
                  </a:lnTo>
                  <a:lnTo>
                    <a:pt x="80859" y="47426"/>
                  </a:lnTo>
                  <a:lnTo>
                    <a:pt x="47426" y="80859"/>
                  </a:lnTo>
                  <a:lnTo>
                    <a:pt x="21941" y="120946"/>
                  </a:lnTo>
                  <a:lnTo>
                    <a:pt x="5701" y="166391"/>
                  </a:lnTo>
                  <a:lnTo>
                    <a:pt x="0" y="215900"/>
                  </a:lnTo>
                  <a:lnTo>
                    <a:pt x="0" y="1079500"/>
                  </a:lnTo>
                  <a:lnTo>
                    <a:pt x="5701" y="1129008"/>
                  </a:lnTo>
                  <a:lnTo>
                    <a:pt x="21941" y="1174453"/>
                  </a:lnTo>
                  <a:lnTo>
                    <a:pt x="47426" y="1214540"/>
                  </a:lnTo>
                  <a:lnTo>
                    <a:pt x="80859" y="1247973"/>
                  </a:lnTo>
                  <a:lnTo>
                    <a:pt x="120946" y="1273458"/>
                  </a:lnTo>
                  <a:lnTo>
                    <a:pt x="166391" y="1289698"/>
                  </a:lnTo>
                  <a:lnTo>
                    <a:pt x="215900" y="1295400"/>
                  </a:lnTo>
                  <a:lnTo>
                    <a:pt x="1922272" y="1295400"/>
                  </a:lnTo>
                  <a:lnTo>
                    <a:pt x="1971780" y="1289698"/>
                  </a:lnTo>
                  <a:lnTo>
                    <a:pt x="2017225" y="1273458"/>
                  </a:lnTo>
                  <a:lnTo>
                    <a:pt x="2057312" y="1247973"/>
                  </a:lnTo>
                  <a:lnTo>
                    <a:pt x="2090745" y="1214540"/>
                  </a:lnTo>
                  <a:lnTo>
                    <a:pt x="2116230" y="1174453"/>
                  </a:lnTo>
                  <a:lnTo>
                    <a:pt x="2132470" y="1129008"/>
                  </a:lnTo>
                  <a:lnTo>
                    <a:pt x="2138172" y="1079500"/>
                  </a:lnTo>
                  <a:lnTo>
                    <a:pt x="2138172" y="215900"/>
                  </a:lnTo>
                  <a:lnTo>
                    <a:pt x="2132470" y="166391"/>
                  </a:lnTo>
                  <a:lnTo>
                    <a:pt x="2116230" y="120946"/>
                  </a:lnTo>
                  <a:lnTo>
                    <a:pt x="2090745" y="80859"/>
                  </a:lnTo>
                  <a:lnTo>
                    <a:pt x="2057312" y="47426"/>
                  </a:lnTo>
                  <a:lnTo>
                    <a:pt x="2017225" y="21941"/>
                  </a:lnTo>
                  <a:lnTo>
                    <a:pt x="1971780" y="5701"/>
                  </a:lnTo>
                  <a:lnTo>
                    <a:pt x="1922272" y="0"/>
                  </a:lnTo>
                  <a:close/>
                </a:path>
              </a:pathLst>
            </a:custGeom>
            <a:solidFill>
              <a:srgbClr val="477A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035296" y="3198876"/>
              <a:ext cx="2138680" cy="1295400"/>
            </a:xfrm>
            <a:custGeom>
              <a:avLst/>
              <a:gdLst/>
              <a:ahLst/>
              <a:cxnLst/>
              <a:rect l="l" t="t" r="r" b="b"/>
              <a:pathLst>
                <a:path w="2138679" h="1295400">
                  <a:moveTo>
                    <a:pt x="0" y="215900"/>
                  </a:moveTo>
                  <a:lnTo>
                    <a:pt x="5701" y="166391"/>
                  </a:lnTo>
                  <a:lnTo>
                    <a:pt x="21941" y="120946"/>
                  </a:lnTo>
                  <a:lnTo>
                    <a:pt x="47426" y="80859"/>
                  </a:lnTo>
                  <a:lnTo>
                    <a:pt x="80859" y="47426"/>
                  </a:lnTo>
                  <a:lnTo>
                    <a:pt x="120946" y="21941"/>
                  </a:lnTo>
                  <a:lnTo>
                    <a:pt x="166391" y="5701"/>
                  </a:lnTo>
                  <a:lnTo>
                    <a:pt x="215900" y="0"/>
                  </a:lnTo>
                  <a:lnTo>
                    <a:pt x="1922272" y="0"/>
                  </a:lnTo>
                  <a:lnTo>
                    <a:pt x="1971780" y="5701"/>
                  </a:lnTo>
                  <a:lnTo>
                    <a:pt x="2017225" y="21941"/>
                  </a:lnTo>
                  <a:lnTo>
                    <a:pt x="2057312" y="47426"/>
                  </a:lnTo>
                  <a:lnTo>
                    <a:pt x="2090745" y="80859"/>
                  </a:lnTo>
                  <a:lnTo>
                    <a:pt x="2116230" y="120946"/>
                  </a:lnTo>
                  <a:lnTo>
                    <a:pt x="2132470" y="166391"/>
                  </a:lnTo>
                  <a:lnTo>
                    <a:pt x="2138172" y="215900"/>
                  </a:lnTo>
                  <a:lnTo>
                    <a:pt x="2138172" y="1079500"/>
                  </a:lnTo>
                  <a:lnTo>
                    <a:pt x="2132470" y="1129008"/>
                  </a:lnTo>
                  <a:lnTo>
                    <a:pt x="2116230" y="1174453"/>
                  </a:lnTo>
                  <a:lnTo>
                    <a:pt x="2090745" y="1214540"/>
                  </a:lnTo>
                  <a:lnTo>
                    <a:pt x="2057312" y="1247973"/>
                  </a:lnTo>
                  <a:lnTo>
                    <a:pt x="2017225" y="1273458"/>
                  </a:lnTo>
                  <a:lnTo>
                    <a:pt x="1971780" y="1289698"/>
                  </a:lnTo>
                  <a:lnTo>
                    <a:pt x="1922272" y="1295400"/>
                  </a:lnTo>
                  <a:lnTo>
                    <a:pt x="215900" y="1295400"/>
                  </a:lnTo>
                  <a:lnTo>
                    <a:pt x="166391" y="1289698"/>
                  </a:lnTo>
                  <a:lnTo>
                    <a:pt x="120946" y="1273458"/>
                  </a:lnTo>
                  <a:lnTo>
                    <a:pt x="80859" y="1247973"/>
                  </a:lnTo>
                  <a:lnTo>
                    <a:pt x="47426" y="1214540"/>
                  </a:lnTo>
                  <a:lnTo>
                    <a:pt x="21941" y="1174453"/>
                  </a:lnTo>
                  <a:lnTo>
                    <a:pt x="5701" y="1129008"/>
                  </a:lnTo>
                  <a:lnTo>
                    <a:pt x="0" y="1079500"/>
                  </a:lnTo>
                  <a:lnTo>
                    <a:pt x="0" y="215900"/>
                  </a:lnTo>
                  <a:close/>
                </a:path>
              </a:pathLst>
            </a:custGeom>
            <a:ln w="12700">
              <a:solidFill>
                <a:srgbClr val="117D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243576" y="3418154"/>
            <a:ext cx="171894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8309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entury Gothic"/>
                <a:cs typeface="Century Gothic"/>
              </a:rPr>
              <a:t>Insuliinit</a:t>
            </a:r>
            <a:endParaRPr sz="1800">
              <a:latin typeface="Century Gothic"/>
              <a:cs typeface="Century Gothic"/>
            </a:endParaRPr>
          </a:p>
          <a:p>
            <a:pPr marL="341630" indent="-28638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41630" algn="l"/>
              </a:tabLst>
            </a:pPr>
            <a:r>
              <a:rPr sz="1800" spc="-10" dirty="0">
                <a:solidFill>
                  <a:srgbClr val="FFFFFF"/>
                </a:solidFill>
                <a:latin typeface="Century Gothic"/>
                <a:cs typeface="Century Gothic"/>
              </a:rPr>
              <a:t>Perusinsuliini</a:t>
            </a:r>
            <a:endParaRPr sz="1800">
              <a:latin typeface="Century Gothic"/>
              <a:cs typeface="Century Gothic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800" spc="-10" dirty="0">
                <a:solidFill>
                  <a:srgbClr val="FFFFFF"/>
                </a:solidFill>
                <a:latin typeface="Century Gothic"/>
                <a:cs typeface="Century Gothic"/>
              </a:rPr>
              <a:t>Ateriainsuliini</a:t>
            </a:r>
            <a:endParaRPr sz="1800">
              <a:latin typeface="Century Gothic"/>
              <a:cs typeface="Century Gothic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304790" y="4783582"/>
            <a:ext cx="1875155" cy="1379855"/>
            <a:chOff x="5304790" y="4783582"/>
            <a:chExt cx="1875155" cy="1379855"/>
          </a:xfrm>
        </p:grpSpPr>
        <p:sp>
          <p:nvSpPr>
            <p:cNvPr id="12" name="object 12"/>
            <p:cNvSpPr/>
            <p:nvPr/>
          </p:nvSpPr>
          <p:spPr>
            <a:xfrm>
              <a:off x="5311140" y="4789932"/>
              <a:ext cx="1862455" cy="1367155"/>
            </a:xfrm>
            <a:custGeom>
              <a:avLst/>
              <a:gdLst/>
              <a:ahLst/>
              <a:cxnLst/>
              <a:rect l="l" t="t" r="r" b="b"/>
              <a:pathLst>
                <a:path w="1862454" h="1367154">
                  <a:moveTo>
                    <a:pt x="1634489" y="0"/>
                  </a:moveTo>
                  <a:lnTo>
                    <a:pt x="227837" y="0"/>
                  </a:lnTo>
                  <a:lnTo>
                    <a:pt x="181913" y="4627"/>
                  </a:lnTo>
                  <a:lnTo>
                    <a:pt x="139142" y="17901"/>
                  </a:lnTo>
                  <a:lnTo>
                    <a:pt x="100440" y="38904"/>
                  </a:lnTo>
                  <a:lnTo>
                    <a:pt x="66722" y="66722"/>
                  </a:lnTo>
                  <a:lnTo>
                    <a:pt x="38904" y="100440"/>
                  </a:lnTo>
                  <a:lnTo>
                    <a:pt x="17901" y="139142"/>
                  </a:lnTo>
                  <a:lnTo>
                    <a:pt x="4627" y="181913"/>
                  </a:lnTo>
                  <a:lnTo>
                    <a:pt x="0" y="227838"/>
                  </a:lnTo>
                  <a:lnTo>
                    <a:pt x="0" y="1139190"/>
                  </a:lnTo>
                  <a:lnTo>
                    <a:pt x="4627" y="1185107"/>
                  </a:lnTo>
                  <a:lnTo>
                    <a:pt x="17901" y="1227874"/>
                  </a:lnTo>
                  <a:lnTo>
                    <a:pt x="38904" y="1266576"/>
                  </a:lnTo>
                  <a:lnTo>
                    <a:pt x="66722" y="1300295"/>
                  </a:lnTo>
                  <a:lnTo>
                    <a:pt x="100440" y="1328116"/>
                  </a:lnTo>
                  <a:lnTo>
                    <a:pt x="139142" y="1349123"/>
                  </a:lnTo>
                  <a:lnTo>
                    <a:pt x="181913" y="1362399"/>
                  </a:lnTo>
                  <a:lnTo>
                    <a:pt x="227837" y="1367028"/>
                  </a:lnTo>
                  <a:lnTo>
                    <a:pt x="1634489" y="1367028"/>
                  </a:lnTo>
                  <a:lnTo>
                    <a:pt x="1680414" y="1362399"/>
                  </a:lnTo>
                  <a:lnTo>
                    <a:pt x="1723185" y="1349123"/>
                  </a:lnTo>
                  <a:lnTo>
                    <a:pt x="1761887" y="1328116"/>
                  </a:lnTo>
                  <a:lnTo>
                    <a:pt x="1795605" y="1300295"/>
                  </a:lnTo>
                  <a:lnTo>
                    <a:pt x="1823423" y="1266576"/>
                  </a:lnTo>
                  <a:lnTo>
                    <a:pt x="1844426" y="1227874"/>
                  </a:lnTo>
                  <a:lnTo>
                    <a:pt x="1857700" y="1185107"/>
                  </a:lnTo>
                  <a:lnTo>
                    <a:pt x="1862328" y="1139190"/>
                  </a:lnTo>
                  <a:lnTo>
                    <a:pt x="1862328" y="227838"/>
                  </a:lnTo>
                  <a:lnTo>
                    <a:pt x="1857700" y="181913"/>
                  </a:lnTo>
                  <a:lnTo>
                    <a:pt x="1844426" y="139142"/>
                  </a:lnTo>
                  <a:lnTo>
                    <a:pt x="1823423" y="100440"/>
                  </a:lnTo>
                  <a:lnTo>
                    <a:pt x="1795605" y="66722"/>
                  </a:lnTo>
                  <a:lnTo>
                    <a:pt x="1761887" y="38904"/>
                  </a:lnTo>
                  <a:lnTo>
                    <a:pt x="1723185" y="17901"/>
                  </a:lnTo>
                  <a:lnTo>
                    <a:pt x="1680414" y="4627"/>
                  </a:lnTo>
                  <a:lnTo>
                    <a:pt x="1634489" y="0"/>
                  </a:lnTo>
                  <a:close/>
                </a:path>
              </a:pathLst>
            </a:custGeom>
            <a:solidFill>
              <a:srgbClr val="477A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311140" y="4789932"/>
              <a:ext cx="1862455" cy="1367155"/>
            </a:xfrm>
            <a:custGeom>
              <a:avLst/>
              <a:gdLst/>
              <a:ahLst/>
              <a:cxnLst/>
              <a:rect l="l" t="t" r="r" b="b"/>
              <a:pathLst>
                <a:path w="1862454" h="1367154">
                  <a:moveTo>
                    <a:pt x="0" y="227838"/>
                  </a:moveTo>
                  <a:lnTo>
                    <a:pt x="4627" y="181913"/>
                  </a:lnTo>
                  <a:lnTo>
                    <a:pt x="17901" y="139142"/>
                  </a:lnTo>
                  <a:lnTo>
                    <a:pt x="38904" y="100440"/>
                  </a:lnTo>
                  <a:lnTo>
                    <a:pt x="66722" y="66722"/>
                  </a:lnTo>
                  <a:lnTo>
                    <a:pt x="100440" y="38904"/>
                  </a:lnTo>
                  <a:lnTo>
                    <a:pt x="139142" y="17901"/>
                  </a:lnTo>
                  <a:lnTo>
                    <a:pt x="181913" y="4627"/>
                  </a:lnTo>
                  <a:lnTo>
                    <a:pt x="227837" y="0"/>
                  </a:lnTo>
                  <a:lnTo>
                    <a:pt x="1634489" y="0"/>
                  </a:lnTo>
                  <a:lnTo>
                    <a:pt x="1680414" y="4627"/>
                  </a:lnTo>
                  <a:lnTo>
                    <a:pt x="1723185" y="17901"/>
                  </a:lnTo>
                  <a:lnTo>
                    <a:pt x="1761887" y="38904"/>
                  </a:lnTo>
                  <a:lnTo>
                    <a:pt x="1795605" y="66722"/>
                  </a:lnTo>
                  <a:lnTo>
                    <a:pt x="1823423" y="100440"/>
                  </a:lnTo>
                  <a:lnTo>
                    <a:pt x="1844426" y="139142"/>
                  </a:lnTo>
                  <a:lnTo>
                    <a:pt x="1857700" y="181913"/>
                  </a:lnTo>
                  <a:lnTo>
                    <a:pt x="1862328" y="227838"/>
                  </a:lnTo>
                  <a:lnTo>
                    <a:pt x="1862328" y="1139190"/>
                  </a:lnTo>
                  <a:lnTo>
                    <a:pt x="1857700" y="1185107"/>
                  </a:lnTo>
                  <a:lnTo>
                    <a:pt x="1844426" y="1227874"/>
                  </a:lnTo>
                  <a:lnTo>
                    <a:pt x="1823423" y="1266576"/>
                  </a:lnTo>
                  <a:lnTo>
                    <a:pt x="1795605" y="1300295"/>
                  </a:lnTo>
                  <a:lnTo>
                    <a:pt x="1761887" y="1328116"/>
                  </a:lnTo>
                  <a:lnTo>
                    <a:pt x="1723185" y="1349123"/>
                  </a:lnTo>
                  <a:lnTo>
                    <a:pt x="1680414" y="1362399"/>
                  </a:lnTo>
                  <a:lnTo>
                    <a:pt x="1634489" y="1367028"/>
                  </a:lnTo>
                  <a:lnTo>
                    <a:pt x="227837" y="1367028"/>
                  </a:lnTo>
                  <a:lnTo>
                    <a:pt x="181913" y="1362399"/>
                  </a:lnTo>
                  <a:lnTo>
                    <a:pt x="139142" y="1349123"/>
                  </a:lnTo>
                  <a:lnTo>
                    <a:pt x="100440" y="1328116"/>
                  </a:lnTo>
                  <a:lnTo>
                    <a:pt x="66722" y="1300295"/>
                  </a:lnTo>
                  <a:lnTo>
                    <a:pt x="38904" y="1266576"/>
                  </a:lnTo>
                  <a:lnTo>
                    <a:pt x="17901" y="1227874"/>
                  </a:lnTo>
                  <a:lnTo>
                    <a:pt x="4627" y="1185107"/>
                  </a:lnTo>
                  <a:lnTo>
                    <a:pt x="0" y="1139190"/>
                  </a:lnTo>
                  <a:lnTo>
                    <a:pt x="0" y="227838"/>
                  </a:lnTo>
                  <a:close/>
                </a:path>
              </a:pathLst>
            </a:custGeom>
            <a:ln w="12700">
              <a:solidFill>
                <a:srgbClr val="117D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504179" y="5183504"/>
            <a:ext cx="147828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entury Gothic"/>
                <a:cs typeface="Century Gothic"/>
              </a:rPr>
              <a:t>Ateriatabletit</a:t>
            </a:r>
            <a:endParaRPr sz="1800">
              <a:latin typeface="Century Gothic"/>
              <a:cs typeface="Century Gothic"/>
            </a:endParaRPr>
          </a:p>
          <a:p>
            <a:pPr marL="3810" algn="ctr">
              <a:lnSpc>
                <a:spcPct val="100000"/>
              </a:lnSpc>
            </a:pPr>
            <a:r>
              <a:rPr sz="1800" spc="-10" dirty="0">
                <a:solidFill>
                  <a:srgbClr val="FFFFFF"/>
                </a:solidFill>
                <a:latin typeface="Century Gothic"/>
                <a:cs typeface="Century Gothic"/>
              </a:rPr>
              <a:t>(glinidit)</a:t>
            </a:r>
            <a:endParaRPr sz="1800">
              <a:latin typeface="Century Gothic"/>
              <a:cs typeface="Century Gothic"/>
            </a:endParaRPr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0036" y="3470147"/>
            <a:ext cx="720851" cy="72390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70632" y="5568696"/>
            <a:ext cx="720852" cy="72390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2476" y="280415"/>
            <a:ext cx="720851" cy="72390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8619" y="5477255"/>
            <a:ext cx="720851" cy="725424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297179" y="1159763"/>
            <a:ext cx="10758170" cy="1934210"/>
            <a:chOff x="297179" y="1159763"/>
            <a:chExt cx="10758170" cy="1934210"/>
          </a:xfrm>
        </p:grpSpPr>
        <p:sp>
          <p:nvSpPr>
            <p:cNvPr id="20" name="object 20"/>
            <p:cNvSpPr/>
            <p:nvPr/>
          </p:nvSpPr>
          <p:spPr>
            <a:xfrm>
              <a:off x="335279" y="1197863"/>
              <a:ext cx="10681970" cy="1858010"/>
            </a:xfrm>
            <a:custGeom>
              <a:avLst/>
              <a:gdLst/>
              <a:ahLst/>
              <a:cxnLst/>
              <a:rect l="l" t="t" r="r" b="b"/>
              <a:pathLst>
                <a:path w="10681970" h="1858010">
                  <a:moveTo>
                    <a:pt x="0" y="309625"/>
                  </a:moveTo>
                  <a:lnTo>
                    <a:pt x="3357" y="263885"/>
                  </a:lnTo>
                  <a:lnTo>
                    <a:pt x="13110" y="220223"/>
                  </a:lnTo>
                  <a:lnTo>
                    <a:pt x="28779" y="179121"/>
                  </a:lnTo>
                  <a:lnTo>
                    <a:pt x="49885" y="141057"/>
                  </a:lnTo>
                  <a:lnTo>
                    <a:pt x="75950" y="106512"/>
                  </a:lnTo>
                  <a:lnTo>
                    <a:pt x="106494" y="75966"/>
                  </a:lnTo>
                  <a:lnTo>
                    <a:pt x="141038" y="49897"/>
                  </a:lnTo>
                  <a:lnTo>
                    <a:pt x="179104" y="28787"/>
                  </a:lnTo>
                  <a:lnTo>
                    <a:pt x="220212" y="13114"/>
                  </a:lnTo>
                  <a:lnTo>
                    <a:pt x="263883" y="3358"/>
                  </a:lnTo>
                  <a:lnTo>
                    <a:pt x="309638" y="0"/>
                  </a:lnTo>
                  <a:lnTo>
                    <a:pt x="10372090" y="0"/>
                  </a:lnTo>
                  <a:lnTo>
                    <a:pt x="10417830" y="3358"/>
                  </a:lnTo>
                  <a:lnTo>
                    <a:pt x="10461492" y="13114"/>
                  </a:lnTo>
                  <a:lnTo>
                    <a:pt x="10502594" y="28787"/>
                  </a:lnTo>
                  <a:lnTo>
                    <a:pt x="10540658" y="49897"/>
                  </a:lnTo>
                  <a:lnTo>
                    <a:pt x="10575203" y="75966"/>
                  </a:lnTo>
                  <a:lnTo>
                    <a:pt x="10605749" y="106512"/>
                  </a:lnTo>
                  <a:lnTo>
                    <a:pt x="10631818" y="141057"/>
                  </a:lnTo>
                  <a:lnTo>
                    <a:pt x="10652928" y="179121"/>
                  </a:lnTo>
                  <a:lnTo>
                    <a:pt x="10668601" y="220223"/>
                  </a:lnTo>
                  <a:lnTo>
                    <a:pt x="10678357" y="263885"/>
                  </a:lnTo>
                  <a:lnTo>
                    <a:pt x="10681716" y="309625"/>
                  </a:lnTo>
                  <a:lnTo>
                    <a:pt x="10681716" y="1548130"/>
                  </a:lnTo>
                  <a:lnTo>
                    <a:pt x="10678357" y="1593870"/>
                  </a:lnTo>
                  <a:lnTo>
                    <a:pt x="10668601" y="1637532"/>
                  </a:lnTo>
                  <a:lnTo>
                    <a:pt x="10652928" y="1678634"/>
                  </a:lnTo>
                  <a:lnTo>
                    <a:pt x="10631818" y="1716698"/>
                  </a:lnTo>
                  <a:lnTo>
                    <a:pt x="10605749" y="1751243"/>
                  </a:lnTo>
                  <a:lnTo>
                    <a:pt x="10575203" y="1781789"/>
                  </a:lnTo>
                  <a:lnTo>
                    <a:pt x="10540658" y="1807858"/>
                  </a:lnTo>
                  <a:lnTo>
                    <a:pt x="10502594" y="1828968"/>
                  </a:lnTo>
                  <a:lnTo>
                    <a:pt x="10461492" y="1844641"/>
                  </a:lnTo>
                  <a:lnTo>
                    <a:pt x="10417830" y="1854397"/>
                  </a:lnTo>
                  <a:lnTo>
                    <a:pt x="10372090" y="1857756"/>
                  </a:lnTo>
                  <a:lnTo>
                    <a:pt x="309638" y="1857756"/>
                  </a:lnTo>
                  <a:lnTo>
                    <a:pt x="263883" y="1854397"/>
                  </a:lnTo>
                  <a:lnTo>
                    <a:pt x="220212" y="1844641"/>
                  </a:lnTo>
                  <a:lnTo>
                    <a:pt x="179104" y="1828968"/>
                  </a:lnTo>
                  <a:lnTo>
                    <a:pt x="141038" y="1807858"/>
                  </a:lnTo>
                  <a:lnTo>
                    <a:pt x="106494" y="1781789"/>
                  </a:lnTo>
                  <a:lnTo>
                    <a:pt x="75950" y="1751243"/>
                  </a:lnTo>
                  <a:lnTo>
                    <a:pt x="49885" y="1716698"/>
                  </a:lnTo>
                  <a:lnTo>
                    <a:pt x="28779" y="1678634"/>
                  </a:lnTo>
                  <a:lnTo>
                    <a:pt x="13110" y="1637532"/>
                  </a:lnTo>
                  <a:lnTo>
                    <a:pt x="3357" y="1593870"/>
                  </a:lnTo>
                  <a:lnTo>
                    <a:pt x="0" y="1548130"/>
                  </a:lnTo>
                  <a:lnTo>
                    <a:pt x="0" y="309625"/>
                  </a:lnTo>
                  <a:close/>
                </a:path>
              </a:pathLst>
            </a:custGeom>
            <a:ln w="762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28644" y="1383791"/>
              <a:ext cx="2275840" cy="1435735"/>
            </a:xfrm>
            <a:custGeom>
              <a:avLst/>
              <a:gdLst/>
              <a:ahLst/>
              <a:cxnLst/>
              <a:rect l="l" t="t" r="r" b="b"/>
              <a:pathLst>
                <a:path w="2275840" h="1435735">
                  <a:moveTo>
                    <a:pt x="2036064" y="0"/>
                  </a:moveTo>
                  <a:lnTo>
                    <a:pt x="239267" y="0"/>
                  </a:lnTo>
                  <a:lnTo>
                    <a:pt x="191065" y="4863"/>
                  </a:lnTo>
                  <a:lnTo>
                    <a:pt x="146161" y="18811"/>
                  </a:lnTo>
                  <a:lnTo>
                    <a:pt x="105519" y="40880"/>
                  </a:lnTo>
                  <a:lnTo>
                    <a:pt x="70103" y="70103"/>
                  </a:lnTo>
                  <a:lnTo>
                    <a:pt x="40880" y="105519"/>
                  </a:lnTo>
                  <a:lnTo>
                    <a:pt x="18811" y="146161"/>
                  </a:lnTo>
                  <a:lnTo>
                    <a:pt x="4863" y="191065"/>
                  </a:lnTo>
                  <a:lnTo>
                    <a:pt x="0" y="239268"/>
                  </a:lnTo>
                  <a:lnTo>
                    <a:pt x="0" y="1196340"/>
                  </a:lnTo>
                  <a:lnTo>
                    <a:pt x="4863" y="1244542"/>
                  </a:lnTo>
                  <a:lnTo>
                    <a:pt x="18811" y="1289446"/>
                  </a:lnTo>
                  <a:lnTo>
                    <a:pt x="40880" y="1330088"/>
                  </a:lnTo>
                  <a:lnTo>
                    <a:pt x="70103" y="1365504"/>
                  </a:lnTo>
                  <a:lnTo>
                    <a:pt x="105519" y="1394727"/>
                  </a:lnTo>
                  <a:lnTo>
                    <a:pt x="146161" y="1416796"/>
                  </a:lnTo>
                  <a:lnTo>
                    <a:pt x="191065" y="1430744"/>
                  </a:lnTo>
                  <a:lnTo>
                    <a:pt x="239267" y="1435608"/>
                  </a:lnTo>
                  <a:lnTo>
                    <a:pt x="2036064" y="1435608"/>
                  </a:lnTo>
                  <a:lnTo>
                    <a:pt x="2084266" y="1430744"/>
                  </a:lnTo>
                  <a:lnTo>
                    <a:pt x="2129170" y="1416796"/>
                  </a:lnTo>
                  <a:lnTo>
                    <a:pt x="2169812" y="1394727"/>
                  </a:lnTo>
                  <a:lnTo>
                    <a:pt x="2205228" y="1365504"/>
                  </a:lnTo>
                  <a:lnTo>
                    <a:pt x="2234451" y="1330088"/>
                  </a:lnTo>
                  <a:lnTo>
                    <a:pt x="2256520" y="1289446"/>
                  </a:lnTo>
                  <a:lnTo>
                    <a:pt x="2270468" y="1244542"/>
                  </a:lnTo>
                  <a:lnTo>
                    <a:pt x="2275331" y="1196340"/>
                  </a:lnTo>
                  <a:lnTo>
                    <a:pt x="2275331" y="239268"/>
                  </a:lnTo>
                  <a:lnTo>
                    <a:pt x="2270468" y="191065"/>
                  </a:lnTo>
                  <a:lnTo>
                    <a:pt x="2256520" y="146161"/>
                  </a:lnTo>
                  <a:lnTo>
                    <a:pt x="2234451" y="105519"/>
                  </a:lnTo>
                  <a:lnTo>
                    <a:pt x="2205228" y="70103"/>
                  </a:lnTo>
                  <a:lnTo>
                    <a:pt x="2169812" y="40880"/>
                  </a:lnTo>
                  <a:lnTo>
                    <a:pt x="2129170" y="18811"/>
                  </a:lnTo>
                  <a:lnTo>
                    <a:pt x="2084266" y="4863"/>
                  </a:lnTo>
                  <a:lnTo>
                    <a:pt x="2036064" y="0"/>
                  </a:lnTo>
                  <a:close/>
                </a:path>
              </a:pathLst>
            </a:custGeom>
            <a:solidFill>
              <a:srgbClr val="477A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628644" y="1383791"/>
              <a:ext cx="2275840" cy="1435735"/>
            </a:xfrm>
            <a:custGeom>
              <a:avLst/>
              <a:gdLst/>
              <a:ahLst/>
              <a:cxnLst/>
              <a:rect l="l" t="t" r="r" b="b"/>
              <a:pathLst>
                <a:path w="2275840" h="1435735">
                  <a:moveTo>
                    <a:pt x="0" y="239268"/>
                  </a:moveTo>
                  <a:lnTo>
                    <a:pt x="4863" y="191065"/>
                  </a:lnTo>
                  <a:lnTo>
                    <a:pt x="18811" y="146161"/>
                  </a:lnTo>
                  <a:lnTo>
                    <a:pt x="40880" y="105519"/>
                  </a:lnTo>
                  <a:lnTo>
                    <a:pt x="70103" y="70103"/>
                  </a:lnTo>
                  <a:lnTo>
                    <a:pt x="105519" y="40880"/>
                  </a:lnTo>
                  <a:lnTo>
                    <a:pt x="146161" y="18811"/>
                  </a:lnTo>
                  <a:lnTo>
                    <a:pt x="191065" y="4863"/>
                  </a:lnTo>
                  <a:lnTo>
                    <a:pt x="239267" y="0"/>
                  </a:lnTo>
                  <a:lnTo>
                    <a:pt x="2036064" y="0"/>
                  </a:lnTo>
                  <a:lnTo>
                    <a:pt x="2084266" y="4863"/>
                  </a:lnTo>
                  <a:lnTo>
                    <a:pt x="2129170" y="18811"/>
                  </a:lnTo>
                  <a:lnTo>
                    <a:pt x="2169812" y="40880"/>
                  </a:lnTo>
                  <a:lnTo>
                    <a:pt x="2205228" y="70103"/>
                  </a:lnTo>
                  <a:lnTo>
                    <a:pt x="2234451" y="105519"/>
                  </a:lnTo>
                  <a:lnTo>
                    <a:pt x="2256520" y="146161"/>
                  </a:lnTo>
                  <a:lnTo>
                    <a:pt x="2270468" y="191065"/>
                  </a:lnTo>
                  <a:lnTo>
                    <a:pt x="2275331" y="239268"/>
                  </a:lnTo>
                  <a:lnTo>
                    <a:pt x="2275331" y="1196340"/>
                  </a:lnTo>
                  <a:lnTo>
                    <a:pt x="2270468" y="1244542"/>
                  </a:lnTo>
                  <a:lnTo>
                    <a:pt x="2256520" y="1289446"/>
                  </a:lnTo>
                  <a:lnTo>
                    <a:pt x="2234451" y="1330088"/>
                  </a:lnTo>
                  <a:lnTo>
                    <a:pt x="2205228" y="1365504"/>
                  </a:lnTo>
                  <a:lnTo>
                    <a:pt x="2169812" y="1394727"/>
                  </a:lnTo>
                  <a:lnTo>
                    <a:pt x="2129170" y="1416796"/>
                  </a:lnTo>
                  <a:lnTo>
                    <a:pt x="2084266" y="1430744"/>
                  </a:lnTo>
                  <a:lnTo>
                    <a:pt x="2036064" y="1435608"/>
                  </a:lnTo>
                  <a:lnTo>
                    <a:pt x="239267" y="1435608"/>
                  </a:lnTo>
                  <a:lnTo>
                    <a:pt x="191065" y="1430744"/>
                  </a:lnTo>
                  <a:lnTo>
                    <a:pt x="146161" y="1416796"/>
                  </a:lnTo>
                  <a:lnTo>
                    <a:pt x="105519" y="1394727"/>
                  </a:lnTo>
                  <a:lnTo>
                    <a:pt x="70103" y="1365504"/>
                  </a:lnTo>
                  <a:lnTo>
                    <a:pt x="40880" y="1330088"/>
                  </a:lnTo>
                  <a:lnTo>
                    <a:pt x="18811" y="1289446"/>
                  </a:lnTo>
                  <a:lnTo>
                    <a:pt x="4863" y="1244542"/>
                  </a:lnTo>
                  <a:lnTo>
                    <a:pt x="0" y="1196340"/>
                  </a:lnTo>
                  <a:lnTo>
                    <a:pt x="0" y="239268"/>
                  </a:lnTo>
                  <a:close/>
                </a:path>
              </a:pathLst>
            </a:custGeom>
            <a:ln w="12700">
              <a:solidFill>
                <a:srgbClr val="117D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3787521" y="1810258"/>
            <a:ext cx="19558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entury Gothic"/>
                <a:cs typeface="Century Gothic"/>
              </a:rPr>
              <a:t>SGLT2-estäjät</a:t>
            </a:r>
            <a:endParaRPr sz="18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</a:pPr>
            <a:r>
              <a:rPr sz="1800" spc="-10" dirty="0">
                <a:solidFill>
                  <a:srgbClr val="FFFFFF"/>
                </a:solidFill>
                <a:latin typeface="Century Gothic"/>
                <a:cs typeface="Century Gothic"/>
              </a:rPr>
              <a:t>”sokerinpoistajat”</a:t>
            </a:r>
            <a:endParaRPr sz="1800">
              <a:latin typeface="Century Gothic"/>
              <a:cs typeface="Century Gothic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6089650" y="1436877"/>
            <a:ext cx="2288540" cy="1379855"/>
            <a:chOff x="6089650" y="1436877"/>
            <a:chExt cx="2288540" cy="1379855"/>
          </a:xfrm>
        </p:grpSpPr>
        <p:sp>
          <p:nvSpPr>
            <p:cNvPr id="25" name="object 25"/>
            <p:cNvSpPr/>
            <p:nvPr/>
          </p:nvSpPr>
          <p:spPr>
            <a:xfrm>
              <a:off x="6096000" y="1443227"/>
              <a:ext cx="2275840" cy="1367155"/>
            </a:xfrm>
            <a:custGeom>
              <a:avLst/>
              <a:gdLst/>
              <a:ahLst/>
              <a:cxnLst/>
              <a:rect l="l" t="t" r="r" b="b"/>
              <a:pathLst>
                <a:path w="2275840" h="1367155">
                  <a:moveTo>
                    <a:pt x="2047494" y="0"/>
                  </a:moveTo>
                  <a:lnTo>
                    <a:pt x="227837" y="0"/>
                  </a:lnTo>
                  <a:lnTo>
                    <a:pt x="181913" y="4627"/>
                  </a:lnTo>
                  <a:lnTo>
                    <a:pt x="139142" y="17901"/>
                  </a:lnTo>
                  <a:lnTo>
                    <a:pt x="100440" y="38904"/>
                  </a:lnTo>
                  <a:lnTo>
                    <a:pt x="66722" y="66722"/>
                  </a:lnTo>
                  <a:lnTo>
                    <a:pt x="38904" y="100440"/>
                  </a:lnTo>
                  <a:lnTo>
                    <a:pt x="17901" y="139142"/>
                  </a:lnTo>
                  <a:lnTo>
                    <a:pt x="4627" y="181913"/>
                  </a:lnTo>
                  <a:lnTo>
                    <a:pt x="0" y="227837"/>
                  </a:lnTo>
                  <a:lnTo>
                    <a:pt x="0" y="1139189"/>
                  </a:lnTo>
                  <a:lnTo>
                    <a:pt x="4627" y="1185114"/>
                  </a:lnTo>
                  <a:lnTo>
                    <a:pt x="17901" y="1227885"/>
                  </a:lnTo>
                  <a:lnTo>
                    <a:pt x="38904" y="1266587"/>
                  </a:lnTo>
                  <a:lnTo>
                    <a:pt x="66722" y="1300305"/>
                  </a:lnTo>
                  <a:lnTo>
                    <a:pt x="100440" y="1328123"/>
                  </a:lnTo>
                  <a:lnTo>
                    <a:pt x="139142" y="1349126"/>
                  </a:lnTo>
                  <a:lnTo>
                    <a:pt x="181913" y="1362400"/>
                  </a:lnTo>
                  <a:lnTo>
                    <a:pt x="227837" y="1367027"/>
                  </a:lnTo>
                  <a:lnTo>
                    <a:pt x="2047494" y="1367027"/>
                  </a:lnTo>
                  <a:lnTo>
                    <a:pt x="2093418" y="1362400"/>
                  </a:lnTo>
                  <a:lnTo>
                    <a:pt x="2136189" y="1349126"/>
                  </a:lnTo>
                  <a:lnTo>
                    <a:pt x="2174891" y="1328123"/>
                  </a:lnTo>
                  <a:lnTo>
                    <a:pt x="2208609" y="1300305"/>
                  </a:lnTo>
                  <a:lnTo>
                    <a:pt x="2236427" y="1266587"/>
                  </a:lnTo>
                  <a:lnTo>
                    <a:pt x="2257430" y="1227885"/>
                  </a:lnTo>
                  <a:lnTo>
                    <a:pt x="2270704" y="1185114"/>
                  </a:lnTo>
                  <a:lnTo>
                    <a:pt x="2275331" y="1139189"/>
                  </a:lnTo>
                  <a:lnTo>
                    <a:pt x="2275331" y="227837"/>
                  </a:lnTo>
                  <a:lnTo>
                    <a:pt x="2270704" y="181913"/>
                  </a:lnTo>
                  <a:lnTo>
                    <a:pt x="2257430" y="139142"/>
                  </a:lnTo>
                  <a:lnTo>
                    <a:pt x="2236427" y="100440"/>
                  </a:lnTo>
                  <a:lnTo>
                    <a:pt x="2208609" y="66722"/>
                  </a:lnTo>
                  <a:lnTo>
                    <a:pt x="2174891" y="38904"/>
                  </a:lnTo>
                  <a:lnTo>
                    <a:pt x="2136189" y="17901"/>
                  </a:lnTo>
                  <a:lnTo>
                    <a:pt x="2093418" y="4627"/>
                  </a:lnTo>
                  <a:lnTo>
                    <a:pt x="2047494" y="0"/>
                  </a:lnTo>
                  <a:close/>
                </a:path>
              </a:pathLst>
            </a:custGeom>
            <a:solidFill>
              <a:srgbClr val="477A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096000" y="1443227"/>
              <a:ext cx="2275840" cy="1367155"/>
            </a:xfrm>
            <a:custGeom>
              <a:avLst/>
              <a:gdLst/>
              <a:ahLst/>
              <a:cxnLst/>
              <a:rect l="l" t="t" r="r" b="b"/>
              <a:pathLst>
                <a:path w="2275840" h="1367155">
                  <a:moveTo>
                    <a:pt x="0" y="227837"/>
                  </a:moveTo>
                  <a:lnTo>
                    <a:pt x="4627" y="181913"/>
                  </a:lnTo>
                  <a:lnTo>
                    <a:pt x="17901" y="139142"/>
                  </a:lnTo>
                  <a:lnTo>
                    <a:pt x="38904" y="100440"/>
                  </a:lnTo>
                  <a:lnTo>
                    <a:pt x="66722" y="66722"/>
                  </a:lnTo>
                  <a:lnTo>
                    <a:pt x="100440" y="38904"/>
                  </a:lnTo>
                  <a:lnTo>
                    <a:pt x="139142" y="17901"/>
                  </a:lnTo>
                  <a:lnTo>
                    <a:pt x="181913" y="4627"/>
                  </a:lnTo>
                  <a:lnTo>
                    <a:pt x="227837" y="0"/>
                  </a:lnTo>
                  <a:lnTo>
                    <a:pt x="2047494" y="0"/>
                  </a:lnTo>
                  <a:lnTo>
                    <a:pt x="2093418" y="4627"/>
                  </a:lnTo>
                  <a:lnTo>
                    <a:pt x="2136189" y="17901"/>
                  </a:lnTo>
                  <a:lnTo>
                    <a:pt x="2174891" y="38904"/>
                  </a:lnTo>
                  <a:lnTo>
                    <a:pt x="2208609" y="66722"/>
                  </a:lnTo>
                  <a:lnTo>
                    <a:pt x="2236427" y="100440"/>
                  </a:lnTo>
                  <a:lnTo>
                    <a:pt x="2257430" y="139142"/>
                  </a:lnTo>
                  <a:lnTo>
                    <a:pt x="2270704" y="181913"/>
                  </a:lnTo>
                  <a:lnTo>
                    <a:pt x="2275331" y="227837"/>
                  </a:lnTo>
                  <a:lnTo>
                    <a:pt x="2275331" y="1139189"/>
                  </a:lnTo>
                  <a:lnTo>
                    <a:pt x="2270704" y="1185114"/>
                  </a:lnTo>
                  <a:lnTo>
                    <a:pt x="2257430" y="1227885"/>
                  </a:lnTo>
                  <a:lnTo>
                    <a:pt x="2236427" y="1266587"/>
                  </a:lnTo>
                  <a:lnTo>
                    <a:pt x="2208609" y="1300305"/>
                  </a:lnTo>
                  <a:lnTo>
                    <a:pt x="2174891" y="1328123"/>
                  </a:lnTo>
                  <a:lnTo>
                    <a:pt x="2136189" y="1349126"/>
                  </a:lnTo>
                  <a:lnTo>
                    <a:pt x="2093418" y="1362400"/>
                  </a:lnTo>
                  <a:lnTo>
                    <a:pt x="2047494" y="1367027"/>
                  </a:lnTo>
                  <a:lnTo>
                    <a:pt x="227837" y="1367027"/>
                  </a:lnTo>
                  <a:lnTo>
                    <a:pt x="181913" y="1362400"/>
                  </a:lnTo>
                  <a:lnTo>
                    <a:pt x="139142" y="1349126"/>
                  </a:lnTo>
                  <a:lnTo>
                    <a:pt x="100440" y="1328123"/>
                  </a:lnTo>
                  <a:lnTo>
                    <a:pt x="66722" y="1300305"/>
                  </a:lnTo>
                  <a:lnTo>
                    <a:pt x="38904" y="1266587"/>
                  </a:lnTo>
                  <a:lnTo>
                    <a:pt x="17901" y="1227885"/>
                  </a:lnTo>
                  <a:lnTo>
                    <a:pt x="4627" y="1185114"/>
                  </a:lnTo>
                  <a:lnTo>
                    <a:pt x="0" y="1139189"/>
                  </a:lnTo>
                  <a:lnTo>
                    <a:pt x="0" y="227837"/>
                  </a:lnTo>
                  <a:close/>
                </a:path>
              </a:pathLst>
            </a:custGeom>
            <a:ln w="12700">
              <a:solidFill>
                <a:srgbClr val="117D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6338442" y="1888616"/>
            <a:ext cx="1790064" cy="46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entury Gothic"/>
                <a:cs typeface="Century Gothic"/>
              </a:rPr>
              <a:t>GLP1-analogit</a:t>
            </a:r>
            <a:endParaRPr sz="18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1100" spc="-10" dirty="0">
                <a:solidFill>
                  <a:srgbClr val="FFFFFF"/>
                </a:solidFill>
                <a:latin typeface="Century Gothic"/>
                <a:cs typeface="Century Gothic"/>
              </a:rPr>
              <a:t>”suolistohormonilääkkeet”</a:t>
            </a:r>
            <a:endParaRPr sz="1100">
              <a:latin typeface="Century Gothic"/>
              <a:cs typeface="Century Gothic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7333233" y="3120898"/>
            <a:ext cx="1698625" cy="1379855"/>
            <a:chOff x="7333233" y="3120898"/>
            <a:chExt cx="1698625" cy="1379855"/>
          </a:xfrm>
        </p:grpSpPr>
        <p:sp>
          <p:nvSpPr>
            <p:cNvPr id="29" name="object 29"/>
            <p:cNvSpPr/>
            <p:nvPr/>
          </p:nvSpPr>
          <p:spPr>
            <a:xfrm>
              <a:off x="7339583" y="3127248"/>
              <a:ext cx="1685925" cy="1367155"/>
            </a:xfrm>
            <a:custGeom>
              <a:avLst/>
              <a:gdLst/>
              <a:ahLst/>
              <a:cxnLst/>
              <a:rect l="l" t="t" r="r" b="b"/>
              <a:pathLst>
                <a:path w="1685925" h="1367154">
                  <a:moveTo>
                    <a:pt x="1457706" y="0"/>
                  </a:moveTo>
                  <a:lnTo>
                    <a:pt x="227838" y="0"/>
                  </a:lnTo>
                  <a:lnTo>
                    <a:pt x="181913" y="4627"/>
                  </a:lnTo>
                  <a:lnTo>
                    <a:pt x="139142" y="17901"/>
                  </a:lnTo>
                  <a:lnTo>
                    <a:pt x="100440" y="38904"/>
                  </a:lnTo>
                  <a:lnTo>
                    <a:pt x="66722" y="66722"/>
                  </a:lnTo>
                  <a:lnTo>
                    <a:pt x="38904" y="100440"/>
                  </a:lnTo>
                  <a:lnTo>
                    <a:pt x="17901" y="139142"/>
                  </a:lnTo>
                  <a:lnTo>
                    <a:pt x="4627" y="181913"/>
                  </a:lnTo>
                  <a:lnTo>
                    <a:pt x="0" y="227837"/>
                  </a:lnTo>
                  <a:lnTo>
                    <a:pt x="0" y="1139189"/>
                  </a:lnTo>
                  <a:lnTo>
                    <a:pt x="4627" y="1185114"/>
                  </a:lnTo>
                  <a:lnTo>
                    <a:pt x="17901" y="1227885"/>
                  </a:lnTo>
                  <a:lnTo>
                    <a:pt x="38904" y="1266587"/>
                  </a:lnTo>
                  <a:lnTo>
                    <a:pt x="66722" y="1300305"/>
                  </a:lnTo>
                  <a:lnTo>
                    <a:pt x="100440" y="1328123"/>
                  </a:lnTo>
                  <a:lnTo>
                    <a:pt x="139142" y="1349126"/>
                  </a:lnTo>
                  <a:lnTo>
                    <a:pt x="181913" y="1362400"/>
                  </a:lnTo>
                  <a:lnTo>
                    <a:pt x="227838" y="1367027"/>
                  </a:lnTo>
                  <a:lnTo>
                    <a:pt x="1457706" y="1367027"/>
                  </a:lnTo>
                  <a:lnTo>
                    <a:pt x="1503630" y="1362400"/>
                  </a:lnTo>
                  <a:lnTo>
                    <a:pt x="1546401" y="1349126"/>
                  </a:lnTo>
                  <a:lnTo>
                    <a:pt x="1585103" y="1328123"/>
                  </a:lnTo>
                  <a:lnTo>
                    <a:pt x="1618821" y="1300305"/>
                  </a:lnTo>
                  <a:lnTo>
                    <a:pt x="1646639" y="1266587"/>
                  </a:lnTo>
                  <a:lnTo>
                    <a:pt x="1667642" y="1227885"/>
                  </a:lnTo>
                  <a:lnTo>
                    <a:pt x="1680916" y="1185114"/>
                  </a:lnTo>
                  <a:lnTo>
                    <a:pt x="1685544" y="1139189"/>
                  </a:lnTo>
                  <a:lnTo>
                    <a:pt x="1685544" y="227837"/>
                  </a:lnTo>
                  <a:lnTo>
                    <a:pt x="1680916" y="181913"/>
                  </a:lnTo>
                  <a:lnTo>
                    <a:pt x="1667642" y="139142"/>
                  </a:lnTo>
                  <a:lnTo>
                    <a:pt x="1646639" y="100440"/>
                  </a:lnTo>
                  <a:lnTo>
                    <a:pt x="1618821" y="66722"/>
                  </a:lnTo>
                  <a:lnTo>
                    <a:pt x="1585103" y="38904"/>
                  </a:lnTo>
                  <a:lnTo>
                    <a:pt x="1546401" y="17901"/>
                  </a:lnTo>
                  <a:lnTo>
                    <a:pt x="1503630" y="4627"/>
                  </a:lnTo>
                  <a:lnTo>
                    <a:pt x="1457706" y="0"/>
                  </a:lnTo>
                  <a:close/>
                </a:path>
              </a:pathLst>
            </a:custGeom>
            <a:solidFill>
              <a:srgbClr val="477A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339583" y="3127248"/>
              <a:ext cx="1685925" cy="1367155"/>
            </a:xfrm>
            <a:custGeom>
              <a:avLst/>
              <a:gdLst/>
              <a:ahLst/>
              <a:cxnLst/>
              <a:rect l="l" t="t" r="r" b="b"/>
              <a:pathLst>
                <a:path w="1685925" h="1367154">
                  <a:moveTo>
                    <a:pt x="0" y="227837"/>
                  </a:moveTo>
                  <a:lnTo>
                    <a:pt x="4627" y="181913"/>
                  </a:lnTo>
                  <a:lnTo>
                    <a:pt x="17901" y="139142"/>
                  </a:lnTo>
                  <a:lnTo>
                    <a:pt x="38904" y="100440"/>
                  </a:lnTo>
                  <a:lnTo>
                    <a:pt x="66722" y="66722"/>
                  </a:lnTo>
                  <a:lnTo>
                    <a:pt x="100440" y="38904"/>
                  </a:lnTo>
                  <a:lnTo>
                    <a:pt x="139142" y="17901"/>
                  </a:lnTo>
                  <a:lnTo>
                    <a:pt x="181913" y="4627"/>
                  </a:lnTo>
                  <a:lnTo>
                    <a:pt x="227838" y="0"/>
                  </a:lnTo>
                  <a:lnTo>
                    <a:pt x="1457706" y="0"/>
                  </a:lnTo>
                  <a:lnTo>
                    <a:pt x="1503630" y="4627"/>
                  </a:lnTo>
                  <a:lnTo>
                    <a:pt x="1546401" y="17901"/>
                  </a:lnTo>
                  <a:lnTo>
                    <a:pt x="1585103" y="38904"/>
                  </a:lnTo>
                  <a:lnTo>
                    <a:pt x="1618821" y="66722"/>
                  </a:lnTo>
                  <a:lnTo>
                    <a:pt x="1646639" y="100440"/>
                  </a:lnTo>
                  <a:lnTo>
                    <a:pt x="1667642" y="139142"/>
                  </a:lnTo>
                  <a:lnTo>
                    <a:pt x="1680916" y="181913"/>
                  </a:lnTo>
                  <a:lnTo>
                    <a:pt x="1685544" y="227837"/>
                  </a:lnTo>
                  <a:lnTo>
                    <a:pt x="1685544" y="1139189"/>
                  </a:lnTo>
                  <a:lnTo>
                    <a:pt x="1680916" y="1185114"/>
                  </a:lnTo>
                  <a:lnTo>
                    <a:pt x="1667642" y="1227885"/>
                  </a:lnTo>
                  <a:lnTo>
                    <a:pt x="1646639" y="1266587"/>
                  </a:lnTo>
                  <a:lnTo>
                    <a:pt x="1618821" y="1300305"/>
                  </a:lnTo>
                  <a:lnTo>
                    <a:pt x="1585103" y="1328123"/>
                  </a:lnTo>
                  <a:lnTo>
                    <a:pt x="1546401" y="1349126"/>
                  </a:lnTo>
                  <a:lnTo>
                    <a:pt x="1503630" y="1362400"/>
                  </a:lnTo>
                  <a:lnTo>
                    <a:pt x="1457706" y="1367027"/>
                  </a:lnTo>
                  <a:lnTo>
                    <a:pt x="227838" y="1367027"/>
                  </a:lnTo>
                  <a:lnTo>
                    <a:pt x="181913" y="1362400"/>
                  </a:lnTo>
                  <a:lnTo>
                    <a:pt x="139142" y="1349126"/>
                  </a:lnTo>
                  <a:lnTo>
                    <a:pt x="100440" y="1328123"/>
                  </a:lnTo>
                  <a:lnTo>
                    <a:pt x="66722" y="1300305"/>
                  </a:lnTo>
                  <a:lnTo>
                    <a:pt x="38904" y="1266587"/>
                  </a:lnTo>
                  <a:lnTo>
                    <a:pt x="17901" y="1227885"/>
                  </a:lnTo>
                  <a:lnTo>
                    <a:pt x="4627" y="1185114"/>
                  </a:lnTo>
                  <a:lnTo>
                    <a:pt x="0" y="1139189"/>
                  </a:lnTo>
                  <a:lnTo>
                    <a:pt x="0" y="227837"/>
                  </a:lnTo>
                  <a:close/>
                </a:path>
              </a:pathLst>
            </a:custGeom>
            <a:ln w="12700">
              <a:solidFill>
                <a:srgbClr val="117D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7506081" y="3565601"/>
            <a:ext cx="1355090" cy="485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entury Gothic"/>
                <a:cs typeface="Century Gothic"/>
              </a:rPr>
              <a:t>Pioglitatsoni</a:t>
            </a:r>
            <a:endParaRPr sz="18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200" spc="-10" dirty="0">
                <a:solidFill>
                  <a:srgbClr val="FFFFFF"/>
                </a:solidFill>
                <a:latin typeface="Century Gothic"/>
                <a:cs typeface="Century Gothic"/>
              </a:rPr>
              <a:t>”insuliiniherkistäjä”</a:t>
            </a:r>
            <a:endParaRPr sz="1200">
              <a:latin typeface="Century Gothic"/>
              <a:cs typeface="Century Gothic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2928873" y="3192526"/>
            <a:ext cx="1930400" cy="1422400"/>
            <a:chOff x="2928873" y="3192526"/>
            <a:chExt cx="1930400" cy="1422400"/>
          </a:xfrm>
        </p:grpSpPr>
        <p:sp>
          <p:nvSpPr>
            <p:cNvPr id="33" name="object 33"/>
            <p:cNvSpPr/>
            <p:nvPr/>
          </p:nvSpPr>
          <p:spPr>
            <a:xfrm>
              <a:off x="2935223" y="3198876"/>
              <a:ext cx="1917700" cy="1409700"/>
            </a:xfrm>
            <a:custGeom>
              <a:avLst/>
              <a:gdLst/>
              <a:ahLst/>
              <a:cxnLst/>
              <a:rect l="l" t="t" r="r" b="b"/>
              <a:pathLst>
                <a:path w="1917700" h="1409700">
                  <a:moveTo>
                    <a:pt x="1682241" y="0"/>
                  </a:moveTo>
                  <a:lnTo>
                    <a:pt x="234950" y="0"/>
                  </a:lnTo>
                  <a:lnTo>
                    <a:pt x="187589" y="4771"/>
                  </a:lnTo>
                  <a:lnTo>
                    <a:pt x="143482" y="18458"/>
                  </a:lnTo>
                  <a:lnTo>
                    <a:pt x="103571" y="40116"/>
                  </a:lnTo>
                  <a:lnTo>
                    <a:pt x="68802" y="68802"/>
                  </a:lnTo>
                  <a:lnTo>
                    <a:pt x="40116" y="103571"/>
                  </a:lnTo>
                  <a:lnTo>
                    <a:pt x="18458" y="143482"/>
                  </a:lnTo>
                  <a:lnTo>
                    <a:pt x="4771" y="187589"/>
                  </a:lnTo>
                  <a:lnTo>
                    <a:pt x="0" y="234950"/>
                  </a:lnTo>
                  <a:lnTo>
                    <a:pt x="0" y="1174750"/>
                  </a:lnTo>
                  <a:lnTo>
                    <a:pt x="4771" y="1222110"/>
                  </a:lnTo>
                  <a:lnTo>
                    <a:pt x="18458" y="1266217"/>
                  </a:lnTo>
                  <a:lnTo>
                    <a:pt x="40116" y="1306128"/>
                  </a:lnTo>
                  <a:lnTo>
                    <a:pt x="68802" y="1340897"/>
                  </a:lnTo>
                  <a:lnTo>
                    <a:pt x="103571" y="1369583"/>
                  </a:lnTo>
                  <a:lnTo>
                    <a:pt x="143482" y="1391241"/>
                  </a:lnTo>
                  <a:lnTo>
                    <a:pt x="187589" y="1404928"/>
                  </a:lnTo>
                  <a:lnTo>
                    <a:pt x="234950" y="1409700"/>
                  </a:lnTo>
                  <a:lnTo>
                    <a:pt x="1682241" y="1409700"/>
                  </a:lnTo>
                  <a:lnTo>
                    <a:pt x="1729602" y="1404928"/>
                  </a:lnTo>
                  <a:lnTo>
                    <a:pt x="1773709" y="1391241"/>
                  </a:lnTo>
                  <a:lnTo>
                    <a:pt x="1813620" y="1369583"/>
                  </a:lnTo>
                  <a:lnTo>
                    <a:pt x="1848389" y="1340897"/>
                  </a:lnTo>
                  <a:lnTo>
                    <a:pt x="1877075" y="1306128"/>
                  </a:lnTo>
                  <a:lnTo>
                    <a:pt x="1898733" y="1266217"/>
                  </a:lnTo>
                  <a:lnTo>
                    <a:pt x="1912420" y="1222110"/>
                  </a:lnTo>
                  <a:lnTo>
                    <a:pt x="1917191" y="1174750"/>
                  </a:lnTo>
                  <a:lnTo>
                    <a:pt x="1917191" y="234950"/>
                  </a:lnTo>
                  <a:lnTo>
                    <a:pt x="1912420" y="187589"/>
                  </a:lnTo>
                  <a:lnTo>
                    <a:pt x="1898733" y="143482"/>
                  </a:lnTo>
                  <a:lnTo>
                    <a:pt x="1877075" y="103571"/>
                  </a:lnTo>
                  <a:lnTo>
                    <a:pt x="1848389" y="68802"/>
                  </a:lnTo>
                  <a:lnTo>
                    <a:pt x="1813620" y="40116"/>
                  </a:lnTo>
                  <a:lnTo>
                    <a:pt x="1773709" y="18458"/>
                  </a:lnTo>
                  <a:lnTo>
                    <a:pt x="1729602" y="4771"/>
                  </a:lnTo>
                  <a:lnTo>
                    <a:pt x="1682241" y="0"/>
                  </a:lnTo>
                  <a:close/>
                </a:path>
              </a:pathLst>
            </a:custGeom>
            <a:solidFill>
              <a:srgbClr val="477A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935223" y="3198876"/>
              <a:ext cx="1917700" cy="1409700"/>
            </a:xfrm>
            <a:custGeom>
              <a:avLst/>
              <a:gdLst/>
              <a:ahLst/>
              <a:cxnLst/>
              <a:rect l="l" t="t" r="r" b="b"/>
              <a:pathLst>
                <a:path w="1917700" h="1409700">
                  <a:moveTo>
                    <a:pt x="0" y="234950"/>
                  </a:moveTo>
                  <a:lnTo>
                    <a:pt x="4771" y="187589"/>
                  </a:lnTo>
                  <a:lnTo>
                    <a:pt x="18458" y="143482"/>
                  </a:lnTo>
                  <a:lnTo>
                    <a:pt x="40116" y="103571"/>
                  </a:lnTo>
                  <a:lnTo>
                    <a:pt x="68802" y="68802"/>
                  </a:lnTo>
                  <a:lnTo>
                    <a:pt x="103571" y="40116"/>
                  </a:lnTo>
                  <a:lnTo>
                    <a:pt x="143482" y="18458"/>
                  </a:lnTo>
                  <a:lnTo>
                    <a:pt x="187589" y="4771"/>
                  </a:lnTo>
                  <a:lnTo>
                    <a:pt x="234950" y="0"/>
                  </a:lnTo>
                  <a:lnTo>
                    <a:pt x="1682241" y="0"/>
                  </a:lnTo>
                  <a:lnTo>
                    <a:pt x="1729602" y="4771"/>
                  </a:lnTo>
                  <a:lnTo>
                    <a:pt x="1773709" y="18458"/>
                  </a:lnTo>
                  <a:lnTo>
                    <a:pt x="1813620" y="40116"/>
                  </a:lnTo>
                  <a:lnTo>
                    <a:pt x="1848389" y="68802"/>
                  </a:lnTo>
                  <a:lnTo>
                    <a:pt x="1877075" y="103571"/>
                  </a:lnTo>
                  <a:lnTo>
                    <a:pt x="1898733" y="143482"/>
                  </a:lnTo>
                  <a:lnTo>
                    <a:pt x="1912420" y="187589"/>
                  </a:lnTo>
                  <a:lnTo>
                    <a:pt x="1917191" y="234950"/>
                  </a:lnTo>
                  <a:lnTo>
                    <a:pt x="1917191" y="1174750"/>
                  </a:lnTo>
                  <a:lnTo>
                    <a:pt x="1912420" y="1222110"/>
                  </a:lnTo>
                  <a:lnTo>
                    <a:pt x="1898733" y="1266217"/>
                  </a:lnTo>
                  <a:lnTo>
                    <a:pt x="1877075" y="1306128"/>
                  </a:lnTo>
                  <a:lnTo>
                    <a:pt x="1848389" y="1340897"/>
                  </a:lnTo>
                  <a:lnTo>
                    <a:pt x="1813620" y="1369583"/>
                  </a:lnTo>
                  <a:lnTo>
                    <a:pt x="1773709" y="1391241"/>
                  </a:lnTo>
                  <a:lnTo>
                    <a:pt x="1729602" y="1404928"/>
                  </a:lnTo>
                  <a:lnTo>
                    <a:pt x="1682241" y="1409700"/>
                  </a:lnTo>
                  <a:lnTo>
                    <a:pt x="234950" y="1409700"/>
                  </a:lnTo>
                  <a:lnTo>
                    <a:pt x="187589" y="1404928"/>
                  </a:lnTo>
                  <a:lnTo>
                    <a:pt x="143482" y="1391241"/>
                  </a:lnTo>
                  <a:lnTo>
                    <a:pt x="103571" y="1369583"/>
                  </a:lnTo>
                  <a:lnTo>
                    <a:pt x="68802" y="1340897"/>
                  </a:lnTo>
                  <a:lnTo>
                    <a:pt x="40116" y="1306128"/>
                  </a:lnTo>
                  <a:lnTo>
                    <a:pt x="18458" y="1266217"/>
                  </a:lnTo>
                  <a:lnTo>
                    <a:pt x="4771" y="1222110"/>
                  </a:lnTo>
                  <a:lnTo>
                    <a:pt x="0" y="1174750"/>
                  </a:lnTo>
                  <a:lnTo>
                    <a:pt x="0" y="234950"/>
                  </a:lnTo>
                  <a:close/>
                </a:path>
              </a:pathLst>
            </a:custGeom>
            <a:ln w="12700">
              <a:solidFill>
                <a:srgbClr val="117D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3238626" y="3643629"/>
            <a:ext cx="13112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entury Gothic"/>
                <a:cs typeface="Century Gothic"/>
              </a:rPr>
              <a:t>Gliptiinit</a:t>
            </a:r>
            <a:endParaRPr sz="18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</a:pPr>
            <a:r>
              <a:rPr sz="1400" spc="-10" dirty="0">
                <a:solidFill>
                  <a:srgbClr val="FFFFFF"/>
                </a:solidFill>
                <a:latin typeface="Century Gothic"/>
                <a:cs typeface="Century Gothic"/>
              </a:rPr>
              <a:t>”DDP4-estäjät”</a:t>
            </a:r>
            <a:endParaRPr sz="14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02335" y="1886076"/>
          <a:ext cx="10058400" cy="23958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Tutkimus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1CACE3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Ddp4-estäjä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1CACE3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21209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Tulos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sydän- verisuonitapahtumien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vähentämisessä</a:t>
                      </a:r>
                      <a:r>
                        <a:rPr sz="1800" b="1" spc="-5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vs</a:t>
                      </a:r>
                      <a:r>
                        <a:rPr sz="1800" b="1" spc="-4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plasebo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1CAC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dirty="0">
                          <a:latin typeface="Century Gothic"/>
                          <a:cs typeface="Century Gothic"/>
                        </a:rPr>
                        <a:t>SAVOR</a:t>
                      </a:r>
                      <a:r>
                        <a:rPr sz="1800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800" spc="-25" dirty="0">
                          <a:latin typeface="Century Gothic"/>
                          <a:cs typeface="Century Gothic"/>
                        </a:rPr>
                        <a:t>(1)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E2F5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spc="-10" dirty="0">
                          <a:latin typeface="Century Gothic"/>
                          <a:cs typeface="Century Gothic"/>
                        </a:rPr>
                        <a:t>saksagliptiini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E2F5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dirty="0">
                          <a:latin typeface="Century Gothic"/>
                          <a:cs typeface="Century Gothic"/>
                        </a:rPr>
                        <a:t>Ei</a:t>
                      </a:r>
                      <a:r>
                        <a:rPr sz="18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800" dirty="0">
                          <a:latin typeface="Century Gothic"/>
                          <a:cs typeface="Century Gothic"/>
                        </a:rPr>
                        <a:t>merkitsevää</a:t>
                      </a:r>
                      <a:r>
                        <a:rPr sz="18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800" spc="-20" dirty="0">
                          <a:latin typeface="Century Gothic"/>
                          <a:cs typeface="Century Gothic"/>
                        </a:rPr>
                        <a:t>eroa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E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00" dirty="0">
                          <a:latin typeface="Century Gothic"/>
                          <a:cs typeface="Century Gothic"/>
                        </a:rPr>
                        <a:t>EXAMINE </a:t>
                      </a:r>
                      <a:r>
                        <a:rPr sz="1800" spc="-25" dirty="0">
                          <a:latin typeface="Century Gothic"/>
                          <a:cs typeface="Century Gothic"/>
                        </a:rPr>
                        <a:t>(2)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00" spc="-10" dirty="0">
                          <a:latin typeface="Century Gothic"/>
                          <a:cs typeface="Century Gothic"/>
                        </a:rPr>
                        <a:t>alogliptiini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00" dirty="0">
                          <a:latin typeface="Century Gothic"/>
                          <a:cs typeface="Century Gothic"/>
                        </a:rPr>
                        <a:t>Ei</a:t>
                      </a:r>
                      <a:r>
                        <a:rPr sz="18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800" dirty="0">
                          <a:latin typeface="Century Gothic"/>
                          <a:cs typeface="Century Gothic"/>
                        </a:rPr>
                        <a:t>merkitsevää</a:t>
                      </a:r>
                      <a:r>
                        <a:rPr sz="18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800" spc="-20" dirty="0">
                          <a:latin typeface="Century Gothic"/>
                          <a:cs typeface="Century Gothic"/>
                        </a:rPr>
                        <a:t>eroa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00" dirty="0">
                          <a:latin typeface="Century Gothic"/>
                          <a:cs typeface="Century Gothic"/>
                        </a:rPr>
                        <a:t>TECOS</a:t>
                      </a:r>
                      <a:r>
                        <a:rPr sz="1800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800" spc="-25" dirty="0">
                          <a:latin typeface="Century Gothic"/>
                          <a:cs typeface="Century Gothic"/>
                        </a:rPr>
                        <a:t>(3)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E2F5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00" spc="-10" dirty="0">
                          <a:latin typeface="Century Gothic"/>
                          <a:cs typeface="Century Gothic"/>
                        </a:rPr>
                        <a:t>sitagliptiini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E2F5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00" dirty="0">
                          <a:latin typeface="Century Gothic"/>
                          <a:cs typeface="Century Gothic"/>
                        </a:rPr>
                        <a:t>Ei</a:t>
                      </a:r>
                      <a:r>
                        <a:rPr sz="18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800" dirty="0">
                          <a:latin typeface="Century Gothic"/>
                          <a:cs typeface="Century Gothic"/>
                        </a:rPr>
                        <a:t>merkitsevää</a:t>
                      </a:r>
                      <a:r>
                        <a:rPr sz="18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800" spc="-20" dirty="0">
                          <a:latin typeface="Century Gothic"/>
                          <a:cs typeface="Century Gothic"/>
                        </a:rPr>
                        <a:t>eroa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E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00" dirty="0">
                          <a:latin typeface="Century Gothic"/>
                          <a:cs typeface="Century Gothic"/>
                        </a:rPr>
                        <a:t>CARMELINA</a:t>
                      </a:r>
                      <a:r>
                        <a:rPr sz="180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800" spc="-25" dirty="0">
                          <a:latin typeface="Century Gothic"/>
                          <a:cs typeface="Century Gothic"/>
                        </a:rPr>
                        <a:t>(4)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00" spc="-10" dirty="0">
                          <a:latin typeface="Century Gothic"/>
                          <a:cs typeface="Century Gothic"/>
                        </a:rPr>
                        <a:t>linagliptiini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00" dirty="0">
                          <a:latin typeface="Century Gothic"/>
                          <a:cs typeface="Century Gothic"/>
                        </a:rPr>
                        <a:t>Ei</a:t>
                      </a:r>
                      <a:r>
                        <a:rPr sz="18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800" dirty="0">
                          <a:latin typeface="Century Gothic"/>
                          <a:cs typeface="Century Gothic"/>
                        </a:rPr>
                        <a:t>merkitsevää</a:t>
                      </a:r>
                      <a:r>
                        <a:rPr sz="18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800" spc="-20" dirty="0">
                          <a:latin typeface="Century Gothic"/>
                          <a:cs typeface="Century Gothic"/>
                        </a:rPr>
                        <a:t>eroa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3" name="object 3"/>
          <p:cNvGrpSpPr/>
          <p:nvPr/>
        </p:nvGrpSpPr>
        <p:grpSpPr>
          <a:xfrm>
            <a:off x="326136" y="560831"/>
            <a:ext cx="10673715" cy="969010"/>
            <a:chOff x="326136" y="560831"/>
            <a:chExt cx="10673715" cy="9690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6136" y="560831"/>
              <a:ext cx="1664970" cy="9685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11224" y="560831"/>
              <a:ext cx="761238" cy="96850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92580" y="560831"/>
              <a:ext cx="9406890" cy="96850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78307" y="677036"/>
            <a:ext cx="10116820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b="1" spc="-35" dirty="0">
                <a:solidFill>
                  <a:srgbClr val="000000"/>
                </a:solidFill>
                <a:latin typeface="Century Gothic"/>
                <a:cs typeface="Century Gothic"/>
              </a:rPr>
              <a:t>DDP4-</a:t>
            </a:r>
            <a:r>
              <a:rPr sz="3400" b="1" dirty="0">
                <a:solidFill>
                  <a:srgbClr val="000000"/>
                </a:solidFill>
                <a:latin typeface="Century Gothic"/>
                <a:cs typeface="Century Gothic"/>
              </a:rPr>
              <a:t>ESTÄJÄT</a:t>
            </a:r>
            <a:r>
              <a:rPr sz="3400" b="1" spc="-12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sz="3400" b="1" dirty="0">
                <a:solidFill>
                  <a:srgbClr val="000000"/>
                </a:solidFill>
                <a:latin typeface="Century Gothic"/>
                <a:cs typeface="Century Gothic"/>
              </a:rPr>
              <a:t>JA</a:t>
            </a:r>
            <a:r>
              <a:rPr sz="3400" b="1" spc="-12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sz="3400" b="1" spc="-10" dirty="0">
                <a:solidFill>
                  <a:srgbClr val="000000"/>
                </a:solidFill>
                <a:latin typeface="Century Gothic"/>
                <a:cs typeface="Century Gothic"/>
              </a:rPr>
              <a:t>ENNUSTETUTKIMUKSET</a:t>
            </a:r>
            <a:r>
              <a:rPr sz="3400" b="1" spc="-114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sz="3400" b="1" spc="-10" dirty="0">
                <a:solidFill>
                  <a:srgbClr val="000000"/>
                </a:solidFill>
                <a:latin typeface="Century Gothic"/>
                <a:cs typeface="Century Gothic"/>
              </a:rPr>
              <a:t>(”CVOT”)</a:t>
            </a:r>
            <a:endParaRPr sz="34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0972" y="5182870"/>
            <a:ext cx="4589145" cy="1164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dirty="0">
                <a:latin typeface="Century Gothic"/>
                <a:cs typeface="Century Gothic"/>
              </a:rPr>
              <a:t>HUOM!</a:t>
            </a:r>
            <a:r>
              <a:rPr sz="1850" spc="30" dirty="0">
                <a:latin typeface="Century Gothic"/>
                <a:cs typeface="Century Gothic"/>
              </a:rPr>
              <a:t> </a:t>
            </a:r>
            <a:r>
              <a:rPr sz="1850" dirty="0">
                <a:latin typeface="Century Gothic"/>
                <a:cs typeface="Century Gothic"/>
              </a:rPr>
              <a:t>Tutkimukset</a:t>
            </a:r>
            <a:r>
              <a:rPr sz="1850" spc="25" dirty="0">
                <a:latin typeface="Century Gothic"/>
                <a:cs typeface="Century Gothic"/>
              </a:rPr>
              <a:t> </a:t>
            </a:r>
            <a:r>
              <a:rPr sz="1850" dirty="0">
                <a:latin typeface="Century Gothic"/>
                <a:cs typeface="Century Gothic"/>
              </a:rPr>
              <a:t>eivät</a:t>
            </a:r>
            <a:r>
              <a:rPr sz="1850" spc="30" dirty="0">
                <a:latin typeface="Century Gothic"/>
                <a:cs typeface="Century Gothic"/>
              </a:rPr>
              <a:t> </a:t>
            </a:r>
            <a:r>
              <a:rPr sz="1850" dirty="0">
                <a:latin typeface="Century Gothic"/>
                <a:cs typeface="Century Gothic"/>
              </a:rPr>
              <a:t>ole</a:t>
            </a:r>
            <a:r>
              <a:rPr sz="1850" spc="50" dirty="0">
                <a:latin typeface="Century Gothic"/>
                <a:cs typeface="Century Gothic"/>
              </a:rPr>
              <a:t> </a:t>
            </a:r>
            <a:r>
              <a:rPr sz="1850" spc="-10" dirty="0">
                <a:latin typeface="Century Gothic"/>
                <a:cs typeface="Century Gothic"/>
              </a:rPr>
              <a:t>keskenään</a:t>
            </a:r>
            <a:endParaRPr sz="18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850" spc="-10" dirty="0">
                <a:latin typeface="Century Gothic"/>
                <a:cs typeface="Century Gothic"/>
              </a:rPr>
              <a:t>vertailukelpoisia!</a:t>
            </a:r>
            <a:endParaRPr sz="1850">
              <a:latin typeface="Century Gothic"/>
              <a:cs typeface="Century Gothic"/>
            </a:endParaRPr>
          </a:p>
          <a:p>
            <a:pPr marL="12700" marR="184785">
              <a:lnSpc>
                <a:spcPct val="100499"/>
              </a:lnSpc>
              <a:spcBef>
                <a:spcPts val="15"/>
              </a:spcBef>
            </a:pPr>
            <a:r>
              <a:rPr sz="1850" dirty="0">
                <a:latin typeface="Century Gothic"/>
                <a:cs typeface="Century Gothic"/>
              </a:rPr>
              <a:t>SV</a:t>
            </a:r>
            <a:r>
              <a:rPr sz="1850" spc="25" dirty="0">
                <a:latin typeface="Century Gothic"/>
                <a:cs typeface="Century Gothic"/>
              </a:rPr>
              <a:t> </a:t>
            </a:r>
            <a:r>
              <a:rPr sz="1850" dirty="0">
                <a:latin typeface="Century Gothic"/>
                <a:cs typeface="Century Gothic"/>
              </a:rPr>
              <a:t>sydän</a:t>
            </a:r>
            <a:r>
              <a:rPr sz="1850" spc="25" dirty="0">
                <a:latin typeface="Century Gothic"/>
                <a:cs typeface="Century Gothic"/>
              </a:rPr>
              <a:t> </a:t>
            </a:r>
            <a:r>
              <a:rPr sz="1850" dirty="0">
                <a:latin typeface="Century Gothic"/>
                <a:cs typeface="Century Gothic"/>
              </a:rPr>
              <a:t>–ja</a:t>
            </a:r>
            <a:r>
              <a:rPr sz="1850" spc="5" dirty="0">
                <a:latin typeface="Century Gothic"/>
                <a:cs typeface="Century Gothic"/>
              </a:rPr>
              <a:t> </a:t>
            </a:r>
            <a:r>
              <a:rPr sz="1850" dirty="0">
                <a:latin typeface="Century Gothic"/>
                <a:cs typeface="Century Gothic"/>
              </a:rPr>
              <a:t>verisuoni</a:t>
            </a:r>
            <a:r>
              <a:rPr sz="1850" spc="5" dirty="0">
                <a:latin typeface="Century Gothic"/>
                <a:cs typeface="Century Gothic"/>
              </a:rPr>
              <a:t> </a:t>
            </a:r>
            <a:r>
              <a:rPr sz="1850" dirty="0">
                <a:latin typeface="Century Gothic"/>
                <a:cs typeface="Century Gothic"/>
              </a:rPr>
              <a:t>;</a:t>
            </a:r>
            <a:r>
              <a:rPr sz="1850" spc="20" dirty="0">
                <a:latin typeface="Century Gothic"/>
                <a:cs typeface="Century Gothic"/>
              </a:rPr>
              <a:t> </a:t>
            </a:r>
            <a:r>
              <a:rPr sz="1850" dirty="0">
                <a:latin typeface="Century Gothic"/>
                <a:cs typeface="Century Gothic"/>
              </a:rPr>
              <a:t>UAP</a:t>
            </a:r>
            <a:r>
              <a:rPr sz="1850" spc="10" dirty="0">
                <a:latin typeface="Century Gothic"/>
                <a:cs typeface="Century Gothic"/>
              </a:rPr>
              <a:t> </a:t>
            </a:r>
            <a:r>
              <a:rPr sz="1850" spc="-10" dirty="0">
                <a:latin typeface="Century Gothic"/>
                <a:cs typeface="Century Gothic"/>
              </a:rPr>
              <a:t>epästabiili </a:t>
            </a:r>
            <a:r>
              <a:rPr sz="1850" dirty="0">
                <a:latin typeface="Century Gothic"/>
                <a:cs typeface="Century Gothic"/>
              </a:rPr>
              <a:t>anginapegtoris,</a:t>
            </a:r>
            <a:r>
              <a:rPr sz="1850" spc="10" dirty="0">
                <a:latin typeface="Century Gothic"/>
                <a:cs typeface="Century Gothic"/>
              </a:rPr>
              <a:t> </a:t>
            </a:r>
            <a:r>
              <a:rPr sz="1850" dirty="0">
                <a:latin typeface="Century Gothic"/>
                <a:cs typeface="Century Gothic"/>
              </a:rPr>
              <a:t>MI</a:t>
            </a:r>
            <a:r>
              <a:rPr sz="1850" spc="60" dirty="0">
                <a:latin typeface="Century Gothic"/>
                <a:cs typeface="Century Gothic"/>
              </a:rPr>
              <a:t> </a:t>
            </a:r>
            <a:r>
              <a:rPr sz="1850" spc="-10" dirty="0">
                <a:latin typeface="Century Gothic"/>
                <a:cs typeface="Century Gothic"/>
              </a:rPr>
              <a:t>sydäninfarkti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37175" y="5033009"/>
            <a:ext cx="638302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469265" algn="l"/>
              </a:tabLst>
            </a:pPr>
            <a:r>
              <a:rPr sz="2400" dirty="0">
                <a:latin typeface="Bell MT"/>
                <a:cs typeface="Bell MT"/>
              </a:rPr>
              <a:t>Scirica BM</a:t>
            </a:r>
            <a:r>
              <a:rPr sz="2400" spc="-10" dirty="0">
                <a:latin typeface="Bell MT"/>
                <a:cs typeface="Bell MT"/>
              </a:rPr>
              <a:t> </a:t>
            </a:r>
            <a:r>
              <a:rPr sz="2400" dirty="0">
                <a:latin typeface="Bell MT"/>
                <a:cs typeface="Bell MT"/>
              </a:rPr>
              <a:t>et</a:t>
            </a:r>
            <a:r>
              <a:rPr sz="2400" spc="-5" dirty="0">
                <a:latin typeface="Bell MT"/>
                <a:cs typeface="Bell MT"/>
              </a:rPr>
              <a:t> </a:t>
            </a:r>
            <a:r>
              <a:rPr sz="2400" dirty="0">
                <a:latin typeface="Bell MT"/>
                <a:cs typeface="Bell MT"/>
              </a:rPr>
              <a:t>al.</a:t>
            </a:r>
            <a:r>
              <a:rPr sz="2400" spc="-10" dirty="0">
                <a:latin typeface="Bell MT"/>
                <a:cs typeface="Bell MT"/>
              </a:rPr>
              <a:t> </a:t>
            </a:r>
            <a:r>
              <a:rPr sz="2400" i="1" dirty="0">
                <a:latin typeface="Bell MT"/>
                <a:cs typeface="Bell MT"/>
              </a:rPr>
              <a:t>NEJM</a:t>
            </a:r>
            <a:r>
              <a:rPr sz="2400" i="1" spc="5" dirty="0">
                <a:latin typeface="Bell MT"/>
                <a:cs typeface="Bell MT"/>
              </a:rPr>
              <a:t> </a:t>
            </a:r>
            <a:r>
              <a:rPr sz="2400" dirty="0">
                <a:latin typeface="Bell MT"/>
                <a:cs typeface="Bell MT"/>
              </a:rPr>
              <a:t>2013;</a:t>
            </a:r>
            <a:r>
              <a:rPr sz="2400" spc="-5" dirty="0">
                <a:latin typeface="Bell MT"/>
                <a:cs typeface="Bell MT"/>
              </a:rPr>
              <a:t> </a:t>
            </a:r>
            <a:r>
              <a:rPr sz="2400" dirty="0">
                <a:latin typeface="Bell MT"/>
                <a:cs typeface="Bell MT"/>
              </a:rPr>
              <a:t>369:1317-</a:t>
            </a:r>
            <a:r>
              <a:rPr sz="2400" spc="-10" dirty="0">
                <a:latin typeface="Bell MT"/>
                <a:cs typeface="Bell MT"/>
              </a:rPr>
              <a:t>1326;</a:t>
            </a:r>
            <a:endParaRPr sz="2400">
              <a:latin typeface="Bell MT"/>
              <a:cs typeface="Bell MT"/>
            </a:endParaRPr>
          </a:p>
          <a:p>
            <a:pPr marL="469265" indent="-456565">
              <a:lnSpc>
                <a:spcPct val="100000"/>
              </a:lnSpc>
              <a:buAutoNum type="arabicPeriod"/>
              <a:tabLst>
                <a:tab pos="469265" algn="l"/>
              </a:tabLst>
            </a:pPr>
            <a:r>
              <a:rPr sz="2400" dirty="0">
                <a:latin typeface="Bell MT"/>
                <a:cs typeface="Bell MT"/>
              </a:rPr>
              <a:t>White</a:t>
            </a:r>
            <a:r>
              <a:rPr sz="2400" spc="-15" dirty="0">
                <a:latin typeface="Bell MT"/>
                <a:cs typeface="Bell MT"/>
              </a:rPr>
              <a:t> </a:t>
            </a:r>
            <a:r>
              <a:rPr sz="2400" dirty="0">
                <a:latin typeface="Bell MT"/>
                <a:cs typeface="Bell MT"/>
              </a:rPr>
              <a:t>et</a:t>
            </a:r>
            <a:r>
              <a:rPr sz="2400" spc="5" dirty="0">
                <a:latin typeface="Bell MT"/>
                <a:cs typeface="Bell MT"/>
              </a:rPr>
              <a:t> </a:t>
            </a:r>
            <a:r>
              <a:rPr sz="2400" dirty="0">
                <a:latin typeface="Bell MT"/>
                <a:cs typeface="Bell MT"/>
              </a:rPr>
              <a:t>al</a:t>
            </a:r>
            <a:r>
              <a:rPr sz="2400" spc="5" dirty="0">
                <a:latin typeface="Bell MT"/>
                <a:cs typeface="Bell MT"/>
              </a:rPr>
              <a:t> </a:t>
            </a:r>
            <a:r>
              <a:rPr sz="2400" dirty="0">
                <a:latin typeface="Bell MT"/>
                <a:cs typeface="Bell MT"/>
              </a:rPr>
              <a:t>N</a:t>
            </a:r>
            <a:r>
              <a:rPr sz="2400" spc="5" dirty="0">
                <a:latin typeface="Bell MT"/>
                <a:cs typeface="Bell MT"/>
              </a:rPr>
              <a:t> </a:t>
            </a:r>
            <a:r>
              <a:rPr sz="2400" dirty="0">
                <a:latin typeface="Bell MT"/>
                <a:cs typeface="Bell MT"/>
              </a:rPr>
              <a:t>Engl</a:t>
            </a:r>
            <a:r>
              <a:rPr sz="2400" spc="10" dirty="0">
                <a:latin typeface="Bell MT"/>
                <a:cs typeface="Bell MT"/>
              </a:rPr>
              <a:t> </a:t>
            </a:r>
            <a:r>
              <a:rPr sz="2400" dirty="0">
                <a:latin typeface="Bell MT"/>
                <a:cs typeface="Bell MT"/>
              </a:rPr>
              <a:t>J</a:t>
            </a:r>
            <a:r>
              <a:rPr sz="2400" spc="10" dirty="0">
                <a:latin typeface="Bell MT"/>
                <a:cs typeface="Bell MT"/>
              </a:rPr>
              <a:t> </a:t>
            </a:r>
            <a:r>
              <a:rPr sz="2400" dirty="0">
                <a:latin typeface="Bell MT"/>
                <a:cs typeface="Bell MT"/>
              </a:rPr>
              <a:t>Med2013;</a:t>
            </a:r>
            <a:r>
              <a:rPr sz="2400" spc="20" dirty="0">
                <a:latin typeface="Bell MT"/>
                <a:cs typeface="Bell MT"/>
              </a:rPr>
              <a:t> </a:t>
            </a:r>
            <a:r>
              <a:rPr sz="2400" spc="-10" dirty="0">
                <a:latin typeface="Bell MT"/>
                <a:cs typeface="Bell MT"/>
              </a:rPr>
              <a:t>369:1327-1335;</a:t>
            </a:r>
            <a:endParaRPr sz="2400">
              <a:latin typeface="Bell MT"/>
              <a:cs typeface="Bell MT"/>
            </a:endParaRPr>
          </a:p>
          <a:p>
            <a:pPr marL="469265" indent="-456565">
              <a:lnSpc>
                <a:spcPct val="100000"/>
              </a:lnSpc>
              <a:buAutoNum type="arabicPeriod"/>
              <a:tabLst>
                <a:tab pos="469265" algn="l"/>
              </a:tabLst>
            </a:pPr>
            <a:r>
              <a:rPr sz="2400" dirty="0">
                <a:latin typeface="Bell MT"/>
                <a:cs typeface="Bell MT"/>
              </a:rPr>
              <a:t>Green</a:t>
            </a:r>
            <a:r>
              <a:rPr sz="2400" spc="-10" dirty="0">
                <a:latin typeface="Bell MT"/>
                <a:cs typeface="Bell MT"/>
              </a:rPr>
              <a:t> </a:t>
            </a:r>
            <a:r>
              <a:rPr sz="2400" dirty="0">
                <a:latin typeface="Bell MT"/>
                <a:cs typeface="Bell MT"/>
              </a:rPr>
              <a:t>et alN</a:t>
            </a:r>
            <a:r>
              <a:rPr sz="2400" spc="-25" dirty="0">
                <a:latin typeface="Bell MT"/>
                <a:cs typeface="Bell MT"/>
              </a:rPr>
              <a:t> </a:t>
            </a:r>
            <a:r>
              <a:rPr sz="2400" dirty="0">
                <a:latin typeface="Bell MT"/>
                <a:cs typeface="Bell MT"/>
              </a:rPr>
              <a:t>Engl J Med</a:t>
            </a:r>
            <a:r>
              <a:rPr sz="2400" spc="-15" dirty="0">
                <a:latin typeface="Bell MT"/>
                <a:cs typeface="Bell MT"/>
              </a:rPr>
              <a:t> </a:t>
            </a:r>
            <a:r>
              <a:rPr sz="2400" dirty="0">
                <a:latin typeface="Bell MT"/>
                <a:cs typeface="Bell MT"/>
              </a:rPr>
              <a:t>2015;</a:t>
            </a:r>
            <a:r>
              <a:rPr sz="2400" spc="-5" dirty="0">
                <a:latin typeface="Bell MT"/>
                <a:cs typeface="Bell MT"/>
              </a:rPr>
              <a:t> </a:t>
            </a:r>
            <a:r>
              <a:rPr sz="2400" dirty="0">
                <a:latin typeface="Bell MT"/>
                <a:cs typeface="Bell MT"/>
              </a:rPr>
              <a:t>373:232-</a:t>
            </a:r>
            <a:r>
              <a:rPr sz="2400" spc="-25" dirty="0">
                <a:latin typeface="Bell MT"/>
                <a:cs typeface="Bell MT"/>
              </a:rPr>
              <a:t>242</a:t>
            </a:r>
            <a:endParaRPr sz="2400">
              <a:latin typeface="Bell MT"/>
              <a:cs typeface="Bell MT"/>
            </a:endParaRPr>
          </a:p>
          <a:p>
            <a:pPr marL="469265" indent="-456565">
              <a:lnSpc>
                <a:spcPct val="100000"/>
              </a:lnSpc>
              <a:buAutoNum type="arabicPeriod"/>
              <a:tabLst>
                <a:tab pos="469265" algn="l"/>
              </a:tabLst>
            </a:pPr>
            <a:r>
              <a:rPr sz="2400" dirty="0">
                <a:latin typeface="Bell MT"/>
                <a:cs typeface="Bell MT"/>
              </a:rPr>
              <a:t>Rosenstock et</a:t>
            </a:r>
            <a:r>
              <a:rPr sz="2400" spc="-5" dirty="0">
                <a:latin typeface="Bell MT"/>
                <a:cs typeface="Bell MT"/>
              </a:rPr>
              <a:t> </a:t>
            </a:r>
            <a:r>
              <a:rPr sz="2400" dirty="0">
                <a:latin typeface="Bell MT"/>
                <a:cs typeface="Bell MT"/>
              </a:rPr>
              <a:t>al.</a:t>
            </a:r>
            <a:r>
              <a:rPr sz="2400" spc="-5" dirty="0">
                <a:latin typeface="Bell MT"/>
                <a:cs typeface="Bell MT"/>
              </a:rPr>
              <a:t> </a:t>
            </a:r>
            <a:r>
              <a:rPr sz="2400" dirty="0">
                <a:latin typeface="Bell MT"/>
                <a:cs typeface="Bell MT"/>
              </a:rPr>
              <a:t>JAMA.</a:t>
            </a:r>
            <a:r>
              <a:rPr sz="2400" spc="-15" dirty="0">
                <a:latin typeface="Bell MT"/>
                <a:cs typeface="Bell MT"/>
              </a:rPr>
              <a:t> </a:t>
            </a:r>
            <a:r>
              <a:rPr sz="2400" spc="-10" dirty="0">
                <a:latin typeface="Bell MT"/>
                <a:cs typeface="Bell MT"/>
              </a:rPr>
              <a:t>2019;321(1):69-</a:t>
            </a:r>
            <a:r>
              <a:rPr sz="2400" spc="-25" dirty="0">
                <a:latin typeface="Bell MT"/>
                <a:cs typeface="Bell MT"/>
              </a:rPr>
              <a:t>79.</a:t>
            </a:r>
            <a:endParaRPr sz="2400">
              <a:latin typeface="Bell MT"/>
              <a:cs typeface="Bell M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4325">
              <a:lnSpc>
                <a:spcPct val="100000"/>
              </a:lnSpc>
              <a:spcBef>
                <a:spcPts val="100"/>
              </a:spcBef>
            </a:pPr>
            <a:r>
              <a:rPr dirty="0"/>
              <a:t>Lyhyesti</a:t>
            </a:r>
            <a:r>
              <a:rPr spc="-25" dirty="0"/>
              <a:t> </a:t>
            </a:r>
            <a:r>
              <a:rPr dirty="0"/>
              <a:t>SGLT-2</a:t>
            </a:r>
            <a:r>
              <a:rPr spc="-20" dirty="0"/>
              <a:t> </a:t>
            </a:r>
            <a:r>
              <a:rPr spc="-10" dirty="0"/>
              <a:t>estäjistä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45844" y="2132203"/>
            <a:ext cx="31203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1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…niistä</a:t>
            </a:r>
            <a:r>
              <a:rPr sz="1800" spc="-10" dirty="0">
                <a:latin typeface="Century Gothic"/>
                <a:cs typeface="Century Gothic"/>
              </a:rPr>
              <a:t> ”sokerinpoistajista”</a:t>
            </a:r>
            <a:endParaRPr sz="1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-72694"/>
            <a:ext cx="1329690" cy="2450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4905"/>
              </a:lnSpc>
              <a:spcBef>
                <a:spcPts val="95"/>
              </a:spcBef>
            </a:pPr>
            <a:r>
              <a:rPr sz="4300" dirty="0"/>
              <a:t>T2D</a:t>
            </a:r>
            <a:r>
              <a:rPr sz="4300" spc="-90" dirty="0"/>
              <a:t> </a:t>
            </a:r>
            <a:r>
              <a:rPr sz="4300" spc="-50" dirty="0"/>
              <a:t>s</a:t>
            </a:r>
            <a:endParaRPr sz="4300"/>
          </a:p>
          <a:p>
            <a:pPr marL="12700" marR="93980">
              <a:lnSpc>
                <a:spcPts val="4640"/>
              </a:lnSpc>
              <a:spcBef>
                <a:spcPts val="334"/>
              </a:spcBef>
            </a:pPr>
            <a:r>
              <a:rPr sz="4300" spc="-20" dirty="0"/>
              <a:t>hyvi </a:t>
            </a:r>
            <a:r>
              <a:rPr sz="4300" spc="-25" dirty="0"/>
              <a:t>kun </a:t>
            </a:r>
            <a:r>
              <a:rPr sz="4300" spc="-10" dirty="0"/>
              <a:t>ikäry</a:t>
            </a:r>
            <a:endParaRPr sz="4300"/>
          </a:p>
        </p:txBody>
      </p:sp>
      <p:sp>
        <p:nvSpPr>
          <p:cNvPr id="3" name="object 3"/>
          <p:cNvSpPr/>
          <p:nvPr/>
        </p:nvSpPr>
        <p:spPr>
          <a:xfrm>
            <a:off x="2732278" y="2420683"/>
            <a:ext cx="4735830" cy="4184015"/>
          </a:xfrm>
          <a:custGeom>
            <a:avLst/>
            <a:gdLst/>
            <a:ahLst/>
            <a:cxnLst/>
            <a:rect l="l" t="t" r="r" b="b"/>
            <a:pathLst>
              <a:path w="4735830" h="4184015">
                <a:moveTo>
                  <a:pt x="1894078" y="3348634"/>
                </a:moveTo>
                <a:lnTo>
                  <a:pt x="947051" y="3348634"/>
                </a:lnTo>
                <a:lnTo>
                  <a:pt x="0" y="3348634"/>
                </a:lnTo>
                <a:lnTo>
                  <a:pt x="0" y="3627056"/>
                </a:lnTo>
                <a:lnTo>
                  <a:pt x="0" y="3905491"/>
                </a:lnTo>
                <a:lnTo>
                  <a:pt x="0" y="4183926"/>
                </a:lnTo>
                <a:lnTo>
                  <a:pt x="947039" y="4183926"/>
                </a:lnTo>
                <a:lnTo>
                  <a:pt x="1894078" y="4183926"/>
                </a:lnTo>
                <a:lnTo>
                  <a:pt x="1894078" y="3905491"/>
                </a:lnTo>
                <a:lnTo>
                  <a:pt x="1894078" y="3627056"/>
                </a:lnTo>
                <a:lnTo>
                  <a:pt x="1894078" y="3348634"/>
                </a:lnTo>
                <a:close/>
              </a:path>
              <a:path w="4735830" h="4184015">
                <a:moveTo>
                  <a:pt x="1894078" y="2887307"/>
                </a:moveTo>
                <a:lnTo>
                  <a:pt x="947051" y="2887307"/>
                </a:lnTo>
                <a:lnTo>
                  <a:pt x="0" y="2887307"/>
                </a:lnTo>
                <a:lnTo>
                  <a:pt x="0" y="3348621"/>
                </a:lnTo>
                <a:lnTo>
                  <a:pt x="947039" y="3348621"/>
                </a:lnTo>
                <a:lnTo>
                  <a:pt x="1894078" y="3348621"/>
                </a:lnTo>
                <a:lnTo>
                  <a:pt x="1894078" y="2887307"/>
                </a:lnTo>
                <a:close/>
              </a:path>
              <a:path w="4735830" h="4184015">
                <a:moveTo>
                  <a:pt x="1894078" y="2147582"/>
                </a:moveTo>
                <a:lnTo>
                  <a:pt x="947051" y="2147582"/>
                </a:lnTo>
                <a:lnTo>
                  <a:pt x="0" y="2147582"/>
                </a:lnTo>
                <a:lnTo>
                  <a:pt x="0" y="2425966"/>
                </a:lnTo>
                <a:lnTo>
                  <a:pt x="0" y="2887281"/>
                </a:lnTo>
                <a:lnTo>
                  <a:pt x="947039" y="2887281"/>
                </a:lnTo>
                <a:lnTo>
                  <a:pt x="1894078" y="2887281"/>
                </a:lnTo>
                <a:lnTo>
                  <a:pt x="1894078" y="2426017"/>
                </a:lnTo>
                <a:lnTo>
                  <a:pt x="1894078" y="2147582"/>
                </a:lnTo>
                <a:close/>
              </a:path>
              <a:path w="4735830" h="4184015">
                <a:moveTo>
                  <a:pt x="1894078" y="1224927"/>
                </a:moveTo>
                <a:lnTo>
                  <a:pt x="947051" y="1224927"/>
                </a:lnTo>
                <a:lnTo>
                  <a:pt x="0" y="1224927"/>
                </a:lnTo>
                <a:lnTo>
                  <a:pt x="0" y="1686191"/>
                </a:lnTo>
                <a:lnTo>
                  <a:pt x="0" y="2147506"/>
                </a:lnTo>
                <a:lnTo>
                  <a:pt x="947039" y="2147506"/>
                </a:lnTo>
                <a:lnTo>
                  <a:pt x="1894078" y="2147506"/>
                </a:lnTo>
                <a:lnTo>
                  <a:pt x="1894078" y="1686242"/>
                </a:lnTo>
                <a:lnTo>
                  <a:pt x="1894078" y="1224927"/>
                </a:lnTo>
                <a:close/>
              </a:path>
              <a:path w="4735830" h="4184015">
                <a:moveTo>
                  <a:pt x="1894078" y="0"/>
                </a:moveTo>
                <a:lnTo>
                  <a:pt x="947051" y="0"/>
                </a:lnTo>
                <a:lnTo>
                  <a:pt x="0" y="0"/>
                </a:lnTo>
                <a:lnTo>
                  <a:pt x="0" y="302272"/>
                </a:lnTo>
                <a:lnTo>
                  <a:pt x="0" y="763536"/>
                </a:lnTo>
                <a:lnTo>
                  <a:pt x="0" y="1224851"/>
                </a:lnTo>
                <a:lnTo>
                  <a:pt x="947039" y="1224851"/>
                </a:lnTo>
                <a:lnTo>
                  <a:pt x="1894078" y="1224851"/>
                </a:lnTo>
                <a:lnTo>
                  <a:pt x="1894078" y="763587"/>
                </a:lnTo>
                <a:lnTo>
                  <a:pt x="1894078" y="302323"/>
                </a:lnTo>
                <a:lnTo>
                  <a:pt x="1894078" y="0"/>
                </a:lnTo>
                <a:close/>
              </a:path>
              <a:path w="4735830" h="4184015">
                <a:moveTo>
                  <a:pt x="4735334" y="3348634"/>
                </a:moveTo>
                <a:lnTo>
                  <a:pt x="4735334" y="3348634"/>
                </a:lnTo>
                <a:lnTo>
                  <a:pt x="1894205" y="3348634"/>
                </a:lnTo>
                <a:lnTo>
                  <a:pt x="1894205" y="3627056"/>
                </a:lnTo>
                <a:lnTo>
                  <a:pt x="1894205" y="3905491"/>
                </a:lnTo>
                <a:lnTo>
                  <a:pt x="1894205" y="4183926"/>
                </a:lnTo>
                <a:lnTo>
                  <a:pt x="2841244" y="4183926"/>
                </a:lnTo>
                <a:lnTo>
                  <a:pt x="3788270" y="4183926"/>
                </a:lnTo>
                <a:lnTo>
                  <a:pt x="4735334" y="4183926"/>
                </a:lnTo>
                <a:lnTo>
                  <a:pt x="4735334" y="3905491"/>
                </a:lnTo>
                <a:lnTo>
                  <a:pt x="4735334" y="3627056"/>
                </a:lnTo>
                <a:lnTo>
                  <a:pt x="4735334" y="3348634"/>
                </a:lnTo>
                <a:close/>
              </a:path>
              <a:path w="4735830" h="4184015">
                <a:moveTo>
                  <a:pt x="4735334" y="2887307"/>
                </a:moveTo>
                <a:lnTo>
                  <a:pt x="4735334" y="2887307"/>
                </a:lnTo>
                <a:lnTo>
                  <a:pt x="1894205" y="2887307"/>
                </a:lnTo>
                <a:lnTo>
                  <a:pt x="1894205" y="3348621"/>
                </a:lnTo>
                <a:lnTo>
                  <a:pt x="4735334" y="3348621"/>
                </a:lnTo>
                <a:lnTo>
                  <a:pt x="4735334" y="2887307"/>
                </a:lnTo>
                <a:close/>
              </a:path>
              <a:path w="4735830" h="4184015">
                <a:moveTo>
                  <a:pt x="4735334" y="2147582"/>
                </a:moveTo>
                <a:lnTo>
                  <a:pt x="4735334" y="2147582"/>
                </a:lnTo>
                <a:lnTo>
                  <a:pt x="1894205" y="2147582"/>
                </a:lnTo>
                <a:lnTo>
                  <a:pt x="1894205" y="2425966"/>
                </a:lnTo>
                <a:lnTo>
                  <a:pt x="1894205" y="2887281"/>
                </a:lnTo>
                <a:lnTo>
                  <a:pt x="2841244" y="2887281"/>
                </a:lnTo>
                <a:lnTo>
                  <a:pt x="3788270" y="2887281"/>
                </a:lnTo>
                <a:lnTo>
                  <a:pt x="4735334" y="2887281"/>
                </a:lnTo>
                <a:lnTo>
                  <a:pt x="4735334" y="2426017"/>
                </a:lnTo>
                <a:lnTo>
                  <a:pt x="4735334" y="2147582"/>
                </a:lnTo>
                <a:close/>
              </a:path>
              <a:path w="4735830" h="4184015">
                <a:moveTo>
                  <a:pt x="4735334" y="1224927"/>
                </a:moveTo>
                <a:lnTo>
                  <a:pt x="4735334" y="1224927"/>
                </a:lnTo>
                <a:lnTo>
                  <a:pt x="1894205" y="1224927"/>
                </a:lnTo>
                <a:lnTo>
                  <a:pt x="1894205" y="1686191"/>
                </a:lnTo>
                <a:lnTo>
                  <a:pt x="1894205" y="2147506"/>
                </a:lnTo>
                <a:lnTo>
                  <a:pt x="2841244" y="2147506"/>
                </a:lnTo>
                <a:lnTo>
                  <a:pt x="3788270" y="2147506"/>
                </a:lnTo>
                <a:lnTo>
                  <a:pt x="4735334" y="2147506"/>
                </a:lnTo>
                <a:lnTo>
                  <a:pt x="4735334" y="1686242"/>
                </a:lnTo>
                <a:lnTo>
                  <a:pt x="4735334" y="1224927"/>
                </a:lnTo>
                <a:close/>
              </a:path>
              <a:path w="4735830" h="4184015">
                <a:moveTo>
                  <a:pt x="4735334" y="0"/>
                </a:moveTo>
                <a:lnTo>
                  <a:pt x="4735334" y="0"/>
                </a:lnTo>
                <a:lnTo>
                  <a:pt x="1894205" y="0"/>
                </a:lnTo>
                <a:lnTo>
                  <a:pt x="1894205" y="302272"/>
                </a:lnTo>
                <a:lnTo>
                  <a:pt x="1894205" y="763536"/>
                </a:lnTo>
                <a:lnTo>
                  <a:pt x="1894205" y="1224851"/>
                </a:lnTo>
                <a:lnTo>
                  <a:pt x="2841244" y="1224851"/>
                </a:lnTo>
                <a:lnTo>
                  <a:pt x="3788270" y="1224851"/>
                </a:lnTo>
                <a:lnTo>
                  <a:pt x="4735334" y="1224851"/>
                </a:lnTo>
                <a:lnTo>
                  <a:pt x="4735334" y="763587"/>
                </a:lnTo>
                <a:lnTo>
                  <a:pt x="4735334" y="302323"/>
                </a:lnTo>
                <a:lnTo>
                  <a:pt x="47353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838200" y="2420683"/>
          <a:ext cx="6630031" cy="4180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2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2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3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7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99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12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05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470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34340">
                        <a:lnSpc>
                          <a:spcPts val="1395"/>
                        </a:lnSpc>
                        <a:spcBef>
                          <a:spcPts val="450"/>
                        </a:spcBef>
                      </a:pPr>
                      <a:r>
                        <a:rPr sz="1200" b="1" spc="-20" dirty="0">
                          <a:latin typeface="Century Gothic"/>
                          <a:cs typeface="Century Gothic"/>
                        </a:rPr>
                        <a:t>Alue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5715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190">
                <a:tc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1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9060" marB="0">
                    <a:lnR w="76200">
                      <a:solidFill>
                        <a:srgbClr val="117DA7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34340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200" spc="-10" dirty="0">
                          <a:latin typeface="Century Gothic"/>
                          <a:cs typeface="Century Gothic"/>
                        </a:rPr>
                        <a:t>Etelä-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9060" marB="0">
                    <a:lnL w="76200">
                      <a:solidFill>
                        <a:srgbClr val="117DA7"/>
                      </a:solidFill>
                      <a:prstDash val="solid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76200">
                      <a:solidFill>
                        <a:srgbClr val="117DA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117DA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534">
                <a:tc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5588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34340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200" spc="-10" dirty="0">
                          <a:latin typeface="Century Gothic"/>
                          <a:cs typeface="Century Gothic"/>
                        </a:rPr>
                        <a:t>Mikke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5588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009">
                <a:tc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3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4635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343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200" spc="-10" dirty="0">
                          <a:latin typeface="Century Gothic"/>
                          <a:cs typeface="Century Gothic"/>
                        </a:rPr>
                        <a:t>Savon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4635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009">
                <a:tc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4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4635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343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200" spc="-10" dirty="0">
                          <a:latin typeface="Century Gothic"/>
                          <a:cs typeface="Century Gothic"/>
                        </a:rPr>
                        <a:t>Pieks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4635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5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4635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343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Juva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4635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009">
                <a:tc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6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4635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34340" marR="49022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Kang </a:t>
                      </a:r>
                      <a:r>
                        <a:rPr sz="1200" spc="-25" dirty="0">
                          <a:latin typeface="Century Gothic"/>
                          <a:cs typeface="Century Gothic"/>
                        </a:rPr>
                        <a:t>mi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4635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009">
                <a:tc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7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4635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34340" marR="489584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Mänt </a:t>
                      </a:r>
                      <a:r>
                        <a:rPr sz="1200" spc="-50" dirty="0">
                          <a:latin typeface="Century Gothic"/>
                          <a:cs typeface="Century Gothic"/>
                        </a:rPr>
                        <a:t>u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4635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8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4635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343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200" spc="-10" dirty="0">
                          <a:latin typeface="Century Gothic"/>
                          <a:cs typeface="Century Gothic"/>
                        </a:rPr>
                        <a:t>Ranta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4635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9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4635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343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200" spc="-10" dirty="0">
                          <a:latin typeface="Century Gothic"/>
                          <a:cs typeface="Century Gothic"/>
                        </a:rPr>
                        <a:t>Hirve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4635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035">
                <a:tc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200" spc="-25" dirty="0">
                          <a:latin typeface="Century Gothic"/>
                          <a:cs typeface="Century Gothic"/>
                        </a:rPr>
                        <a:t>10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4635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343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200" spc="-20" dirty="0">
                          <a:latin typeface="Century Gothic"/>
                          <a:cs typeface="Century Gothic"/>
                        </a:rPr>
                        <a:t>Puum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4635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868132" y="-63193"/>
            <a:ext cx="8070215" cy="6620509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R="1618615" indent="367030">
              <a:lnSpc>
                <a:spcPts val="4640"/>
              </a:lnSpc>
              <a:spcBef>
                <a:spcPts val="610"/>
              </a:spcBef>
            </a:pPr>
            <a:r>
              <a:rPr sz="4300" dirty="0">
                <a:solidFill>
                  <a:srgbClr val="252525"/>
                </a:solidFill>
                <a:latin typeface="Century Gothic"/>
                <a:cs typeface="Century Gothic"/>
              </a:rPr>
              <a:t>airastavien</a:t>
            </a:r>
            <a:r>
              <a:rPr sz="4300" spc="-210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4300" spc="-10" dirty="0">
                <a:solidFill>
                  <a:srgbClr val="252525"/>
                </a:solidFill>
                <a:latin typeface="Century Gothic"/>
                <a:cs typeface="Century Gothic"/>
              </a:rPr>
              <a:t>lukumäärät </a:t>
            </a:r>
            <a:r>
              <a:rPr sz="4300" dirty="0">
                <a:solidFill>
                  <a:srgbClr val="252525"/>
                </a:solidFill>
                <a:latin typeface="Century Gothic"/>
                <a:cs typeface="Century Gothic"/>
              </a:rPr>
              <a:t>nvointialueella</a:t>
            </a:r>
            <a:r>
              <a:rPr sz="4300" spc="-150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4300" dirty="0">
                <a:solidFill>
                  <a:srgbClr val="252525"/>
                </a:solidFill>
                <a:latin typeface="Century Gothic"/>
                <a:cs typeface="Century Gothic"/>
              </a:rPr>
              <a:t>ja</a:t>
            </a:r>
            <a:r>
              <a:rPr sz="4300" spc="-190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4300" spc="-25" dirty="0">
                <a:solidFill>
                  <a:srgbClr val="252525"/>
                </a:solidFill>
                <a:latin typeface="Century Gothic"/>
                <a:cs typeface="Century Gothic"/>
              </a:rPr>
              <a:t>sen </a:t>
            </a:r>
            <a:r>
              <a:rPr sz="4300" dirty="0">
                <a:solidFill>
                  <a:srgbClr val="252525"/>
                </a:solidFill>
                <a:latin typeface="Century Gothic"/>
                <a:cs typeface="Century Gothic"/>
              </a:rPr>
              <a:t>nissa</a:t>
            </a:r>
            <a:r>
              <a:rPr sz="4300" spc="-145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4300" dirty="0">
                <a:solidFill>
                  <a:srgbClr val="252525"/>
                </a:solidFill>
                <a:latin typeface="Century Gothic"/>
                <a:cs typeface="Century Gothic"/>
              </a:rPr>
              <a:t>yhteensä</a:t>
            </a:r>
            <a:r>
              <a:rPr sz="4300" spc="-125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4300" spc="-20" dirty="0">
                <a:solidFill>
                  <a:srgbClr val="252525"/>
                </a:solidFill>
                <a:latin typeface="Century Gothic"/>
                <a:cs typeface="Century Gothic"/>
              </a:rPr>
              <a:t>sekä</a:t>
            </a:r>
            <a:endParaRPr sz="4300">
              <a:latin typeface="Century Gothic"/>
              <a:cs typeface="Century Gothic"/>
            </a:endParaRPr>
          </a:p>
          <a:p>
            <a:pPr marL="276225">
              <a:lnSpc>
                <a:spcPts val="4590"/>
              </a:lnSpc>
            </a:pPr>
            <a:r>
              <a:rPr sz="4300" spc="-10" dirty="0">
                <a:solidFill>
                  <a:srgbClr val="252525"/>
                </a:solidFill>
                <a:latin typeface="Century Gothic"/>
                <a:cs typeface="Century Gothic"/>
              </a:rPr>
              <a:t>hmittäin</a:t>
            </a:r>
            <a:endParaRPr sz="4300">
              <a:latin typeface="Century Gothic"/>
              <a:cs typeface="Century Gothic"/>
            </a:endParaRPr>
          </a:p>
          <a:p>
            <a:pPr marL="923925">
              <a:lnSpc>
                <a:spcPct val="100000"/>
              </a:lnSpc>
              <a:spcBef>
                <a:spcPts val="890"/>
              </a:spcBef>
              <a:tabLst>
                <a:tab pos="1871345" algn="l"/>
                <a:tab pos="2818130" algn="l"/>
                <a:tab pos="3765550" algn="l"/>
                <a:tab pos="4712970" algn="l"/>
              </a:tabLst>
            </a:pPr>
            <a:r>
              <a:rPr sz="1200" b="1" spc="-10" dirty="0">
                <a:latin typeface="Century Gothic"/>
                <a:cs typeface="Century Gothic"/>
              </a:rPr>
              <a:t>Potilaita</a:t>
            </a:r>
            <a:r>
              <a:rPr sz="1200" b="1" dirty="0">
                <a:latin typeface="Century Gothic"/>
                <a:cs typeface="Century Gothic"/>
              </a:rPr>
              <a:t>	</a:t>
            </a:r>
            <a:r>
              <a:rPr sz="1200" b="1" spc="-10" dirty="0">
                <a:latin typeface="Century Gothic"/>
                <a:cs typeface="Century Gothic"/>
              </a:rPr>
              <a:t>0-</a:t>
            </a:r>
            <a:r>
              <a:rPr sz="1200" b="1" spc="-25" dirty="0">
                <a:latin typeface="Century Gothic"/>
                <a:cs typeface="Century Gothic"/>
              </a:rPr>
              <a:t>24v</a:t>
            </a:r>
            <a:r>
              <a:rPr sz="1200" b="1" dirty="0">
                <a:latin typeface="Century Gothic"/>
                <a:cs typeface="Century Gothic"/>
              </a:rPr>
              <a:t>	</a:t>
            </a:r>
            <a:r>
              <a:rPr sz="1200" b="1" spc="-10" dirty="0">
                <a:latin typeface="Century Gothic"/>
                <a:cs typeface="Century Gothic"/>
              </a:rPr>
              <a:t>25-</a:t>
            </a:r>
            <a:r>
              <a:rPr sz="1200" b="1" spc="-25" dirty="0">
                <a:latin typeface="Century Gothic"/>
                <a:cs typeface="Century Gothic"/>
              </a:rPr>
              <a:t>49v</a:t>
            </a:r>
            <a:r>
              <a:rPr sz="1200" b="1" dirty="0">
                <a:latin typeface="Century Gothic"/>
                <a:cs typeface="Century Gothic"/>
              </a:rPr>
              <a:t>	</a:t>
            </a:r>
            <a:r>
              <a:rPr sz="1200" b="1" spc="-10" dirty="0">
                <a:latin typeface="Century Gothic"/>
                <a:cs typeface="Century Gothic"/>
              </a:rPr>
              <a:t>50-</a:t>
            </a:r>
            <a:r>
              <a:rPr sz="1200" b="1" spc="-25" dirty="0">
                <a:latin typeface="Century Gothic"/>
                <a:cs typeface="Century Gothic"/>
              </a:rPr>
              <a:t>74v</a:t>
            </a:r>
            <a:r>
              <a:rPr sz="1200" b="1" dirty="0">
                <a:latin typeface="Century Gothic"/>
                <a:cs typeface="Century Gothic"/>
              </a:rPr>
              <a:t>	Yli</a:t>
            </a:r>
            <a:r>
              <a:rPr sz="1200" b="1" spc="10" dirty="0">
                <a:latin typeface="Century Gothic"/>
                <a:cs typeface="Century Gothic"/>
              </a:rPr>
              <a:t> </a:t>
            </a:r>
            <a:r>
              <a:rPr sz="1200" b="1" spc="-25" dirty="0">
                <a:latin typeface="Century Gothic"/>
                <a:cs typeface="Century Gothic"/>
              </a:rPr>
              <a:t>75v</a:t>
            </a:r>
            <a:endParaRPr sz="1200">
              <a:latin typeface="Century Gothic"/>
              <a:cs typeface="Century Gothic"/>
            </a:endParaRPr>
          </a:p>
          <a:p>
            <a:pPr marL="394335">
              <a:lnSpc>
                <a:spcPct val="100000"/>
              </a:lnSpc>
              <a:spcBef>
                <a:spcPts val="835"/>
              </a:spcBef>
              <a:tabLst>
                <a:tab pos="923925" algn="l"/>
                <a:tab pos="1871345" algn="l"/>
                <a:tab pos="2818130" algn="l"/>
                <a:tab pos="3765550" algn="l"/>
                <a:tab pos="4712970" algn="l"/>
              </a:tabLst>
            </a:pPr>
            <a:r>
              <a:rPr sz="1200" spc="-20" dirty="0">
                <a:latin typeface="Century Gothic"/>
                <a:cs typeface="Century Gothic"/>
              </a:rPr>
              <a:t>Savo</a:t>
            </a:r>
            <a:r>
              <a:rPr sz="1200" dirty="0">
                <a:latin typeface="Century Gothic"/>
                <a:cs typeface="Century Gothic"/>
              </a:rPr>
              <a:t>	12736</a:t>
            </a:r>
            <a:r>
              <a:rPr sz="1200" spc="-20" dirty="0">
                <a:latin typeface="Century Gothic"/>
                <a:cs typeface="Century Gothic"/>
              </a:rPr>
              <a:t> (100</a:t>
            </a:r>
            <a:r>
              <a:rPr sz="1200" dirty="0">
                <a:latin typeface="Century Gothic"/>
                <a:cs typeface="Century Gothic"/>
              </a:rPr>
              <a:t>	21</a:t>
            </a:r>
            <a:r>
              <a:rPr sz="1200" spc="-10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(0</a:t>
            </a:r>
            <a:r>
              <a:rPr sz="1200" spc="-10" dirty="0">
                <a:latin typeface="Century Gothic"/>
                <a:cs typeface="Century Gothic"/>
              </a:rPr>
              <a:t> </a:t>
            </a:r>
            <a:r>
              <a:rPr sz="1200" spc="-25" dirty="0">
                <a:latin typeface="Century Gothic"/>
                <a:cs typeface="Century Gothic"/>
              </a:rPr>
              <a:t>%)</a:t>
            </a:r>
            <a:r>
              <a:rPr sz="1200" dirty="0">
                <a:latin typeface="Century Gothic"/>
                <a:cs typeface="Century Gothic"/>
              </a:rPr>
              <a:t>	716</a:t>
            </a:r>
            <a:r>
              <a:rPr sz="1200" spc="-1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(6</a:t>
            </a:r>
            <a:r>
              <a:rPr sz="1200" spc="5" dirty="0">
                <a:latin typeface="Century Gothic"/>
                <a:cs typeface="Century Gothic"/>
              </a:rPr>
              <a:t> </a:t>
            </a:r>
            <a:r>
              <a:rPr sz="1200" spc="-25" dirty="0">
                <a:latin typeface="Century Gothic"/>
                <a:cs typeface="Century Gothic"/>
              </a:rPr>
              <a:t>%)</a:t>
            </a:r>
            <a:r>
              <a:rPr sz="1200" dirty="0">
                <a:latin typeface="Century Gothic"/>
                <a:cs typeface="Century Gothic"/>
              </a:rPr>
              <a:t>	7274</a:t>
            </a:r>
            <a:r>
              <a:rPr sz="1200" spc="-20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(57 </a:t>
            </a:r>
            <a:r>
              <a:rPr sz="1200" spc="-25" dirty="0">
                <a:latin typeface="Century Gothic"/>
                <a:cs typeface="Century Gothic"/>
              </a:rPr>
              <a:t>%)</a:t>
            </a:r>
            <a:r>
              <a:rPr sz="1200" dirty="0">
                <a:latin typeface="Century Gothic"/>
                <a:cs typeface="Century Gothic"/>
              </a:rPr>
              <a:t>	4725</a:t>
            </a:r>
            <a:r>
              <a:rPr sz="1200" spc="-20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(37 </a:t>
            </a:r>
            <a:r>
              <a:rPr sz="1200" spc="-25" dirty="0">
                <a:latin typeface="Century Gothic"/>
                <a:cs typeface="Century Gothic"/>
              </a:rPr>
              <a:t>%)</a:t>
            </a:r>
            <a:endParaRPr sz="1200">
              <a:latin typeface="Century Gothic"/>
              <a:cs typeface="Century Gothic"/>
            </a:endParaRPr>
          </a:p>
          <a:p>
            <a:pPr marL="923925">
              <a:lnSpc>
                <a:spcPct val="100000"/>
              </a:lnSpc>
            </a:pPr>
            <a:r>
              <a:rPr sz="1200" spc="-25" dirty="0">
                <a:latin typeface="Century Gothic"/>
                <a:cs typeface="Century Gothic"/>
              </a:rPr>
              <a:t>%)</a:t>
            </a:r>
            <a:endParaRPr sz="1200">
              <a:latin typeface="Century Gothic"/>
              <a:cs typeface="Century Gothic"/>
            </a:endParaRPr>
          </a:p>
          <a:p>
            <a:pPr marL="400685">
              <a:lnSpc>
                <a:spcPct val="100000"/>
              </a:lnSpc>
              <a:spcBef>
                <a:spcPts val="755"/>
              </a:spcBef>
              <a:tabLst>
                <a:tab pos="923925" algn="l"/>
                <a:tab pos="1871345" algn="l"/>
                <a:tab pos="2818130" algn="l"/>
                <a:tab pos="3765550" algn="l"/>
                <a:tab pos="4712970" algn="l"/>
              </a:tabLst>
            </a:pPr>
            <a:r>
              <a:rPr sz="1200" spc="-25" dirty="0">
                <a:latin typeface="Century Gothic"/>
                <a:cs typeface="Century Gothic"/>
              </a:rPr>
              <a:t>li</a:t>
            </a:r>
            <a:r>
              <a:rPr sz="1200" dirty="0">
                <a:latin typeface="Century Gothic"/>
                <a:cs typeface="Century Gothic"/>
              </a:rPr>
              <a:t>	4341</a:t>
            </a:r>
            <a:r>
              <a:rPr sz="1200" spc="-10" dirty="0">
                <a:latin typeface="Century Gothic"/>
                <a:cs typeface="Century Gothic"/>
              </a:rPr>
              <a:t> </a:t>
            </a:r>
            <a:r>
              <a:rPr sz="1200" spc="-20" dirty="0">
                <a:latin typeface="Century Gothic"/>
                <a:cs typeface="Century Gothic"/>
              </a:rPr>
              <a:t>(100</a:t>
            </a:r>
            <a:r>
              <a:rPr sz="1200" dirty="0">
                <a:latin typeface="Century Gothic"/>
                <a:cs typeface="Century Gothic"/>
              </a:rPr>
              <a:t>	9</a:t>
            </a:r>
            <a:r>
              <a:rPr sz="1200" spc="-1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(0</a:t>
            </a:r>
            <a:r>
              <a:rPr sz="1200" spc="10" dirty="0">
                <a:latin typeface="Century Gothic"/>
                <a:cs typeface="Century Gothic"/>
              </a:rPr>
              <a:t> </a:t>
            </a:r>
            <a:r>
              <a:rPr sz="1200" spc="-25" dirty="0">
                <a:latin typeface="Century Gothic"/>
                <a:cs typeface="Century Gothic"/>
              </a:rPr>
              <a:t>%)</a:t>
            </a:r>
            <a:r>
              <a:rPr sz="1200" dirty="0">
                <a:latin typeface="Century Gothic"/>
                <a:cs typeface="Century Gothic"/>
              </a:rPr>
              <a:t>	287</a:t>
            </a:r>
            <a:r>
              <a:rPr sz="1200" spc="-1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(7</a:t>
            </a:r>
            <a:r>
              <a:rPr sz="1200" spc="5" dirty="0">
                <a:latin typeface="Century Gothic"/>
                <a:cs typeface="Century Gothic"/>
              </a:rPr>
              <a:t> </a:t>
            </a:r>
            <a:r>
              <a:rPr sz="1200" spc="-25" dirty="0">
                <a:latin typeface="Century Gothic"/>
                <a:cs typeface="Century Gothic"/>
              </a:rPr>
              <a:t>%)</a:t>
            </a:r>
            <a:r>
              <a:rPr sz="1200" dirty="0">
                <a:latin typeface="Century Gothic"/>
                <a:cs typeface="Century Gothic"/>
              </a:rPr>
              <a:t>	2497</a:t>
            </a:r>
            <a:r>
              <a:rPr sz="1200" spc="-20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(58 </a:t>
            </a:r>
            <a:r>
              <a:rPr sz="1200" spc="-25" dirty="0">
                <a:latin typeface="Century Gothic"/>
                <a:cs typeface="Century Gothic"/>
              </a:rPr>
              <a:t>%)</a:t>
            </a:r>
            <a:r>
              <a:rPr sz="1200" dirty="0">
                <a:latin typeface="Century Gothic"/>
                <a:cs typeface="Century Gothic"/>
              </a:rPr>
              <a:t>	1548</a:t>
            </a:r>
            <a:r>
              <a:rPr sz="1200" spc="-20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(36 </a:t>
            </a:r>
            <a:r>
              <a:rPr sz="1200" spc="-25" dirty="0">
                <a:latin typeface="Century Gothic"/>
                <a:cs typeface="Century Gothic"/>
              </a:rPr>
              <a:t>%)</a:t>
            </a:r>
            <a:endParaRPr sz="1200">
              <a:latin typeface="Century Gothic"/>
              <a:cs typeface="Century Gothic"/>
            </a:endParaRPr>
          </a:p>
          <a:p>
            <a:pPr marL="923925">
              <a:lnSpc>
                <a:spcPct val="100000"/>
              </a:lnSpc>
            </a:pPr>
            <a:r>
              <a:rPr sz="1200" spc="-25" dirty="0">
                <a:latin typeface="Century Gothic"/>
                <a:cs typeface="Century Gothic"/>
              </a:rPr>
              <a:t>%)</a:t>
            </a:r>
            <a:endParaRPr sz="1200">
              <a:latin typeface="Century Gothic"/>
              <a:cs typeface="Century Gothic"/>
            </a:endParaRPr>
          </a:p>
          <a:p>
            <a:pPr marL="433070">
              <a:lnSpc>
                <a:spcPct val="100000"/>
              </a:lnSpc>
              <a:spcBef>
                <a:spcPts val="750"/>
              </a:spcBef>
              <a:tabLst>
                <a:tab pos="923925" algn="l"/>
                <a:tab pos="1871345" algn="l"/>
                <a:tab pos="2818130" algn="l"/>
                <a:tab pos="3765550" algn="l"/>
                <a:tab pos="4712970" algn="l"/>
              </a:tabLst>
            </a:pPr>
            <a:r>
              <a:rPr sz="1200" spc="-10" dirty="0">
                <a:latin typeface="Century Gothic"/>
                <a:cs typeface="Century Gothic"/>
              </a:rPr>
              <a:t>linna</a:t>
            </a:r>
            <a:r>
              <a:rPr sz="1200" dirty="0">
                <a:latin typeface="Century Gothic"/>
                <a:cs typeface="Century Gothic"/>
              </a:rPr>
              <a:t>	3274</a:t>
            </a:r>
            <a:r>
              <a:rPr sz="1200" spc="-15" dirty="0">
                <a:latin typeface="Century Gothic"/>
                <a:cs typeface="Century Gothic"/>
              </a:rPr>
              <a:t> </a:t>
            </a:r>
            <a:r>
              <a:rPr sz="1200" spc="-20" dirty="0">
                <a:latin typeface="Century Gothic"/>
                <a:cs typeface="Century Gothic"/>
              </a:rPr>
              <a:t>(100</a:t>
            </a:r>
            <a:r>
              <a:rPr sz="1200" dirty="0">
                <a:latin typeface="Century Gothic"/>
                <a:cs typeface="Century Gothic"/>
              </a:rPr>
              <a:t>	6</a:t>
            </a:r>
            <a:r>
              <a:rPr sz="1200" spc="-2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(0</a:t>
            </a:r>
            <a:r>
              <a:rPr sz="1200" spc="5" dirty="0">
                <a:latin typeface="Century Gothic"/>
                <a:cs typeface="Century Gothic"/>
              </a:rPr>
              <a:t> </a:t>
            </a:r>
            <a:r>
              <a:rPr sz="1200" spc="-25" dirty="0">
                <a:latin typeface="Century Gothic"/>
                <a:cs typeface="Century Gothic"/>
              </a:rPr>
              <a:t>%)</a:t>
            </a:r>
            <a:r>
              <a:rPr sz="1200" dirty="0">
                <a:latin typeface="Century Gothic"/>
                <a:cs typeface="Century Gothic"/>
              </a:rPr>
              <a:t>	167</a:t>
            </a:r>
            <a:r>
              <a:rPr sz="1200" spc="-20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(5</a:t>
            </a:r>
            <a:r>
              <a:rPr sz="1200" spc="-5" dirty="0">
                <a:latin typeface="Century Gothic"/>
                <a:cs typeface="Century Gothic"/>
              </a:rPr>
              <a:t> </a:t>
            </a:r>
            <a:r>
              <a:rPr sz="1200" spc="-25" dirty="0">
                <a:latin typeface="Century Gothic"/>
                <a:cs typeface="Century Gothic"/>
              </a:rPr>
              <a:t>%)</a:t>
            </a:r>
            <a:r>
              <a:rPr sz="1200" dirty="0">
                <a:latin typeface="Century Gothic"/>
                <a:cs typeface="Century Gothic"/>
              </a:rPr>
              <a:t>	1832</a:t>
            </a:r>
            <a:r>
              <a:rPr sz="1200" spc="-40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(56</a:t>
            </a:r>
            <a:r>
              <a:rPr sz="1200" spc="-15" dirty="0">
                <a:latin typeface="Century Gothic"/>
                <a:cs typeface="Century Gothic"/>
              </a:rPr>
              <a:t> </a:t>
            </a:r>
            <a:r>
              <a:rPr sz="1200" spc="-25" dirty="0">
                <a:latin typeface="Century Gothic"/>
                <a:cs typeface="Century Gothic"/>
              </a:rPr>
              <a:t>%)</a:t>
            </a:r>
            <a:r>
              <a:rPr sz="1200" dirty="0">
                <a:latin typeface="Century Gothic"/>
                <a:cs typeface="Century Gothic"/>
              </a:rPr>
              <a:t>	1269</a:t>
            </a:r>
            <a:r>
              <a:rPr sz="1200" spc="-40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(39</a:t>
            </a:r>
            <a:r>
              <a:rPr sz="1200" spc="-15" dirty="0">
                <a:latin typeface="Century Gothic"/>
                <a:cs typeface="Century Gothic"/>
              </a:rPr>
              <a:t> </a:t>
            </a:r>
            <a:r>
              <a:rPr sz="1200" spc="-25" dirty="0">
                <a:latin typeface="Century Gothic"/>
                <a:cs typeface="Century Gothic"/>
              </a:rPr>
              <a:t>%)</a:t>
            </a:r>
            <a:endParaRPr sz="1200">
              <a:latin typeface="Century Gothic"/>
              <a:cs typeface="Century Gothic"/>
            </a:endParaRPr>
          </a:p>
          <a:p>
            <a:pPr marL="923925">
              <a:lnSpc>
                <a:spcPct val="100000"/>
              </a:lnSpc>
            </a:pPr>
            <a:r>
              <a:rPr sz="1200" spc="-25" dirty="0">
                <a:latin typeface="Century Gothic"/>
                <a:cs typeface="Century Gothic"/>
              </a:rPr>
              <a:t>%)</a:t>
            </a:r>
            <a:endParaRPr sz="1200">
              <a:latin typeface="Century Gothic"/>
              <a:cs typeface="Century Gothic"/>
            </a:endParaRPr>
          </a:p>
          <a:p>
            <a:pPr marL="331470">
              <a:lnSpc>
                <a:spcPct val="100000"/>
              </a:lnSpc>
              <a:spcBef>
                <a:spcPts val="755"/>
              </a:spcBef>
              <a:tabLst>
                <a:tab pos="923925" algn="l"/>
              </a:tabLst>
            </a:pPr>
            <a:r>
              <a:rPr sz="1200" spc="-10" dirty="0">
                <a:latin typeface="Century Gothic"/>
                <a:cs typeface="Century Gothic"/>
              </a:rPr>
              <a:t>ämäki</a:t>
            </a:r>
            <a:r>
              <a:rPr sz="1200" dirty="0">
                <a:latin typeface="Century Gothic"/>
                <a:cs typeface="Century Gothic"/>
              </a:rPr>
              <a:t>	1763</a:t>
            </a:r>
            <a:r>
              <a:rPr sz="1200" spc="-20" dirty="0">
                <a:latin typeface="Century Gothic"/>
                <a:cs typeface="Century Gothic"/>
              </a:rPr>
              <a:t> (100</a:t>
            </a:r>
            <a:endParaRPr sz="1200">
              <a:latin typeface="Century Gothic"/>
              <a:cs typeface="Century Gothic"/>
            </a:endParaRPr>
          </a:p>
          <a:p>
            <a:pPr marL="923925">
              <a:lnSpc>
                <a:spcPct val="100000"/>
              </a:lnSpc>
            </a:pPr>
            <a:r>
              <a:rPr sz="1200" spc="-25" dirty="0">
                <a:latin typeface="Century Gothic"/>
                <a:cs typeface="Century Gothic"/>
              </a:rPr>
              <a:t>%)</a:t>
            </a:r>
            <a:endParaRPr sz="1200">
              <a:latin typeface="Century Gothic"/>
              <a:cs typeface="Century Gothic"/>
            </a:endParaRPr>
          </a:p>
          <a:p>
            <a:pPr marL="923925">
              <a:lnSpc>
                <a:spcPct val="100000"/>
              </a:lnSpc>
              <a:spcBef>
                <a:spcPts val="750"/>
              </a:spcBef>
              <a:tabLst>
                <a:tab pos="2818130" algn="l"/>
                <a:tab pos="3765550" algn="l"/>
                <a:tab pos="4712970" algn="l"/>
              </a:tabLst>
            </a:pPr>
            <a:r>
              <a:rPr sz="1200" dirty="0">
                <a:latin typeface="Century Gothic"/>
                <a:cs typeface="Century Gothic"/>
              </a:rPr>
              <a:t>697</a:t>
            </a:r>
            <a:r>
              <a:rPr sz="1200" spc="-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(100</a:t>
            </a:r>
            <a:r>
              <a:rPr sz="1200" spc="10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%)</a:t>
            </a:r>
            <a:r>
              <a:rPr sz="1200" spc="145" dirty="0">
                <a:latin typeface="Century Gothic"/>
                <a:cs typeface="Century Gothic"/>
              </a:rPr>
              <a:t>  </a:t>
            </a:r>
            <a:r>
              <a:rPr sz="1200" dirty="0">
                <a:latin typeface="Century Gothic"/>
                <a:cs typeface="Century Gothic"/>
              </a:rPr>
              <a:t>0</a:t>
            </a:r>
            <a:r>
              <a:rPr sz="1200" spc="-1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(0</a:t>
            </a:r>
            <a:r>
              <a:rPr sz="1200" spc="10" dirty="0">
                <a:latin typeface="Century Gothic"/>
                <a:cs typeface="Century Gothic"/>
              </a:rPr>
              <a:t> </a:t>
            </a:r>
            <a:r>
              <a:rPr sz="1200" spc="-25" dirty="0">
                <a:latin typeface="Century Gothic"/>
                <a:cs typeface="Century Gothic"/>
              </a:rPr>
              <a:t>%)</a:t>
            </a:r>
            <a:r>
              <a:rPr sz="1200" dirty="0">
                <a:latin typeface="Century Gothic"/>
                <a:cs typeface="Century Gothic"/>
              </a:rPr>
              <a:t>	29</a:t>
            </a:r>
            <a:r>
              <a:rPr sz="1200" spc="-10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(4</a:t>
            </a:r>
            <a:r>
              <a:rPr sz="1200" spc="-10" dirty="0">
                <a:latin typeface="Century Gothic"/>
                <a:cs typeface="Century Gothic"/>
              </a:rPr>
              <a:t> </a:t>
            </a:r>
            <a:r>
              <a:rPr sz="1200" spc="-25" dirty="0">
                <a:latin typeface="Century Gothic"/>
                <a:cs typeface="Century Gothic"/>
              </a:rPr>
              <a:t>%)</a:t>
            </a:r>
            <a:r>
              <a:rPr sz="1200" dirty="0">
                <a:latin typeface="Century Gothic"/>
                <a:cs typeface="Century Gothic"/>
              </a:rPr>
              <a:t>	379</a:t>
            </a:r>
            <a:r>
              <a:rPr sz="1200" spc="-1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(54 </a:t>
            </a:r>
            <a:r>
              <a:rPr sz="1200" spc="-25" dirty="0">
                <a:latin typeface="Century Gothic"/>
                <a:cs typeface="Century Gothic"/>
              </a:rPr>
              <a:t>%)</a:t>
            </a:r>
            <a:r>
              <a:rPr sz="1200" dirty="0">
                <a:latin typeface="Century Gothic"/>
                <a:cs typeface="Century Gothic"/>
              </a:rPr>
              <a:t>	289</a:t>
            </a:r>
            <a:r>
              <a:rPr sz="1200" spc="-2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(41 </a:t>
            </a:r>
            <a:r>
              <a:rPr sz="1200" spc="-25" dirty="0">
                <a:latin typeface="Century Gothic"/>
                <a:cs typeface="Century Gothic"/>
              </a:rPr>
              <a:t>%)</a:t>
            </a:r>
            <a:endParaRPr sz="1200">
              <a:latin typeface="Century Gothic"/>
              <a:cs typeface="Century Gothic"/>
            </a:endParaRPr>
          </a:p>
          <a:p>
            <a:pPr marL="365125">
              <a:lnSpc>
                <a:spcPct val="100000"/>
              </a:lnSpc>
              <a:spcBef>
                <a:spcPts val="229"/>
              </a:spcBef>
              <a:tabLst>
                <a:tab pos="923925" algn="l"/>
                <a:tab pos="6470650" algn="l"/>
              </a:tabLst>
            </a:pPr>
            <a:r>
              <a:rPr sz="1800" spc="-15" baseline="2314" dirty="0">
                <a:latin typeface="Century Gothic"/>
                <a:cs typeface="Century Gothic"/>
              </a:rPr>
              <a:t>asnie</a:t>
            </a:r>
            <a:r>
              <a:rPr sz="1800" baseline="2314" dirty="0">
                <a:latin typeface="Century Gothic"/>
                <a:cs typeface="Century Gothic"/>
              </a:rPr>
              <a:t>	607</a:t>
            </a:r>
            <a:r>
              <a:rPr sz="1800" spc="-22" baseline="2314" dirty="0">
                <a:latin typeface="Century Gothic"/>
                <a:cs typeface="Century Gothic"/>
              </a:rPr>
              <a:t> </a:t>
            </a:r>
            <a:r>
              <a:rPr sz="1800" baseline="2314" dirty="0">
                <a:latin typeface="Century Gothic"/>
                <a:cs typeface="Century Gothic"/>
              </a:rPr>
              <a:t>(100 </a:t>
            </a:r>
            <a:r>
              <a:rPr sz="1800" spc="-37" baseline="2314" dirty="0">
                <a:latin typeface="Century Gothic"/>
                <a:cs typeface="Century Gothic"/>
              </a:rPr>
              <a:t>%)</a:t>
            </a:r>
            <a:r>
              <a:rPr sz="1800" baseline="2314" dirty="0">
                <a:latin typeface="Century Gothic"/>
                <a:cs typeface="Century Gothic"/>
              </a:rPr>
              <a:t>	</a:t>
            </a:r>
            <a:r>
              <a:rPr sz="1800" spc="-10" dirty="0">
                <a:latin typeface="Century Gothic"/>
                <a:cs typeface="Century Gothic"/>
              </a:rPr>
              <a:t>Lähde:</a:t>
            </a:r>
            <a:endParaRPr sz="1800">
              <a:latin typeface="Century Gothic"/>
              <a:cs typeface="Century Gothic"/>
            </a:endParaRPr>
          </a:p>
          <a:p>
            <a:pPr marL="6470650">
              <a:lnSpc>
                <a:spcPts val="1780"/>
              </a:lnSpc>
            </a:pPr>
            <a:r>
              <a:rPr sz="1800" b="1" spc="-10" dirty="0">
                <a:latin typeface="Century Gothic"/>
                <a:cs typeface="Century Gothic"/>
              </a:rPr>
              <a:t>Diabetesrekist</a:t>
            </a:r>
            <a:endParaRPr sz="1800">
              <a:latin typeface="Century Gothic"/>
              <a:cs typeface="Century Gothic"/>
            </a:endParaRPr>
          </a:p>
          <a:p>
            <a:pPr marL="363855">
              <a:lnSpc>
                <a:spcPts val="1780"/>
              </a:lnSpc>
              <a:tabLst>
                <a:tab pos="923925" algn="l"/>
                <a:tab pos="2818130" algn="l"/>
                <a:tab pos="3765550" algn="l"/>
                <a:tab pos="4712970" algn="l"/>
                <a:tab pos="6470650" algn="l"/>
              </a:tabLst>
            </a:pPr>
            <a:r>
              <a:rPr sz="1200" spc="-10" dirty="0">
                <a:latin typeface="Century Gothic"/>
                <a:cs typeface="Century Gothic"/>
              </a:rPr>
              <a:t>yharj</a:t>
            </a:r>
            <a:r>
              <a:rPr sz="1200" dirty="0">
                <a:latin typeface="Century Gothic"/>
                <a:cs typeface="Century Gothic"/>
              </a:rPr>
              <a:t>	583</a:t>
            </a:r>
            <a:r>
              <a:rPr sz="1200" spc="-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(100</a:t>
            </a:r>
            <a:r>
              <a:rPr sz="1200" spc="10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%)</a:t>
            </a:r>
            <a:r>
              <a:rPr sz="1200" spc="145" dirty="0">
                <a:latin typeface="Century Gothic"/>
                <a:cs typeface="Century Gothic"/>
              </a:rPr>
              <a:t>  </a:t>
            </a:r>
            <a:r>
              <a:rPr sz="1200" dirty="0">
                <a:latin typeface="Century Gothic"/>
                <a:cs typeface="Century Gothic"/>
              </a:rPr>
              <a:t>0</a:t>
            </a:r>
            <a:r>
              <a:rPr sz="1200" spc="-1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(0</a:t>
            </a:r>
            <a:r>
              <a:rPr sz="1200" spc="10" dirty="0">
                <a:latin typeface="Century Gothic"/>
                <a:cs typeface="Century Gothic"/>
              </a:rPr>
              <a:t> </a:t>
            </a:r>
            <a:r>
              <a:rPr sz="1200" spc="-25" dirty="0">
                <a:latin typeface="Century Gothic"/>
                <a:cs typeface="Century Gothic"/>
              </a:rPr>
              <a:t>%)</a:t>
            </a:r>
            <a:r>
              <a:rPr sz="1200" dirty="0">
                <a:latin typeface="Century Gothic"/>
                <a:cs typeface="Century Gothic"/>
              </a:rPr>
              <a:t>	29</a:t>
            </a:r>
            <a:r>
              <a:rPr sz="1200" spc="-10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(5</a:t>
            </a:r>
            <a:r>
              <a:rPr sz="1200" spc="-10" dirty="0">
                <a:latin typeface="Century Gothic"/>
                <a:cs typeface="Century Gothic"/>
              </a:rPr>
              <a:t> </a:t>
            </a:r>
            <a:r>
              <a:rPr sz="1200" spc="-25" dirty="0">
                <a:latin typeface="Century Gothic"/>
                <a:cs typeface="Century Gothic"/>
              </a:rPr>
              <a:t>%)</a:t>
            </a:r>
            <a:r>
              <a:rPr sz="1200" dirty="0">
                <a:latin typeface="Century Gothic"/>
                <a:cs typeface="Century Gothic"/>
              </a:rPr>
              <a:t>	345</a:t>
            </a:r>
            <a:r>
              <a:rPr sz="1200" spc="-2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(59 </a:t>
            </a:r>
            <a:r>
              <a:rPr sz="1200" spc="-25" dirty="0">
                <a:latin typeface="Century Gothic"/>
                <a:cs typeface="Century Gothic"/>
              </a:rPr>
              <a:t>%)</a:t>
            </a:r>
            <a:r>
              <a:rPr sz="1200" dirty="0">
                <a:latin typeface="Century Gothic"/>
                <a:cs typeface="Century Gothic"/>
              </a:rPr>
              <a:t>	209</a:t>
            </a:r>
            <a:r>
              <a:rPr sz="1200" spc="-2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(36 </a:t>
            </a:r>
            <a:r>
              <a:rPr sz="1200" spc="-25" dirty="0">
                <a:latin typeface="Century Gothic"/>
                <a:cs typeface="Century Gothic"/>
              </a:rPr>
              <a:t>%)</a:t>
            </a:r>
            <a:r>
              <a:rPr sz="1200" dirty="0">
                <a:latin typeface="Century Gothic"/>
                <a:cs typeface="Century Gothic"/>
              </a:rPr>
              <a:t>	</a:t>
            </a:r>
            <a:r>
              <a:rPr sz="2700" b="1" spc="-15" baseline="-23148" dirty="0">
                <a:latin typeface="Century Gothic"/>
                <a:cs typeface="Century Gothic"/>
              </a:rPr>
              <a:t>22.5.2023</a:t>
            </a:r>
            <a:endParaRPr sz="2700" baseline="-23148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Century Gothic"/>
              <a:cs typeface="Century Gothic"/>
            </a:endParaRPr>
          </a:p>
          <a:p>
            <a:pPr marL="418465">
              <a:lnSpc>
                <a:spcPct val="100000"/>
              </a:lnSpc>
              <a:tabLst>
                <a:tab pos="923925" algn="l"/>
              </a:tabLst>
            </a:pPr>
            <a:r>
              <a:rPr sz="1200" spc="-10" dirty="0">
                <a:latin typeface="Century Gothic"/>
                <a:cs typeface="Century Gothic"/>
              </a:rPr>
              <a:t>salmi</a:t>
            </a:r>
            <a:r>
              <a:rPr sz="1200" dirty="0">
                <a:latin typeface="Century Gothic"/>
                <a:cs typeface="Century Gothic"/>
              </a:rPr>
              <a:t>	307</a:t>
            </a:r>
            <a:r>
              <a:rPr sz="1200" spc="-1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(100 </a:t>
            </a:r>
            <a:r>
              <a:rPr sz="1200" spc="-25" dirty="0">
                <a:latin typeface="Century Gothic"/>
                <a:cs typeface="Century Gothic"/>
              </a:rPr>
              <a:t>%)</a:t>
            </a:r>
            <a:endParaRPr sz="1200">
              <a:latin typeface="Century Gothic"/>
              <a:cs typeface="Century Gothic"/>
            </a:endParaRPr>
          </a:p>
          <a:p>
            <a:pPr marL="339725">
              <a:lnSpc>
                <a:spcPct val="100000"/>
              </a:lnSpc>
              <a:spcBef>
                <a:spcPts val="150"/>
              </a:spcBef>
              <a:tabLst>
                <a:tab pos="2818130" algn="l"/>
                <a:tab pos="3765550" algn="l"/>
                <a:tab pos="4712970" algn="l"/>
                <a:tab pos="6470650" algn="l"/>
              </a:tabLst>
            </a:pPr>
            <a:r>
              <a:rPr sz="1200" dirty="0">
                <a:latin typeface="Century Gothic"/>
                <a:cs typeface="Century Gothic"/>
              </a:rPr>
              <a:t>nsalmi</a:t>
            </a:r>
            <a:r>
              <a:rPr sz="1200" spc="125" dirty="0">
                <a:latin typeface="Century Gothic"/>
                <a:cs typeface="Century Gothic"/>
              </a:rPr>
              <a:t>  </a:t>
            </a:r>
            <a:r>
              <a:rPr sz="1200" dirty="0">
                <a:latin typeface="Century Gothic"/>
                <a:cs typeface="Century Gothic"/>
              </a:rPr>
              <a:t>262</a:t>
            </a:r>
            <a:r>
              <a:rPr sz="1200" spc="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(100</a:t>
            </a:r>
            <a:r>
              <a:rPr sz="1200" spc="10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%)</a:t>
            </a:r>
            <a:r>
              <a:rPr sz="1200" spc="145" dirty="0">
                <a:latin typeface="Century Gothic"/>
                <a:cs typeface="Century Gothic"/>
              </a:rPr>
              <a:t>  </a:t>
            </a:r>
            <a:r>
              <a:rPr sz="1200" dirty="0">
                <a:latin typeface="Century Gothic"/>
                <a:cs typeface="Century Gothic"/>
              </a:rPr>
              <a:t>0</a:t>
            </a:r>
            <a:r>
              <a:rPr sz="1200" spc="-10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(0</a:t>
            </a:r>
            <a:r>
              <a:rPr sz="1200" spc="10" dirty="0">
                <a:latin typeface="Century Gothic"/>
                <a:cs typeface="Century Gothic"/>
              </a:rPr>
              <a:t> </a:t>
            </a:r>
            <a:r>
              <a:rPr sz="1200" spc="-25" dirty="0">
                <a:latin typeface="Century Gothic"/>
                <a:cs typeface="Century Gothic"/>
              </a:rPr>
              <a:t>%)</a:t>
            </a:r>
            <a:r>
              <a:rPr sz="1200" dirty="0">
                <a:latin typeface="Century Gothic"/>
                <a:cs typeface="Century Gothic"/>
              </a:rPr>
              <a:t>	11</a:t>
            </a:r>
            <a:r>
              <a:rPr sz="1200" spc="-1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(4</a:t>
            </a:r>
            <a:r>
              <a:rPr sz="1200" spc="-10" dirty="0">
                <a:latin typeface="Century Gothic"/>
                <a:cs typeface="Century Gothic"/>
              </a:rPr>
              <a:t> </a:t>
            </a:r>
            <a:r>
              <a:rPr sz="1200" spc="-25" dirty="0">
                <a:latin typeface="Century Gothic"/>
                <a:cs typeface="Century Gothic"/>
              </a:rPr>
              <a:t>%)</a:t>
            </a:r>
            <a:r>
              <a:rPr sz="1200" dirty="0">
                <a:latin typeface="Century Gothic"/>
                <a:cs typeface="Century Gothic"/>
              </a:rPr>
              <a:t>	164</a:t>
            </a:r>
            <a:r>
              <a:rPr sz="1200" spc="-3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(63</a:t>
            </a:r>
            <a:r>
              <a:rPr sz="1200" spc="-10" dirty="0">
                <a:latin typeface="Century Gothic"/>
                <a:cs typeface="Century Gothic"/>
              </a:rPr>
              <a:t> </a:t>
            </a:r>
            <a:r>
              <a:rPr sz="1200" spc="-25" dirty="0">
                <a:latin typeface="Century Gothic"/>
                <a:cs typeface="Century Gothic"/>
              </a:rPr>
              <a:t>%)</a:t>
            </a:r>
            <a:r>
              <a:rPr sz="1200" dirty="0">
                <a:latin typeface="Century Gothic"/>
                <a:cs typeface="Century Gothic"/>
              </a:rPr>
              <a:t>	87</a:t>
            </a:r>
            <a:r>
              <a:rPr sz="1200" spc="-30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(33</a:t>
            </a:r>
            <a:r>
              <a:rPr sz="1200" spc="-5" dirty="0">
                <a:latin typeface="Century Gothic"/>
                <a:cs typeface="Century Gothic"/>
              </a:rPr>
              <a:t> </a:t>
            </a:r>
            <a:r>
              <a:rPr sz="1200" spc="-25" dirty="0">
                <a:latin typeface="Century Gothic"/>
                <a:cs typeface="Century Gothic"/>
              </a:rPr>
              <a:t>%)</a:t>
            </a:r>
            <a:r>
              <a:rPr sz="1200" dirty="0">
                <a:latin typeface="Century Gothic"/>
                <a:cs typeface="Century Gothic"/>
              </a:rPr>
              <a:t>	</a:t>
            </a:r>
            <a:r>
              <a:rPr sz="2700" spc="-15" baseline="23148" dirty="0">
                <a:solidFill>
                  <a:srgbClr val="F49100"/>
                </a:solidFill>
                <a:latin typeface="Century Gothic"/>
                <a:cs typeface="Century Gothic"/>
                <a:hlinkClick r:id="rId2"/>
              </a:rPr>
              <a:t>https://repo.th</a:t>
            </a:r>
            <a:endParaRPr sz="2700" baseline="23148">
              <a:latin typeface="Century Gothic"/>
              <a:cs typeface="Century Gothic"/>
            </a:endParaRPr>
          </a:p>
          <a:p>
            <a:pPr marL="397510">
              <a:lnSpc>
                <a:spcPts val="2065"/>
              </a:lnSpc>
              <a:spcBef>
                <a:spcPts val="35"/>
              </a:spcBef>
              <a:tabLst>
                <a:tab pos="923925" algn="l"/>
                <a:tab pos="2818130" algn="l"/>
                <a:tab pos="3765550" algn="l"/>
                <a:tab pos="4712970" algn="l"/>
                <a:tab pos="6470650" algn="l"/>
              </a:tabLst>
            </a:pPr>
            <a:r>
              <a:rPr sz="1200" spc="-25" dirty="0">
                <a:latin typeface="Century Gothic"/>
                <a:cs typeface="Century Gothic"/>
              </a:rPr>
              <a:t>ala</a:t>
            </a:r>
            <a:r>
              <a:rPr sz="1200" dirty="0">
                <a:latin typeface="Century Gothic"/>
                <a:cs typeface="Century Gothic"/>
              </a:rPr>
              <a:t>	260</a:t>
            </a:r>
            <a:r>
              <a:rPr sz="1200" spc="-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(100</a:t>
            </a:r>
            <a:r>
              <a:rPr sz="1200" spc="10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%)</a:t>
            </a:r>
            <a:r>
              <a:rPr sz="1200" spc="145" dirty="0">
                <a:latin typeface="Century Gothic"/>
                <a:cs typeface="Century Gothic"/>
              </a:rPr>
              <a:t>  </a:t>
            </a:r>
            <a:r>
              <a:rPr sz="1200" dirty="0">
                <a:latin typeface="Century Gothic"/>
                <a:cs typeface="Century Gothic"/>
              </a:rPr>
              <a:t>0</a:t>
            </a:r>
            <a:r>
              <a:rPr sz="1200" spc="-1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(0</a:t>
            </a:r>
            <a:r>
              <a:rPr sz="1200" spc="10" dirty="0">
                <a:latin typeface="Century Gothic"/>
                <a:cs typeface="Century Gothic"/>
              </a:rPr>
              <a:t> </a:t>
            </a:r>
            <a:r>
              <a:rPr sz="1200" spc="-25" dirty="0">
                <a:latin typeface="Century Gothic"/>
                <a:cs typeface="Century Gothic"/>
              </a:rPr>
              <a:t>%)</a:t>
            </a:r>
            <a:r>
              <a:rPr sz="1200" dirty="0">
                <a:latin typeface="Century Gothic"/>
                <a:cs typeface="Century Gothic"/>
              </a:rPr>
              <a:t>	10</a:t>
            </a:r>
            <a:r>
              <a:rPr sz="1200" spc="-10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(4</a:t>
            </a:r>
            <a:r>
              <a:rPr sz="1200" spc="-10" dirty="0">
                <a:latin typeface="Century Gothic"/>
                <a:cs typeface="Century Gothic"/>
              </a:rPr>
              <a:t> </a:t>
            </a:r>
            <a:r>
              <a:rPr sz="1200" spc="-25" dirty="0">
                <a:latin typeface="Century Gothic"/>
                <a:cs typeface="Century Gothic"/>
              </a:rPr>
              <a:t>%)</a:t>
            </a:r>
            <a:r>
              <a:rPr sz="1200" dirty="0">
                <a:latin typeface="Century Gothic"/>
                <a:cs typeface="Century Gothic"/>
              </a:rPr>
              <a:t>	153</a:t>
            </a:r>
            <a:r>
              <a:rPr sz="1200" spc="-2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(59 </a:t>
            </a:r>
            <a:r>
              <a:rPr sz="1200" spc="-25" dirty="0">
                <a:latin typeface="Century Gothic"/>
                <a:cs typeface="Century Gothic"/>
              </a:rPr>
              <a:t>%)</a:t>
            </a:r>
            <a:r>
              <a:rPr sz="1200" dirty="0">
                <a:latin typeface="Century Gothic"/>
                <a:cs typeface="Century Gothic"/>
              </a:rPr>
              <a:t>	97</a:t>
            </a:r>
            <a:r>
              <a:rPr sz="1200" spc="-2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(37</a:t>
            </a:r>
            <a:r>
              <a:rPr sz="1200" spc="5" dirty="0">
                <a:latin typeface="Century Gothic"/>
                <a:cs typeface="Century Gothic"/>
              </a:rPr>
              <a:t> </a:t>
            </a:r>
            <a:r>
              <a:rPr sz="1200" spc="-25" dirty="0">
                <a:latin typeface="Century Gothic"/>
                <a:cs typeface="Century Gothic"/>
              </a:rPr>
              <a:t>%)</a:t>
            </a:r>
            <a:r>
              <a:rPr sz="1200" dirty="0">
                <a:latin typeface="Century Gothic"/>
                <a:cs typeface="Century Gothic"/>
              </a:rPr>
              <a:t>	</a:t>
            </a:r>
            <a:r>
              <a:rPr sz="2700" spc="-15" baseline="24691" dirty="0">
                <a:solidFill>
                  <a:srgbClr val="F49100"/>
                </a:solidFill>
                <a:latin typeface="Century Gothic"/>
                <a:cs typeface="Century Gothic"/>
                <a:hlinkClick r:id="rId2"/>
              </a:rPr>
              <a:t>eisin/DM_etel</a:t>
            </a:r>
            <a:endParaRPr sz="2700" baseline="24691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246364" y="4782311"/>
            <a:ext cx="3945890" cy="1754505"/>
          </a:xfrm>
          <a:custGeom>
            <a:avLst/>
            <a:gdLst/>
            <a:ahLst/>
            <a:cxnLst/>
            <a:rect l="l" t="t" r="r" b="b"/>
            <a:pathLst>
              <a:path w="3945890" h="1754504">
                <a:moveTo>
                  <a:pt x="3945635" y="0"/>
                </a:moveTo>
                <a:lnTo>
                  <a:pt x="0" y="0"/>
                </a:lnTo>
                <a:lnTo>
                  <a:pt x="0" y="1754124"/>
                </a:lnTo>
                <a:lnTo>
                  <a:pt x="3945635" y="1754124"/>
                </a:lnTo>
                <a:lnTo>
                  <a:pt x="3945635" y="0"/>
                </a:lnTo>
                <a:close/>
              </a:path>
            </a:pathLst>
          </a:custGeom>
          <a:solidFill>
            <a:srgbClr val="C0DA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325104" y="5085410"/>
            <a:ext cx="378079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6845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entury Gothic"/>
                <a:cs typeface="Century Gothic"/>
              </a:rPr>
              <a:t>erin</a:t>
            </a:r>
            <a:r>
              <a:rPr sz="1800" b="1" spc="-4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raportti,</a:t>
            </a:r>
            <a:r>
              <a:rPr sz="1800" b="1" spc="-35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viitattu</a:t>
            </a:r>
            <a:endParaRPr sz="1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2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625"/>
              </a:spcBef>
              <a:tabLst>
                <a:tab pos="1612265" algn="l"/>
              </a:tabLst>
            </a:pPr>
            <a:r>
              <a:rPr sz="1800" u="sng" dirty="0">
                <a:solidFill>
                  <a:srgbClr val="F49100"/>
                </a:solidFill>
                <a:uFill>
                  <a:solidFill>
                    <a:srgbClr val="F49100"/>
                  </a:solidFill>
                </a:uFill>
                <a:latin typeface="Century Gothic"/>
                <a:cs typeface="Century Gothic"/>
                <a:hlinkClick r:id="rId2"/>
              </a:rPr>
              <a:t>	</a:t>
            </a:r>
            <a:r>
              <a:rPr sz="1800" u="sng" spc="-10" dirty="0">
                <a:solidFill>
                  <a:srgbClr val="F49100"/>
                </a:solidFill>
                <a:uFill>
                  <a:solidFill>
                    <a:srgbClr val="F49100"/>
                  </a:solidFill>
                </a:uFill>
                <a:latin typeface="Century Gothic"/>
                <a:cs typeface="Century Gothic"/>
                <a:hlinkClick r:id="rId2"/>
              </a:rPr>
              <a:t>l.fi/sites/nqrdm/viim</a:t>
            </a:r>
            <a:endParaRPr sz="18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tabLst>
                <a:tab pos="1500505" algn="l"/>
              </a:tabLst>
            </a:pPr>
            <a:r>
              <a:rPr sz="1800" u="sng" dirty="0">
                <a:solidFill>
                  <a:srgbClr val="F49100"/>
                </a:solidFill>
                <a:uFill>
                  <a:solidFill>
                    <a:srgbClr val="F49100"/>
                  </a:solidFill>
                </a:uFill>
                <a:latin typeface="Century Gothic"/>
                <a:cs typeface="Century Gothic"/>
                <a:hlinkClick r:id="rId2"/>
              </a:rPr>
              <a:t>	</a:t>
            </a:r>
            <a:r>
              <a:rPr sz="1800" u="sng" spc="-10" dirty="0">
                <a:solidFill>
                  <a:srgbClr val="F49100"/>
                </a:solidFill>
                <a:uFill>
                  <a:solidFill>
                    <a:srgbClr val="F49100"/>
                  </a:solidFill>
                </a:uFill>
                <a:latin typeface="Century Gothic"/>
                <a:cs typeface="Century Gothic"/>
                <a:hlinkClick r:id="rId2"/>
              </a:rPr>
              <a:t>a_savo2.html</a:t>
            </a:r>
            <a:endParaRPr sz="1800">
              <a:latin typeface="Century Gothic"/>
              <a:cs typeface="Century Gothic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72283" y="0"/>
            <a:ext cx="7647432" cy="685799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9919716" y="560831"/>
            <a:ext cx="2272665" cy="2586355"/>
          </a:xfrm>
          <a:prstGeom prst="rect">
            <a:avLst/>
          </a:prstGeom>
          <a:solidFill>
            <a:srgbClr val="C0DAD9"/>
          </a:solidFill>
        </p:spPr>
        <p:txBody>
          <a:bodyPr vert="horz" wrap="square" lIns="0" tIns="41275" rIns="0" bIns="0" rtlCol="0">
            <a:spAutoFit/>
          </a:bodyPr>
          <a:lstStyle/>
          <a:p>
            <a:pPr marL="92075" marR="203200">
              <a:lnSpc>
                <a:spcPct val="100000"/>
              </a:lnSpc>
              <a:spcBef>
                <a:spcPts val="325"/>
              </a:spcBef>
            </a:pPr>
            <a:r>
              <a:rPr sz="1800" spc="-10" dirty="0">
                <a:latin typeface="Century Gothic"/>
                <a:cs typeface="Century Gothic"/>
              </a:rPr>
              <a:t>Lähde: </a:t>
            </a:r>
            <a:r>
              <a:rPr sz="1800" b="1" spc="-10" dirty="0">
                <a:latin typeface="Century Gothic"/>
                <a:cs typeface="Century Gothic"/>
              </a:rPr>
              <a:t>Diabetesrekisterin </a:t>
            </a:r>
            <a:r>
              <a:rPr sz="1800" b="1" dirty="0">
                <a:latin typeface="Century Gothic"/>
                <a:cs typeface="Century Gothic"/>
              </a:rPr>
              <a:t>raportti,</a:t>
            </a:r>
            <a:r>
              <a:rPr sz="1800" b="1" spc="-15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viitattu 4.9.2023</a:t>
            </a:r>
            <a:endParaRPr sz="1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50">
              <a:latin typeface="Century Gothic"/>
              <a:cs typeface="Century Gothic"/>
            </a:endParaRPr>
          </a:p>
          <a:p>
            <a:pPr marL="92075" marR="25400">
              <a:lnSpc>
                <a:spcPct val="100000"/>
              </a:lnSpc>
            </a:pPr>
            <a:r>
              <a:rPr sz="1800" u="sng" spc="-10" dirty="0">
                <a:solidFill>
                  <a:srgbClr val="F49100"/>
                </a:solidFill>
                <a:uFill>
                  <a:solidFill>
                    <a:srgbClr val="F49100"/>
                  </a:solidFill>
                </a:uFill>
                <a:latin typeface="Century Gothic"/>
                <a:cs typeface="Century Gothic"/>
                <a:hlinkClick r:id="rId4"/>
              </a:rPr>
              <a:t>https://repo.thl.fi/sit</a:t>
            </a:r>
            <a:r>
              <a:rPr sz="1800" spc="-10" dirty="0">
                <a:solidFill>
                  <a:srgbClr val="F49100"/>
                </a:solidFill>
                <a:latin typeface="Century Gothic"/>
                <a:cs typeface="Century Gothic"/>
              </a:rPr>
              <a:t> </a:t>
            </a:r>
            <a:r>
              <a:rPr sz="1800" u="sng" spc="-10" dirty="0">
                <a:solidFill>
                  <a:srgbClr val="F49100"/>
                </a:solidFill>
                <a:uFill>
                  <a:solidFill>
                    <a:srgbClr val="F49100"/>
                  </a:solidFill>
                </a:uFill>
                <a:latin typeface="Century Gothic"/>
                <a:cs typeface="Century Gothic"/>
                <a:hlinkClick r:id="rId4"/>
              </a:rPr>
              <a:t>es/nqrdm/viimeisin</a:t>
            </a:r>
            <a:endParaRPr sz="1800">
              <a:latin typeface="Century Gothic"/>
              <a:cs typeface="Century Gothic"/>
            </a:endParaRPr>
          </a:p>
          <a:p>
            <a:pPr marL="92075" marR="101600">
              <a:lnSpc>
                <a:spcPct val="100000"/>
              </a:lnSpc>
            </a:pPr>
            <a:r>
              <a:rPr sz="1800" u="sng" spc="-10" dirty="0">
                <a:solidFill>
                  <a:srgbClr val="F49100"/>
                </a:solidFill>
                <a:uFill>
                  <a:solidFill>
                    <a:srgbClr val="F49100"/>
                  </a:solidFill>
                </a:uFill>
                <a:latin typeface="Century Gothic"/>
                <a:cs typeface="Century Gothic"/>
                <a:hlinkClick r:id="rId4"/>
              </a:rPr>
              <a:t>/DM_koko_suomi2.</a:t>
            </a:r>
            <a:r>
              <a:rPr sz="1800" spc="-10" dirty="0">
                <a:solidFill>
                  <a:srgbClr val="F49100"/>
                </a:solidFill>
                <a:latin typeface="Century Gothic"/>
                <a:cs typeface="Century Gothic"/>
              </a:rPr>
              <a:t> </a:t>
            </a:r>
            <a:r>
              <a:rPr sz="1800" u="sng" spc="-20" dirty="0">
                <a:solidFill>
                  <a:srgbClr val="F49100"/>
                </a:solidFill>
                <a:uFill>
                  <a:solidFill>
                    <a:srgbClr val="F49100"/>
                  </a:solidFill>
                </a:uFill>
                <a:latin typeface="Century Gothic"/>
                <a:cs typeface="Century Gothic"/>
                <a:hlinkClick r:id="rId4"/>
              </a:rPr>
              <a:t>html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919716" y="3246120"/>
            <a:ext cx="2110740" cy="1077595"/>
          </a:xfrm>
          <a:prstGeom prst="rect">
            <a:avLst/>
          </a:prstGeom>
          <a:solidFill>
            <a:srgbClr val="C0DAD9"/>
          </a:solidFill>
        </p:spPr>
        <p:txBody>
          <a:bodyPr vert="horz" wrap="square" lIns="0" tIns="41275" rIns="0" bIns="0" rtlCol="0">
            <a:spAutoFit/>
          </a:bodyPr>
          <a:lstStyle/>
          <a:p>
            <a:pPr marL="92075" marR="241935">
              <a:lnSpc>
                <a:spcPct val="100200"/>
              </a:lnSpc>
              <a:spcBef>
                <a:spcPts val="325"/>
              </a:spcBef>
            </a:pPr>
            <a:r>
              <a:rPr sz="1600" i="1" dirty="0">
                <a:latin typeface="Century Gothic"/>
                <a:cs typeface="Century Gothic"/>
              </a:rPr>
              <a:t>+</a:t>
            </a:r>
            <a:r>
              <a:rPr sz="1600" i="1" spc="-30" dirty="0">
                <a:latin typeface="Century Gothic"/>
                <a:cs typeface="Century Gothic"/>
              </a:rPr>
              <a:t> </a:t>
            </a:r>
            <a:r>
              <a:rPr sz="1600" i="1" dirty="0">
                <a:latin typeface="Century Gothic"/>
                <a:cs typeface="Century Gothic"/>
              </a:rPr>
              <a:t>on</a:t>
            </a:r>
            <a:r>
              <a:rPr sz="1600" i="1" spc="-35" dirty="0">
                <a:latin typeface="Century Gothic"/>
                <a:cs typeface="Century Gothic"/>
              </a:rPr>
              <a:t> </a:t>
            </a:r>
            <a:r>
              <a:rPr sz="1600" i="1" dirty="0">
                <a:latin typeface="Century Gothic"/>
                <a:cs typeface="Century Gothic"/>
              </a:rPr>
              <a:t>arvioitu,</a:t>
            </a:r>
            <a:r>
              <a:rPr sz="1600" i="1" spc="-40" dirty="0">
                <a:latin typeface="Century Gothic"/>
                <a:cs typeface="Century Gothic"/>
              </a:rPr>
              <a:t> </a:t>
            </a:r>
            <a:r>
              <a:rPr sz="1600" i="1" spc="-20" dirty="0">
                <a:latin typeface="Century Gothic"/>
                <a:cs typeface="Century Gothic"/>
              </a:rPr>
              <a:t>että </a:t>
            </a:r>
            <a:r>
              <a:rPr sz="1600" i="1" dirty="0">
                <a:latin typeface="Century Gothic"/>
                <a:cs typeface="Century Gothic"/>
              </a:rPr>
              <a:t>jopa</a:t>
            </a:r>
            <a:r>
              <a:rPr sz="1600" i="1" spc="-55" dirty="0">
                <a:latin typeface="Century Gothic"/>
                <a:cs typeface="Century Gothic"/>
              </a:rPr>
              <a:t> </a:t>
            </a:r>
            <a:r>
              <a:rPr sz="1600" i="1" dirty="0">
                <a:latin typeface="Century Gothic"/>
                <a:cs typeface="Century Gothic"/>
              </a:rPr>
              <a:t>noin</a:t>
            </a:r>
            <a:r>
              <a:rPr sz="1600" i="1" spc="-30" dirty="0">
                <a:latin typeface="Century Gothic"/>
                <a:cs typeface="Century Gothic"/>
              </a:rPr>
              <a:t> </a:t>
            </a:r>
            <a:r>
              <a:rPr sz="1600" i="1" spc="-10" dirty="0">
                <a:latin typeface="Century Gothic"/>
                <a:cs typeface="Century Gothic"/>
              </a:rPr>
              <a:t>100000 </a:t>
            </a:r>
            <a:r>
              <a:rPr sz="1600" i="1" dirty="0">
                <a:latin typeface="Century Gothic"/>
                <a:cs typeface="Century Gothic"/>
              </a:rPr>
              <a:t>saattaa</a:t>
            </a:r>
            <a:r>
              <a:rPr sz="1600" i="1" spc="-85" dirty="0">
                <a:latin typeface="Century Gothic"/>
                <a:cs typeface="Century Gothic"/>
              </a:rPr>
              <a:t> </a:t>
            </a:r>
            <a:r>
              <a:rPr sz="1600" i="1" dirty="0">
                <a:latin typeface="Century Gothic"/>
                <a:cs typeface="Century Gothic"/>
              </a:rPr>
              <a:t>olla</a:t>
            </a:r>
            <a:r>
              <a:rPr sz="1600" i="1" spc="-55" dirty="0">
                <a:latin typeface="Century Gothic"/>
                <a:cs typeface="Century Gothic"/>
              </a:rPr>
              <a:t> </a:t>
            </a:r>
            <a:r>
              <a:rPr sz="1600" i="1" spc="-10" dirty="0">
                <a:latin typeface="Century Gothic"/>
                <a:cs typeface="Century Gothic"/>
              </a:rPr>
              <a:t>ilman diagnoosia…</a:t>
            </a:r>
            <a:endParaRPr sz="1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50907" y="6164579"/>
            <a:ext cx="2304288" cy="54406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2539" y="120776"/>
            <a:ext cx="11282045" cy="755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ts val="2390"/>
              </a:lnSpc>
              <a:spcBef>
                <a:spcPts val="100"/>
              </a:spcBef>
            </a:pPr>
            <a:r>
              <a:rPr sz="2000" dirty="0">
                <a:solidFill>
                  <a:srgbClr val="6382C3"/>
                </a:solidFill>
              </a:rPr>
              <a:t>Esimerkkinä</a:t>
            </a:r>
            <a:r>
              <a:rPr sz="2000" spc="-50" dirty="0">
                <a:solidFill>
                  <a:srgbClr val="6382C3"/>
                </a:solidFill>
              </a:rPr>
              <a:t> </a:t>
            </a:r>
            <a:r>
              <a:rPr sz="2000" spc="-10" dirty="0">
                <a:solidFill>
                  <a:srgbClr val="6382C3"/>
                </a:solidFill>
              </a:rPr>
              <a:t>SGLT2-</a:t>
            </a:r>
            <a:r>
              <a:rPr sz="2000" dirty="0">
                <a:solidFill>
                  <a:srgbClr val="6382C3"/>
                </a:solidFill>
              </a:rPr>
              <a:t>estäjiin</a:t>
            </a:r>
            <a:r>
              <a:rPr sz="2000" spc="-35" dirty="0">
                <a:solidFill>
                  <a:srgbClr val="6382C3"/>
                </a:solidFill>
              </a:rPr>
              <a:t> </a:t>
            </a:r>
            <a:r>
              <a:rPr sz="2000" dirty="0">
                <a:solidFill>
                  <a:srgbClr val="6382C3"/>
                </a:solidFill>
              </a:rPr>
              <a:t>kuuluva</a:t>
            </a:r>
            <a:r>
              <a:rPr sz="2000" spc="-55" dirty="0">
                <a:solidFill>
                  <a:srgbClr val="6382C3"/>
                </a:solidFill>
              </a:rPr>
              <a:t> </a:t>
            </a:r>
            <a:r>
              <a:rPr sz="2000" dirty="0">
                <a:solidFill>
                  <a:srgbClr val="6382C3"/>
                </a:solidFill>
              </a:rPr>
              <a:t>empagliflotsiini</a:t>
            </a:r>
            <a:r>
              <a:rPr sz="2000" spc="-55" dirty="0">
                <a:solidFill>
                  <a:srgbClr val="6382C3"/>
                </a:solidFill>
              </a:rPr>
              <a:t> </a:t>
            </a:r>
            <a:r>
              <a:rPr sz="2000" dirty="0">
                <a:solidFill>
                  <a:srgbClr val="6382C3"/>
                </a:solidFill>
              </a:rPr>
              <a:t>-</a:t>
            </a:r>
            <a:r>
              <a:rPr sz="2000" spc="-15" dirty="0">
                <a:solidFill>
                  <a:srgbClr val="6382C3"/>
                </a:solidFill>
              </a:rPr>
              <a:t> </a:t>
            </a:r>
            <a:r>
              <a:rPr sz="2000" spc="-10" dirty="0">
                <a:solidFill>
                  <a:srgbClr val="6382C3"/>
                </a:solidFill>
              </a:rPr>
              <a:t>haittavaikutukset</a:t>
            </a:r>
            <a:endParaRPr sz="2000"/>
          </a:p>
          <a:p>
            <a:pPr marL="25400">
              <a:lnSpc>
                <a:spcPts val="3350"/>
              </a:lnSpc>
            </a:pPr>
            <a:r>
              <a:rPr sz="2800" dirty="0">
                <a:solidFill>
                  <a:srgbClr val="6382C3"/>
                </a:solidFill>
              </a:rPr>
              <a:t>Adverse</a:t>
            </a:r>
            <a:r>
              <a:rPr sz="2800" spc="-45" dirty="0">
                <a:solidFill>
                  <a:srgbClr val="6382C3"/>
                </a:solidFill>
              </a:rPr>
              <a:t> </a:t>
            </a:r>
            <a:r>
              <a:rPr sz="2800" dirty="0">
                <a:solidFill>
                  <a:srgbClr val="6382C3"/>
                </a:solidFill>
              </a:rPr>
              <a:t>events</a:t>
            </a:r>
            <a:r>
              <a:rPr sz="2800" spc="-55" dirty="0">
                <a:solidFill>
                  <a:srgbClr val="6382C3"/>
                </a:solidFill>
              </a:rPr>
              <a:t> </a:t>
            </a:r>
            <a:r>
              <a:rPr sz="2800" dirty="0">
                <a:solidFill>
                  <a:srgbClr val="6382C3"/>
                </a:solidFill>
              </a:rPr>
              <a:t>in</a:t>
            </a:r>
            <a:r>
              <a:rPr sz="2800" spc="-85" dirty="0">
                <a:solidFill>
                  <a:srgbClr val="6382C3"/>
                </a:solidFill>
              </a:rPr>
              <a:t> </a:t>
            </a:r>
            <a:r>
              <a:rPr sz="2800" dirty="0">
                <a:solidFill>
                  <a:srgbClr val="6382C3"/>
                </a:solidFill>
              </a:rPr>
              <a:t>patients</a:t>
            </a:r>
            <a:r>
              <a:rPr sz="2800" spc="-65" dirty="0">
                <a:solidFill>
                  <a:srgbClr val="6382C3"/>
                </a:solidFill>
              </a:rPr>
              <a:t> </a:t>
            </a:r>
            <a:r>
              <a:rPr sz="2800" dirty="0">
                <a:solidFill>
                  <a:srgbClr val="6382C3"/>
                </a:solidFill>
              </a:rPr>
              <a:t>with</a:t>
            </a:r>
            <a:r>
              <a:rPr sz="2800" spc="-85" dirty="0">
                <a:solidFill>
                  <a:srgbClr val="6382C3"/>
                </a:solidFill>
              </a:rPr>
              <a:t> </a:t>
            </a:r>
            <a:r>
              <a:rPr sz="2800" dirty="0">
                <a:solidFill>
                  <a:srgbClr val="6382C3"/>
                </a:solidFill>
              </a:rPr>
              <a:t>eGFR</a:t>
            </a:r>
            <a:r>
              <a:rPr sz="2800" spc="-65" dirty="0">
                <a:solidFill>
                  <a:srgbClr val="6382C3"/>
                </a:solidFill>
              </a:rPr>
              <a:t> </a:t>
            </a:r>
            <a:r>
              <a:rPr sz="2800" dirty="0">
                <a:solidFill>
                  <a:srgbClr val="6382C3"/>
                </a:solidFill>
              </a:rPr>
              <a:t>&lt;60</a:t>
            </a:r>
            <a:r>
              <a:rPr sz="2800" spc="-75" dirty="0">
                <a:solidFill>
                  <a:srgbClr val="6382C3"/>
                </a:solidFill>
              </a:rPr>
              <a:t> </a:t>
            </a:r>
            <a:r>
              <a:rPr sz="2800" dirty="0">
                <a:solidFill>
                  <a:srgbClr val="6382C3"/>
                </a:solidFill>
              </a:rPr>
              <a:t>and</a:t>
            </a:r>
            <a:r>
              <a:rPr sz="2800" spc="-85" dirty="0">
                <a:solidFill>
                  <a:srgbClr val="6382C3"/>
                </a:solidFill>
              </a:rPr>
              <a:t> </a:t>
            </a:r>
            <a:r>
              <a:rPr sz="2800" dirty="0">
                <a:solidFill>
                  <a:srgbClr val="6382C3"/>
                </a:solidFill>
              </a:rPr>
              <a:t>≥60</a:t>
            </a:r>
            <a:r>
              <a:rPr sz="2800" spc="-75" dirty="0">
                <a:solidFill>
                  <a:srgbClr val="6382C3"/>
                </a:solidFill>
              </a:rPr>
              <a:t> </a:t>
            </a:r>
            <a:r>
              <a:rPr sz="2800" spc="-10" dirty="0">
                <a:solidFill>
                  <a:srgbClr val="6382C3"/>
                </a:solidFill>
              </a:rPr>
              <a:t>mL/min/1.73m</a:t>
            </a:r>
            <a:r>
              <a:rPr sz="2775" spc="-15" baseline="25525" dirty="0">
                <a:solidFill>
                  <a:srgbClr val="6382C3"/>
                </a:solidFill>
              </a:rPr>
              <a:t>2</a:t>
            </a:r>
            <a:endParaRPr sz="2775" baseline="25525"/>
          </a:p>
        </p:txBody>
      </p:sp>
      <p:sp>
        <p:nvSpPr>
          <p:cNvPr id="4" name="object 4"/>
          <p:cNvSpPr txBox="1"/>
          <p:nvPr/>
        </p:nvSpPr>
        <p:spPr>
          <a:xfrm>
            <a:off x="415239" y="851154"/>
            <a:ext cx="28448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6382C3"/>
                </a:solidFill>
                <a:latin typeface="Century Gothic"/>
                <a:cs typeface="Century Gothic"/>
              </a:rPr>
              <a:t>at</a:t>
            </a:r>
            <a:r>
              <a:rPr sz="2800" spc="-85" dirty="0">
                <a:solidFill>
                  <a:srgbClr val="6382C3"/>
                </a:solidFill>
                <a:latin typeface="Century Gothic"/>
                <a:cs typeface="Century Gothic"/>
              </a:rPr>
              <a:t> </a:t>
            </a:r>
            <a:r>
              <a:rPr sz="2800" dirty="0">
                <a:solidFill>
                  <a:srgbClr val="6382C3"/>
                </a:solidFill>
                <a:latin typeface="Century Gothic"/>
                <a:cs typeface="Century Gothic"/>
              </a:rPr>
              <a:t>baseline</a:t>
            </a:r>
            <a:r>
              <a:rPr sz="2800" spc="-50" dirty="0">
                <a:solidFill>
                  <a:srgbClr val="6382C3"/>
                </a:solidFill>
                <a:latin typeface="Century Gothic"/>
                <a:cs typeface="Century Gothic"/>
              </a:rPr>
              <a:t> </a:t>
            </a:r>
            <a:r>
              <a:rPr sz="2800" spc="-10" dirty="0">
                <a:solidFill>
                  <a:srgbClr val="6382C3"/>
                </a:solidFill>
                <a:latin typeface="Century Gothic"/>
                <a:cs typeface="Century Gothic"/>
              </a:rPr>
              <a:t>(1/3)</a:t>
            </a:r>
            <a:endParaRPr sz="2800">
              <a:latin typeface="Century Gothic"/>
              <a:cs typeface="Century Gothic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746250" y="1337183"/>
          <a:ext cx="8688703" cy="37026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0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105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10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19405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38100">
                        <a:lnSpc>
                          <a:spcPct val="100000"/>
                        </a:lnSpc>
                      </a:pPr>
                      <a:r>
                        <a:rPr sz="1050" b="1" spc="-20" dirty="0">
                          <a:latin typeface="Century Gothic"/>
                          <a:cs typeface="Century Gothic"/>
                        </a:rPr>
                        <a:t>Event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62710" marR="219710" indent="-1134110">
                        <a:lnSpc>
                          <a:spcPts val="1260"/>
                        </a:lnSpc>
                      </a:pPr>
                      <a:r>
                        <a:rPr sz="1050" b="1" dirty="0">
                          <a:latin typeface="Century Gothic"/>
                          <a:cs typeface="Century Gothic"/>
                        </a:rPr>
                        <a:t>Patients</a:t>
                      </a:r>
                      <a:r>
                        <a:rPr sz="1050" b="1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dirty="0">
                          <a:latin typeface="Century Gothic"/>
                          <a:cs typeface="Century Gothic"/>
                        </a:rPr>
                        <a:t>with</a:t>
                      </a:r>
                      <a:r>
                        <a:rPr sz="1050" b="1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dirty="0">
                          <a:latin typeface="Century Gothic"/>
                          <a:cs typeface="Century Gothic"/>
                        </a:rPr>
                        <a:t>eGFR</a:t>
                      </a:r>
                      <a:r>
                        <a:rPr sz="1050" b="1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dirty="0">
                          <a:latin typeface="Century Gothic"/>
                          <a:cs typeface="Century Gothic"/>
                        </a:rPr>
                        <a:t>(MDRD)</a:t>
                      </a:r>
                      <a:r>
                        <a:rPr sz="1050" b="1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dirty="0">
                          <a:latin typeface="Century Gothic"/>
                          <a:cs typeface="Century Gothic"/>
                        </a:rPr>
                        <a:t>&lt;60</a:t>
                      </a:r>
                      <a:r>
                        <a:rPr sz="1050" b="1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spc="-10" dirty="0">
                          <a:latin typeface="Century Gothic"/>
                          <a:cs typeface="Century Gothic"/>
                        </a:rPr>
                        <a:t>mL/min/1.73m</a:t>
                      </a:r>
                      <a:r>
                        <a:rPr sz="1050" b="1" spc="-15" baseline="23809" dirty="0">
                          <a:latin typeface="Century Gothic"/>
                          <a:cs typeface="Century Gothic"/>
                        </a:rPr>
                        <a:t>2</a:t>
                      </a:r>
                      <a:r>
                        <a:rPr sz="1050" b="1" spc="750" baseline="23809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dirty="0">
                          <a:latin typeface="Century Gothic"/>
                          <a:cs typeface="Century Gothic"/>
                        </a:rPr>
                        <a:t>at</a:t>
                      </a:r>
                      <a:r>
                        <a:rPr sz="1050" b="1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spc="-10" dirty="0">
                          <a:latin typeface="Century Gothic"/>
                          <a:cs typeface="Century Gothic"/>
                        </a:rPr>
                        <a:t>baseline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marL="635" algn="ctr">
                        <a:lnSpc>
                          <a:spcPts val="1245"/>
                        </a:lnSpc>
                      </a:pPr>
                      <a:r>
                        <a:rPr sz="1050" b="1" dirty="0">
                          <a:latin typeface="Century Gothic"/>
                          <a:cs typeface="Century Gothic"/>
                        </a:rPr>
                        <a:t>Patients</a:t>
                      </a:r>
                      <a:r>
                        <a:rPr sz="1050" b="1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dirty="0">
                          <a:latin typeface="Century Gothic"/>
                          <a:cs typeface="Century Gothic"/>
                        </a:rPr>
                        <a:t>with</a:t>
                      </a:r>
                      <a:r>
                        <a:rPr sz="1050" b="1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dirty="0">
                          <a:latin typeface="Century Gothic"/>
                          <a:cs typeface="Century Gothic"/>
                        </a:rPr>
                        <a:t>eGFR</a:t>
                      </a:r>
                      <a:r>
                        <a:rPr sz="1050" b="1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dirty="0">
                          <a:latin typeface="Century Gothic"/>
                          <a:cs typeface="Century Gothic"/>
                        </a:rPr>
                        <a:t>(MDRD)</a:t>
                      </a:r>
                      <a:r>
                        <a:rPr sz="1050" b="1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dirty="0">
                          <a:latin typeface="Century Gothic"/>
                          <a:cs typeface="Century Gothic"/>
                        </a:rPr>
                        <a:t>≥60</a:t>
                      </a:r>
                      <a:r>
                        <a:rPr sz="1050" b="1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spc="-10" dirty="0">
                          <a:latin typeface="Century Gothic"/>
                          <a:cs typeface="Century Gothic"/>
                        </a:rPr>
                        <a:t>mL/min/1.73m</a:t>
                      </a:r>
                      <a:r>
                        <a:rPr sz="1050" b="1" spc="-15" baseline="23809" dirty="0">
                          <a:latin typeface="Century Gothic"/>
                          <a:cs typeface="Century Gothic"/>
                        </a:rPr>
                        <a:t>2</a:t>
                      </a:r>
                      <a:endParaRPr sz="1050" baseline="23809">
                        <a:latin typeface="Century Gothic"/>
                        <a:cs typeface="Century Gothic"/>
                      </a:endParaRPr>
                    </a:p>
                    <a:p>
                      <a:pPr marL="635" algn="ctr">
                        <a:lnSpc>
                          <a:spcPts val="1175"/>
                        </a:lnSpc>
                      </a:pPr>
                      <a:r>
                        <a:rPr sz="1050" b="1" dirty="0">
                          <a:latin typeface="Century Gothic"/>
                          <a:cs typeface="Century Gothic"/>
                        </a:rPr>
                        <a:t>at</a:t>
                      </a:r>
                      <a:r>
                        <a:rPr sz="1050" b="1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spc="-10" dirty="0">
                          <a:latin typeface="Century Gothic"/>
                          <a:cs typeface="Century Gothic"/>
                        </a:rPr>
                        <a:t>baseline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40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" algn="ctr">
                        <a:lnSpc>
                          <a:spcPts val="1245"/>
                        </a:lnSpc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Placebo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  <a:p>
                      <a:pPr marL="37465" algn="ctr">
                        <a:lnSpc>
                          <a:spcPts val="1175"/>
                        </a:lnSpc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(N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=</a:t>
                      </a:r>
                      <a:r>
                        <a:rPr sz="105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607)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Pooled</a:t>
                      </a:r>
                      <a:r>
                        <a:rPr sz="1050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empagliflozin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  <a:p>
                      <a:pPr marL="3175" algn="ctr">
                        <a:lnSpc>
                          <a:spcPts val="1175"/>
                        </a:lnSpc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(N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=</a:t>
                      </a:r>
                      <a:r>
                        <a:rPr sz="105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1212)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540" algn="ctr">
                        <a:lnSpc>
                          <a:spcPts val="1245"/>
                        </a:lnSpc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Placebo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  <a:p>
                      <a:pPr marL="41275" algn="ctr">
                        <a:lnSpc>
                          <a:spcPts val="1175"/>
                        </a:lnSpc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(N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=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1726)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35" algn="ctr">
                        <a:lnSpc>
                          <a:spcPts val="1245"/>
                        </a:lnSpc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Pooled</a:t>
                      </a:r>
                      <a:r>
                        <a:rPr sz="1050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empagliflozin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  <a:p>
                      <a:pPr marL="3810" algn="ctr">
                        <a:lnSpc>
                          <a:spcPts val="1175"/>
                        </a:lnSpc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(N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=</a:t>
                      </a:r>
                      <a:r>
                        <a:rPr sz="105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3473)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05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 marR="23495" indent="635" algn="ctr">
                        <a:lnSpc>
                          <a:spcPct val="98600"/>
                        </a:lnSpc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No.</a:t>
                      </a:r>
                      <a:r>
                        <a:rPr sz="1050" spc="-4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(%)</a:t>
                      </a:r>
                      <a:r>
                        <a:rPr sz="105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with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one</a:t>
                      </a:r>
                      <a:r>
                        <a:rPr sz="105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or</a:t>
                      </a:r>
                      <a:r>
                        <a:rPr sz="105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more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event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  <a:spcBef>
                          <a:spcPts val="615"/>
                        </a:spcBef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Rate/100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  <a:p>
                      <a:pPr marL="1905"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patient-years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7810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 marR="23495" indent="635" algn="ctr">
                        <a:lnSpc>
                          <a:spcPct val="98600"/>
                        </a:lnSpc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No.</a:t>
                      </a:r>
                      <a:r>
                        <a:rPr sz="1050" spc="-4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(%)</a:t>
                      </a:r>
                      <a:r>
                        <a:rPr sz="105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with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one</a:t>
                      </a:r>
                      <a:r>
                        <a:rPr sz="105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or</a:t>
                      </a:r>
                      <a:r>
                        <a:rPr sz="105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more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event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  <a:spcBef>
                          <a:spcPts val="615"/>
                        </a:spcBef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Rate/100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  <a:p>
                      <a:pPr marL="2540"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patient-years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7810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0" marR="22860" indent="635" algn="ctr">
                        <a:lnSpc>
                          <a:spcPct val="98600"/>
                        </a:lnSpc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No.</a:t>
                      </a:r>
                      <a:r>
                        <a:rPr sz="1050" spc="-4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(%)</a:t>
                      </a:r>
                      <a:r>
                        <a:rPr sz="105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with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one</a:t>
                      </a:r>
                      <a:r>
                        <a:rPr sz="105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or</a:t>
                      </a:r>
                      <a:r>
                        <a:rPr sz="105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more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event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  <a:spcBef>
                          <a:spcPts val="615"/>
                        </a:spcBef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Rate/100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  <a:p>
                      <a:pPr marL="3175"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patient-years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7810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0" marR="22860" indent="635" algn="ctr">
                        <a:lnSpc>
                          <a:spcPct val="98600"/>
                        </a:lnSpc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No.</a:t>
                      </a:r>
                      <a:r>
                        <a:rPr sz="1050" spc="-4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(%)</a:t>
                      </a:r>
                      <a:r>
                        <a:rPr sz="105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with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one</a:t>
                      </a:r>
                      <a:r>
                        <a:rPr sz="105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or</a:t>
                      </a:r>
                      <a:r>
                        <a:rPr sz="105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more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event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40"/>
                        </a:lnSpc>
                        <a:spcBef>
                          <a:spcPts val="615"/>
                        </a:spcBef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Rate/100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  <a:p>
                      <a:pPr marL="3175"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patient-years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7810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Any</a:t>
                      </a:r>
                      <a:r>
                        <a:rPr sz="105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adverse</a:t>
                      </a:r>
                      <a:r>
                        <a:rPr sz="105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event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28575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577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(95.1)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28575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262.3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28575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1107</a:t>
                      </a:r>
                      <a:r>
                        <a:rPr sz="105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(91.3)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28575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183.4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28575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1562</a:t>
                      </a:r>
                      <a:r>
                        <a:rPr sz="105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(90.5)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28575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254635" algn="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159.8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28575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74295" algn="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3121</a:t>
                      </a:r>
                      <a:r>
                        <a:rPr sz="105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(89.9)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28575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140.1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28575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Severe</a:t>
                      </a:r>
                      <a:r>
                        <a:rPr sz="1050" spc="-3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adverse</a:t>
                      </a:r>
                      <a:r>
                        <a:rPr sz="105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event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208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(34.3)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0" dirty="0">
                          <a:latin typeface="Century Gothic"/>
                          <a:cs typeface="Century Gothic"/>
                        </a:rPr>
                        <a:t>17.3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360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(29.7)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0" dirty="0">
                          <a:latin typeface="Century Gothic"/>
                          <a:cs typeface="Century Gothic"/>
                        </a:rPr>
                        <a:t>14.0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384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(22.2)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9.9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2395" algn="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740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(21.3)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9.1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Serious</a:t>
                      </a:r>
                      <a:r>
                        <a:rPr sz="105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adverse</a:t>
                      </a:r>
                      <a:r>
                        <a:rPr sz="105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event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321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(52.9)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0" dirty="0">
                          <a:latin typeface="Century Gothic"/>
                          <a:cs typeface="Century Gothic"/>
                        </a:rPr>
                        <a:t>31.7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552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(45.5)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0" dirty="0">
                          <a:latin typeface="Century Gothic"/>
                          <a:cs typeface="Century Gothic"/>
                        </a:rPr>
                        <a:t>24.9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667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(38.6)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291465" algn="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0" dirty="0">
                          <a:latin typeface="Century Gothic"/>
                          <a:cs typeface="Century Gothic"/>
                        </a:rPr>
                        <a:t>19.6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74295" algn="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1237</a:t>
                      </a:r>
                      <a:r>
                        <a:rPr sz="105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(35.6)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0" dirty="0">
                          <a:latin typeface="Century Gothic"/>
                          <a:cs typeface="Century Gothic"/>
                        </a:rPr>
                        <a:t>17.0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990">
                <a:tc>
                  <a:txBody>
                    <a:bodyPr/>
                    <a:lstStyle/>
                    <a:p>
                      <a:pPr marL="158115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Death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40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(6.6)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2.8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68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(5.6)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2.3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79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(4.6)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1.8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129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108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(3.1)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1.2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0385">
                <a:tc>
                  <a:txBody>
                    <a:bodyPr/>
                    <a:lstStyle/>
                    <a:p>
                      <a:pPr marL="73025" marR="75565">
                        <a:lnSpc>
                          <a:spcPct val="150500"/>
                        </a:lnSpc>
                        <a:spcBef>
                          <a:spcPts val="95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Adverse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event</a:t>
                      </a:r>
                      <a:r>
                        <a:rPr sz="105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leading</a:t>
                      </a:r>
                      <a:r>
                        <a:rPr sz="105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5" dirty="0">
                          <a:latin typeface="Century Gothic"/>
                          <a:cs typeface="Century Gothic"/>
                        </a:rPr>
                        <a:t>to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discontinuation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167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(27.5)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0" dirty="0">
                          <a:latin typeface="Century Gothic"/>
                          <a:cs typeface="Century Gothic"/>
                        </a:rPr>
                        <a:t>12.6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278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(22.9)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0" dirty="0">
                          <a:latin typeface="Century Gothic"/>
                          <a:cs typeface="Century Gothic"/>
                        </a:rPr>
                        <a:t>10.0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286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(16.6)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6.9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12395" algn="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535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(15.4)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6.2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1020">
                <a:tc>
                  <a:txBody>
                    <a:bodyPr/>
                    <a:lstStyle/>
                    <a:p>
                      <a:pPr marL="73025" marR="59055">
                        <a:lnSpc>
                          <a:spcPct val="150500"/>
                        </a:lnSpc>
                        <a:spcBef>
                          <a:spcPts val="10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Confirmed</a:t>
                      </a:r>
                      <a:r>
                        <a:rPr sz="1050" spc="-7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hypoglycemic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adverse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event*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233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(38.4)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spc="-20" dirty="0">
                          <a:latin typeface="Century Gothic"/>
                          <a:cs typeface="Century Gothic"/>
                        </a:rPr>
                        <a:t>22.9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391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(32.3)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spc="-20" dirty="0">
                          <a:latin typeface="Century Gothic"/>
                          <a:cs typeface="Century Gothic"/>
                        </a:rPr>
                        <a:t>17.9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417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(24.2)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91465" algn="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spc="-20" dirty="0">
                          <a:latin typeface="Century Gothic"/>
                          <a:cs typeface="Century Gothic"/>
                        </a:rPr>
                        <a:t>11.7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2395" algn="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912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(26.3)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spc="-20" dirty="0">
                          <a:latin typeface="Century Gothic"/>
                          <a:cs typeface="Century Gothic"/>
                        </a:rPr>
                        <a:t>12.8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marL="158115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Requiring</a:t>
                      </a:r>
                      <a:r>
                        <a:rPr sz="105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assistance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18</a:t>
                      </a:r>
                      <a:r>
                        <a:rPr sz="105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(3.0)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1.3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23</a:t>
                      </a:r>
                      <a:r>
                        <a:rPr sz="105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(1.9)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0.8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18</a:t>
                      </a:r>
                      <a:r>
                        <a:rPr sz="105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(1.0)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0.4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7485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40</a:t>
                      </a:r>
                      <a:r>
                        <a:rPr sz="105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(1.2)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0.4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1863979" y="5952235"/>
            <a:ext cx="66592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Patients</a:t>
            </a:r>
            <a:r>
              <a:rPr sz="1000" spc="-5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treated</a:t>
            </a:r>
            <a:r>
              <a:rPr sz="1000" spc="-4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with</a:t>
            </a:r>
            <a:r>
              <a:rPr sz="1000" spc="-6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≥1</a:t>
            </a:r>
            <a:r>
              <a:rPr sz="1000" spc="-3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dose</a:t>
            </a:r>
            <a:r>
              <a:rPr sz="1000" spc="-2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of</a:t>
            </a:r>
            <a:r>
              <a:rPr sz="1000" spc="-4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study</a:t>
            </a:r>
            <a:r>
              <a:rPr sz="1000" spc="-3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drug</a:t>
            </a:r>
            <a:r>
              <a:rPr sz="1000" spc="-1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based</a:t>
            </a:r>
            <a:r>
              <a:rPr sz="1000" spc="-2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on</a:t>
            </a:r>
            <a:r>
              <a:rPr sz="1000" spc="-3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events</a:t>
            </a:r>
            <a:r>
              <a:rPr sz="1000" spc="-3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that</a:t>
            </a:r>
            <a:r>
              <a:rPr sz="1000" spc="-5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occurred</a:t>
            </a:r>
            <a:r>
              <a:rPr sz="1000" spc="-1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during</a:t>
            </a:r>
            <a:r>
              <a:rPr sz="1000" spc="-2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treatment</a:t>
            </a:r>
            <a:r>
              <a:rPr sz="1000" spc="-4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or</a:t>
            </a:r>
            <a:r>
              <a:rPr sz="1000" spc="-4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≤7</a:t>
            </a:r>
            <a:r>
              <a:rPr sz="1000" spc="-3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days</a:t>
            </a:r>
            <a:r>
              <a:rPr sz="1000" spc="-1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spc="-10" dirty="0">
                <a:solidFill>
                  <a:srgbClr val="5A5A5A"/>
                </a:solidFill>
                <a:latin typeface="Century Gothic"/>
                <a:cs typeface="Century Gothic"/>
              </a:rPr>
              <a:t>after</a:t>
            </a:r>
            <a:endParaRPr sz="1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last</a:t>
            </a:r>
            <a:r>
              <a:rPr sz="1000" spc="-3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intake</a:t>
            </a:r>
            <a:r>
              <a:rPr sz="1000" spc="-4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of</a:t>
            </a:r>
            <a:r>
              <a:rPr sz="1000" spc="-3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study</a:t>
            </a:r>
            <a:r>
              <a:rPr sz="1000" spc="-10" dirty="0">
                <a:solidFill>
                  <a:srgbClr val="5A5A5A"/>
                </a:solidFill>
                <a:latin typeface="Century Gothic"/>
                <a:cs typeface="Century Gothic"/>
              </a:rPr>
              <a:t> drug.</a:t>
            </a:r>
            <a:endParaRPr sz="1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*Plasma</a:t>
            </a:r>
            <a:r>
              <a:rPr sz="1000" spc="-3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glucose</a:t>
            </a:r>
            <a:r>
              <a:rPr sz="1000" spc="-3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≤70</a:t>
            </a:r>
            <a:r>
              <a:rPr sz="1000" spc="-6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mg/dL</a:t>
            </a:r>
            <a:r>
              <a:rPr sz="1000" spc="-3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and/or</a:t>
            </a:r>
            <a:r>
              <a:rPr sz="1000" spc="-3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requiring</a:t>
            </a:r>
            <a:r>
              <a:rPr sz="1000" spc="-4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spc="-10" dirty="0">
                <a:solidFill>
                  <a:srgbClr val="5A5A5A"/>
                </a:solidFill>
                <a:latin typeface="Century Gothic"/>
                <a:cs typeface="Century Gothic"/>
              </a:rPr>
              <a:t>assistance.</a:t>
            </a:r>
            <a:endParaRPr sz="1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eGFR, estimated</a:t>
            </a:r>
            <a:r>
              <a:rPr sz="1000" spc="-4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glomerular</a:t>
            </a:r>
            <a:r>
              <a:rPr sz="1000" spc="-1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filtration</a:t>
            </a:r>
            <a:r>
              <a:rPr sz="1000" spc="-4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rate;</a:t>
            </a:r>
            <a:r>
              <a:rPr sz="1000" spc="-4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MDRD,</a:t>
            </a:r>
            <a:r>
              <a:rPr sz="1000" spc="-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spc="-10" dirty="0">
                <a:solidFill>
                  <a:srgbClr val="5A5A5A"/>
                </a:solidFill>
                <a:latin typeface="Century Gothic"/>
                <a:cs typeface="Century Gothic"/>
              </a:rPr>
              <a:t>Modification</a:t>
            </a:r>
            <a:r>
              <a:rPr sz="1000" spc="-3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of</a:t>
            </a:r>
            <a:r>
              <a:rPr sz="1000" spc="-2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Diet</a:t>
            </a:r>
            <a:r>
              <a:rPr sz="1000" spc="-3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in</a:t>
            </a:r>
            <a:r>
              <a:rPr sz="1000" spc="-2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Renal</a:t>
            </a:r>
            <a:r>
              <a:rPr sz="1000" spc="-1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spc="-10" dirty="0">
                <a:solidFill>
                  <a:srgbClr val="5A5A5A"/>
                </a:solidFill>
                <a:latin typeface="Century Gothic"/>
                <a:cs typeface="Century Gothic"/>
              </a:rPr>
              <a:t>Disease.</a:t>
            </a:r>
            <a:endParaRPr sz="10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50907" y="6164579"/>
            <a:ext cx="2304288" cy="54406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5239" y="-25780"/>
            <a:ext cx="83470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6382C3"/>
                </a:solidFill>
                <a:latin typeface="Century Gothic"/>
                <a:cs typeface="Century Gothic"/>
              </a:rPr>
              <a:t>Esimerkkinä</a:t>
            </a:r>
            <a:r>
              <a:rPr sz="2000" spc="-50" dirty="0">
                <a:solidFill>
                  <a:srgbClr val="6382C3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6382C3"/>
                </a:solidFill>
                <a:latin typeface="Century Gothic"/>
                <a:cs typeface="Century Gothic"/>
              </a:rPr>
              <a:t>SGLT2-</a:t>
            </a:r>
            <a:r>
              <a:rPr sz="2000" dirty="0">
                <a:solidFill>
                  <a:srgbClr val="6382C3"/>
                </a:solidFill>
                <a:latin typeface="Century Gothic"/>
                <a:cs typeface="Century Gothic"/>
              </a:rPr>
              <a:t>estäjiin</a:t>
            </a:r>
            <a:r>
              <a:rPr sz="2000" spc="-35" dirty="0">
                <a:solidFill>
                  <a:srgbClr val="6382C3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6382C3"/>
                </a:solidFill>
                <a:latin typeface="Century Gothic"/>
                <a:cs typeface="Century Gothic"/>
              </a:rPr>
              <a:t>kuuluva</a:t>
            </a:r>
            <a:r>
              <a:rPr sz="2000" spc="-55" dirty="0">
                <a:solidFill>
                  <a:srgbClr val="6382C3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6382C3"/>
                </a:solidFill>
                <a:latin typeface="Century Gothic"/>
                <a:cs typeface="Century Gothic"/>
              </a:rPr>
              <a:t>empagliflotsiini</a:t>
            </a:r>
            <a:r>
              <a:rPr sz="2000" spc="-55" dirty="0">
                <a:solidFill>
                  <a:srgbClr val="6382C3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6382C3"/>
                </a:solidFill>
                <a:latin typeface="Century Gothic"/>
                <a:cs typeface="Century Gothic"/>
              </a:rPr>
              <a:t>-</a:t>
            </a:r>
            <a:r>
              <a:rPr sz="2000" spc="-15" dirty="0">
                <a:solidFill>
                  <a:srgbClr val="6382C3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6382C3"/>
                </a:solidFill>
                <a:latin typeface="Century Gothic"/>
                <a:cs typeface="Century Gothic"/>
              </a:rPr>
              <a:t>haittavaikutukset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2539" y="277494"/>
            <a:ext cx="1128204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6382C3"/>
                </a:solidFill>
              </a:rPr>
              <a:t>Adverse</a:t>
            </a:r>
            <a:r>
              <a:rPr sz="2800" spc="-45" dirty="0">
                <a:solidFill>
                  <a:srgbClr val="6382C3"/>
                </a:solidFill>
              </a:rPr>
              <a:t> </a:t>
            </a:r>
            <a:r>
              <a:rPr sz="2800" dirty="0">
                <a:solidFill>
                  <a:srgbClr val="6382C3"/>
                </a:solidFill>
              </a:rPr>
              <a:t>events</a:t>
            </a:r>
            <a:r>
              <a:rPr sz="2800" spc="-55" dirty="0">
                <a:solidFill>
                  <a:srgbClr val="6382C3"/>
                </a:solidFill>
              </a:rPr>
              <a:t> </a:t>
            </a:r>
            <a:r>
              <a:rPr sz="2800" dirty="0">
                <a:solidFill>
                  <a:srgbClr val="6382C3"/>
                </a:solidFill>
              </a:rPr>
              <a:t>in</a:t>
            </a:r>
            <a:r>
              <a:rPr sz="2800" spc="-85" dirty="0">
                <a:solidFill>
                  <a:srgbClr val="6382C3"/>
                </a:solidFill>
              </a:rPr>
              <a:t> </a:t>
            </a:r>
            <a:r>
              <a:rPr sz="2800" dirty="0">
                <a:solidFill>
                  <a:srgbClr val="6382C3"/>
                </a:solidFill>
              </a:rPr>
              <a:t>patients</a:t>
            </a:r>
            <a:r>
              <a:rPr sz="2800" spc="-65" dirty="0">
                <a:solidFill>
                  <a:srgbClr val="6382C3"/>
                </a:solidFill>
              </a:rPr>
              <a:t> </a:t>
            </a:r>
            <a:r>
              <a:rPr sz="2800" dirty="0">
                <a:solidFill>
                  <a:srgbClr val="6382C3"/>
                </a:solidFill>
              </a:rPr>
              <a:t>with</a:t>
            </a:r>
            <a:r>
              <a:rPr sz="2800" spc="-85" dirty="0">
                <a:solidFill>
                  <a:srgbClr val="6382C3"/>
                </a:solidFill>
              </a:rPr>
              <a:t> </a:t>
            </a:r>
            <a:r>
              <a:rPr sz="2800" dirty="0">
                <a:solidFill>
                  <a:srgbClr val="6382C3"/>
                </a:solidFill>
              </a:rPr>
              <a:t>eGFR</a:t>
            </a:r>
            <a:r>
              <a:rPr sz="2800" spc="-65" dirty="0">
                <a:solidFill>
                  <a:srgbClr val="6382C3"/>
                </a:solidFill>
              </a:rPr>
              <a:t> </a:t>
            </a:r>
            <a:r>
              <a:rPr sz="2800" dirty="0">
                <a:solidFill>
                  <a:srgbClr val="6382C3"/>
                </a:solidFill>
              </a:rPr>
              <a:t>&lt;60</a:t>
            </a:r>
            <a:r>
              <a:rPr sz="2800" spc="-75" dirty="0">
                <a:solidFill>
                  <a:srgbClr val="6382C3"/>
                </a:solidFill>
              </a:rPr>
              <a:t> </a:t>
            </a:r>
            <a:r>
              <a:rPr sz="2800" dirty="0">
                <a:solidFill>
                  <a:srgbClr val="6382C3"/>
                </a:solidFill>
              </a:rPr>
              <a:t>and</a:t>
            </a:r>
            <a:r>
              <a:rPr sz="2800" spc="-85" dirty="0">
                <a:solidFill>
                  <a:srgbClr val="6382C3"/>
                </a:solidFill>
              </a:rPr>
              <a:t> </a:t>
            </a:r>
            <a:r>
              <a:rPr sz="2800" dirty="0">
                <a:solidFill>
                  <a:srgbClr val="6382C3"/>
                </a:solidFill>
              </a:rPr>
              <a:t>≥60</a:t>
            </a:r>
            <a:r>
              <a:rPr sz="2800" spc="-75" dirty="0">
                <a:solidFill>
                  <a:srgbClr val="6382C3"/>
                </a:solidFill>
              </a:rPr>
              <a:t> </a:t>
            </a:r>
            <a:r>
              <a:rPr sz="2800" spc="-10" dirty="0">
                <a:solidFill>
                  <a:srgbClr val="6382C3"/>
                </a:solidFill>
              </a:rPr>
              <a:t>mL/min/1.73m</a:t>
            </a:r>
            <a:r>
              <a:rPr sz="2775" spc="-15" baseline="25525" dirty="0">
                <a:solidFill>
                  <a:srgbClr val="6382C3"/>
                </a:solidFill>
              </a:rPr>
              <a:t>2</a:t>
            </a:r>
            <a:endParaRPr sz="2775" baseline="25525"/>
          </a:p>
          <a:p>
            <a:pPr marL="25400">
              <a:lnSpc>
                <a:spcPct val="100000"/>
              </a:lnSpc>
            </a:pPr>
            <a:r>
              <a:rPr sz="2800" dirty="0">
                <a:solidFill>
                  <a:srgbClr val="6382C3"/>
                </a:solidFill>
              </a:rPr>
              <a:t>at</a:t>
            </a:r>
            <a:r>
              <a:rPr sz="2800" spc="-80" dirty="0">
                <a:solidFill>
                  <a:srgbClr val="6382C3"/>
                </a:solidFill>
              </a:rPr>
              <a:t> </a:t>
            </a:r>
            <a:r>
              <a:rPr sz="2800" dirty="0">
                <a:solidFill>
                  <a:srgbClr val="6382C3"/>
                </a:solidFill>
              </a:rPr>
              <a:t>baseline</a:t>
            </a:r>
            <a:r>
              <a:rPr sz="2800" spc="-60" dirty="0">
                <a:solidFill>
                  <a:srgbClr val="6382C3"/>
                </a:solidFill>
              </a:rPr>
              <a:t> </a:t>
            </a:r>
            <a:r>
              <a:rPr sz="2800" spc="-10" dirty="0">
                <a:solidFill>
                  <a:srgbClr val="6382C3"/>
                </a:solidFill>
              </a:rPr>
              <a:t>(2/3)</a:t>
            </a:r>
            <a:endParaRPr sz="2800"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746250" y="1337183"/>
          <a:ext cx="8688703" cy="41833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0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105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10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19405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38100">
                        <a:lnSpc>
                          <a:spcPct val="100000"/>
                        </a:lnSpc>
                      </a:pPr>
                      <a:r>
                        <a:rPr sz="1050" b="1" spc="-20" dirty="0">
                          <a:latin typeface="Century Gothic"/>
                          <a:cs typeface="Century Gothic"/>
                        </a:rPr>
                        <a:t>Event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62710" marR="219710" indent="-1134110">
                        <a:lnSpc>
                          <a:spcPts val="1260"/>
                        </a:lnSpc>
                      </a:pPr>
                      <a:r>
                        <a:rPr sz="1050" b="1" dirty="0">
                          <a:latin typeface="Century Gothic"/>
                          <a:cs typeface="Century Gothic"/>
                        </a:rPr>
                        <a:t>Patients</a:t>
                      </a:r>
                      <a:r>
                        <a:rPr sz="1050" b="1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dirty="0">
                          <a:latin typeface="Century Gothic"/>
                          <a:cs typeface="Century Gothic"/>
                        </a:rPr>
                        <a:t>with</a:t>
                      </a:r>
                      <a:r>
                        <a:rPr sz="1050" b="1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dirty="0">
                          <a:latin typeface="Century Gothic"/>
                          <a:cs typeface="Century Gothic"/>
                        </a:rPr>
                        <a:t>eGFR</a:t>
                      </a:r>
                      <a:r>
                        <a:rPr sz="1050" b="1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dirty="0">
                          <a:latin typeface="Century Gothic"/>
                          <a:cs typeface="Century Gothic"/>
                        </a:rPr>
                        <a:t>(MDRD)</a:t>
                      </a:r>
                      <a:r>
                        <a:rPr sz="1050" b="1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dirty="0">
                          <a:latin typeface="Century Gothic"/>
                          <a:cs typeface="Century Gothic"/>
                        </a:rPr>
                        <a:t>&lt;60</a:t>
                      </a:r>
                      <a:r>
                        <a:rPr sz="1050" b="1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spc="-10" dirty="0">
                          <a:latin typeface="Century Gothic"/>
                          <a:cs typeface="Century Gothic"/>
                        </a:rPr>
                        <a:t>mL/min/1.73m</a:t>
                      </a:r>
                      <a:r>
                        <a:rPr sz="1050" b="1" spc="-15" baseline="23809" dirty="0">
                          <a:latin typeface="Century Gothic"/>
                          <a:cs typeface="Century Gothic"/>
                        </a:rPr>
                        <a:t>2</a:t>
                      </a:r>
                      <a:r>
                        <a:rPr sz="1050" b="1" spc="750" baseline="23809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dirty="0">
                          <a:latin typeface="Century Gothic"/>
                          <a:cs typeface="Century Gothic"/>
                        </a:rPr>
                        <a:t>at</a:t>
                      </a:r>
                      <a:r>
                        <a:rPr sz="1050" b="1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spc="-10" dirty="0">
                          <a:latin typeface="Century Gothic"/>
                          <a:cs typeface="Century Gothic"/>
                        </a:rPr>
                        <a:t>baseline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marL="635" algn="ctr">
                        <a:lnSpc>
                          <a:spcPts val="1245"/>
                        </a:lnSpc>
                      </a:pPr>
                      <a:r>
                        <a:rPr sz="1050" b="1" dirty="0">
                          <a:latin typeface="Century Gothic"/>
                          <a:cs typeface="Century Gothic"/>
                        </a:rPr>
                        <a:t>Patients</a:t>
                      </a:r>
                      <a:r>
                        <a:rPr sz="1050" b="1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dirty="0">
                          <a:latin typeface="Century Gothic"/>
                          <a:cs typeface="Century Gothic"/>
                        </a:rPr>
                        <a:t>with</a:t>
                      </a:r>
                      <a:r>
                        <a:rPr sz="1050" b="1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dirty="0">
                          <a:latin typeface="Century Gothic"/>
                          <a:cs typeface="Century Gothic"/>
                        </a:rPr>
                        <a:t>eGFR</a:t>
                      </a:r>
                      <a:r>
                        <a:rPr sz="1050" b="1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dirty="0">
                          <a:latin typeface="Century Gothic"/>
                          <a:cs typeface="Century Gothic"/>
                        </a:rPr>
                        <a:t>(MDRD)</a:t>
                      </a:r>
                      <a:r>
                        <a:rPr sz="1050" b="1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dirty="0">
                          <a:latin typeface="Century Gothic"/>
                          <a:cs typeface="Century Gothic"/>
                        </a:rPr>
                        <a:t>≥60</a:t>
                      </a:r>
                      <a:r>
                        <a:rPr sz="1050" b="1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spc="-10" dirty="0">
                          <a:latin typeface="Century Gothic"/>
                          <a:cs typeface="Century Gothic"/>
                        </a:rPr>
                        <a:t>mL/min/1.73m</a:t>
                      </a:r>
                      <a:r>
                        <a:rPr sz="1050" b="1" spc="-15" baseline="23809" dirty="0">
                          <a:latin typeface="Century Gothic"/>
                          <a:cs typeface="Century Gothic"/>
                        </a:rPr>
                        <a:t>2</a:t>
                      </a:r>
                      <a:endParaRPr sz="1050" baseline="23809">
                        <a:latin typeface="Century Gothic"/>
                        <a:cs typeface="Century Gothic"/>
                      </a:endParaRPr>
                    </a:p>
                    <a:p>
                      <a:pPr marL="635" algn="ctr">
                        <a:lnSpc>
                          <a:spcPts val="1175"/>
                        </a:lnSpc>
                      </a:pPr>
                      <a:r>
                        <a:rPr sz="1050" b="1" dirty="0">
                          <a:latin typeface="Century Gothic"/>
                          <a:cs typeface="Century Gothic"/>
                        </a:rPr>
                        <a:t>at</a:t>
                      </a:r>
                      <a:r>
                        <a:rPr sz="1050" b="1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spc="-10" dirty="0">
                          <a:latin typeface="Century Gothic"/>
                          <a:cs typeface="Century Gothic"/>
                        </a:rPr>
                        <a:t>baseline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40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" algn="ctr">
                        <a:lnSpc>
                          <a:spcPts val="1245"/>
                        </a:lnSpc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Placebo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  <a:p>
                      <a:pPr marL="37465" algn="ctr">
                        <a:lnSpc>
                          <a:spcPts val="1175"/>
                        </a:lnSpc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(N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=</a:t>
                      </a:r>
                      <a:r>
                        <a:rPr sz="105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607)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Pooled</a:t>
                      </a:r>
                      <a:r>
                        <a:rPr sz="1050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empagliflozin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  <a:p>
                      <a:pPr marL="3175" algn="ctr">
                        <a:lnSpc>
                          <a:spcPts val="1175"/>
                        </a:lnSpc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(N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=</a:t>
                      </a:r>
                      <a:r>
                        <a:rPr sz="105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1212)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540" algn="ctr">
                        <a:lnSpc>
                          <a:spcPts val="1245"/>
                        </a:lnSpc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Placebo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  <a:p>
                      <a:pPr marL="41275" algn="ctr">
                        <a:lnSpc>
                          <a:spcPts val="1175"/>
                        </a:lnSpc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(N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=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1726)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35" algn="ctr">
                        <a:lnSpc>
                          <a:spcPts val="1245"/>
                        </a:lnSpc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Pooled</a:t>
                      </a:r>
                      <a:r>
                        <a:rPr sz="1050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empagliflozin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  <a:p>
                      <a:pPr marL="3810" algn="ctr">
                        <a:lnSpc>
                          <a:spcPts val="1175"/>
                        </a:lnSpc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(N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=</a:t>
                      </a:r>
                      <a:r>
                        <a:rPr sz="105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3473)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05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 marR="23495" indent="635" algn="ctr">
                        <a:lnSpc>
                          <a:spcPct val="98600"/>
                        </a:lnSpc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No.</a:t>
                      </a:r>
                      <a:r>
                        <a:rPr sz="1050" spc="-4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(%)</a:t>
                      </a:r>
                      <a:r>
                        <a:rPr sz="105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with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one</a:t>
                      </a:r>
                      <a:r>
                        <a:rPr sz="105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or</a:t>
                      </a:r>
                      <a:r>
                        <a:rPr sz="105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more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event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  <a:spcBef>
                          <a:spcPts val="615"/>
                        </a:spcBef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Rate/100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  <a:p>
                      <a:pPr marL="1905"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patient-years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7810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 marR="23495" indent="635" algn="ctr">
                        <a:lnSpc>
                          <a:spcPct val="98600"/>
                        </a:lnSpc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No.</a:t>
                      </a:r>
                      <a:r>
                        <a:rPr sz="1050" spc="-4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(%)</a:t>
                      </a:r>
                      <a:r>
                        <a:rPr sz="105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with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one</a:t>
                      </a:r>
                      <a:r>
                        <a:rPr sz="105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or</a:t>
                      </a:r>
                      <a:r>
                        <a:rPr sz="105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more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event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  <a:spcBef>
                          <a:spcPts val="615"/>
                        </a:spcBef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Rate/100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  <a:p>
                      <a:pPr marL="2540"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patient-years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7810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0" marR="22860" indent="635" algn="ctr">
                        <a:lnSpc>
                          <a:spcPct val="98600"/>
                        </a:lnSpc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No.</a:t>
                      </a:r>
                      <a:r>
                        <a:rPr sz="1050" spc="-4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(%)</a:t>
                      </a:r>
                      <a:r>
                        <a:rPr sz="105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with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one</a:t>
                      </a:r>
                      <a:r>
                        <a:rPr sz="105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or</a:t>
                      </a:r>
                      <a:r>
                        <a:rPr sz="105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more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event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  <a:spcBef>
                          <a:spcPts val="615"/>
                        </a:spcBef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Rate/100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  <a:p>
                      <a:pPr marL="3175"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patient-years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7810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0" marR="22860" indent="635" algn="ctr">
                        <a:lnSpc>
                          <a:spcPct val="98600"/>
                        </a:lnSpc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No.</a:t>
                      </a:r>
                      <a:r>
                        <a:rPr sz="1050" spc="-4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(%)</a:t>
                      </a:r>
                      <a:r>
                        <a:rPr sz="105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with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one</a:t>
                      </a:r>
                      <a:r>
                        <a:rPr sz="105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or</a:t>
                      </a:r>
                      <a:r>
                        <a:rPr sz="105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more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event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40"/>
                        </a:lnSpc>
                        <a:spcBef>
                          <a:spcPts val="615"/>
                        </a:spcBef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Rate/100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  <a:p>
                      <a:pPr marL="3175"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patient-years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7810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385">
                <a:tc>
                  <a:txBody>
                    <a:bodyPr/>
                    <a:lstStyle/>
                    <a:p>
                      <a:pPr marL="73025" marR="306705">
                        <a:lnSpc>
                          <a:spcPct val="150500"/>
                        </a:lnSpc>
                        <a:spcBef>
                          <a:spcPts val="95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Event</a:t>
                      </a:r>
                      <a:r>
                        <a:rPr sz="1050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consistent</a:t>
                      </a:r>
                      <a:r>
                        <a:rPr sz="1050" spc="-3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with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urinary</a:t>
                      </a:r>
                      <a:r>
                        <a:rPr sz="1050" spc="-5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tract</a:t>
                      </a:r>
                      <a:r>
                        <a:rPr sz="1050" spc="-5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infection</a:t>
                      </a:r>
                      <a:r>
                        <a:rPr sz="1050" spc="-15" baseline="23809" dirty="0">
                          <a:latin typeface="Century Gothic"/>
                          <a:cs typeface="Century Gothic"/>
                        </a:rPr>
                        <a:t>*</a:t>
                      </a:r>
                      <a:endParaRPr sz="1050" baseline="23809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28575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132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(21.7)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28575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292100" algn="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0" dirty="0">
                          <a:latin typeface="Century Gothic"/>
                          <a:cs typeface="Century Gothic"/>
                        </a:rPr>
                        <a:t>10.4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28575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278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(22.9)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28575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0099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0" dirty="0">
                          <a:latin typeface="Century Gothic"/>
                          <a:cs typeface="Century Gothic"/>
                        </a:rPr>
                        <a:t>11.0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28575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291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(16.9)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28575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7.5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28575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564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(16.2)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28575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6.9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28575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1020">
                <a:tc>
                  <a:txBody>
                    <a:bodyPr/>
                    <a:lstStyle/>
                    <a:p>
                      <a:pPr marL="158115" marR="295275">
                        <a:lnSpc>
                          <a:spcPct val="150500"/>
                        </a:lnSpc>
                        <a:spcBef>
                          <a:spcPts val="95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Complicated</a:t>
                      </a:r>
                      <a:r>
                        <a:rPr sz="1050" spc="-5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urinary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tract</a:t>
                      </a:r>
                      <a:r>
                        <a:rPr sz="1050" spc="-4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infection</a:t>
                      </a:r>
                      <a:r>
                        <a:rPr sz="1050" spc="-15" baseline="23809" dirty="0">
                          <a:latin typeface="Century Gothic"/>
                          <a:cs typeface="Century Gothic"/>
                        </a:rPr>
                        <a:t>†</a:t>
                      </a:r>
                      <a:endParaRPr sz="1050" baseline="23809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17</a:t>
                      </a:r>
                      <a:r>
                        <a:rPr sz="105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(2.8)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29565" algn="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1.2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37</a:t>
                      </a:r>
                      <a:r>
                        <a:rPr sz="105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(3.1)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782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1.3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24</a:t>
                      </a:r>
                      <a:r>
                        <a:rPr sz="105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(1.4)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0.6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7485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45</a:t>
                      </a:r>
                      <a:r>
                        <a:rPr sz="105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(1.3)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0.5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385">
                <a:tc>
                  <a:txBody>
                    <a:bodyPr/>
                    <a:lstStyle/>
                    <a:p>
                      <a:pPr marL="73025" marR="378460">
                        <a:lnSpc>
                          <a:spcPct val="150500"/>
                        </a:lnSpc>
                        <a:spcBef>
                          <a:spcPts val="95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Event</a:t>
                      </a:r>
                      <a:r>
                        <a:rPr sz="1050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consistent</a:t>
                      </a:r>
                      <a:r>
                        <a:rPr sz="1050" spc="-3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with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genital</a:t>
                      </a:r>
                      <a:r>
                        <a:rPr sz="1050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infection</a:t>
                      </a:r>
                      <a:r>
                        <a:rPr sz="1050" spc="-15" baseline="23809" dirty="0">
                          <a:latin typeface="Century Gothic"/>
                          <a:cs typeface="Century Gothic"/>
                        </a:rPr>
                        <a:t>‡</a:t>
                      </a:r>
                      <a:endParaRPr sz="1050" baseline="23809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10</a:t>
                      </a:r>
                      <a:r>
                        <a:rPr sz="105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(1.6)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329565" algn="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0.7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64</a:t>
                      </a:r>
                      <a:r>
                        <a:rPr sz="105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(5.3)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782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2.2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32</a:t>
                      </a:r>
                      <a:r>
                        <a:rPr sz="105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(1.9)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0.7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129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237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(6.8)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2.7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0385"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Event</a:t>
                      </a:r>
                      <a:r>
                        <a:rPr sz="1050" spc="-6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consistent</a:t>
                      </a:r>
                      <a:r>
                        <a:rPr sz="1050" spc="-5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with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  <a:p>
                      <a:pPr marL="73025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volume</a:t>
                      </a:r>
                      <a:r>
                        <a:rPr sz="105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depletion</a:t>
                      </a:r>
                      <a:r>
                        <a:rPr sz="1050" spc="-15" baseline="23809" dirty="0">
                          <a:latin typeface="Century Gothic"/>
                          <a:cs typeface="Century Gothic"/>
                        </a:rPr>
                        <a:t>§</a:t>
                      </a:r>
                      <a:endParaRPr sz="1050" baseline="23809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49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(8.1)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29565" algn="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3.6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81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(6.7)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782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2.8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66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(3.8)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1.6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129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158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(4.5)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1.8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990"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Acute</a:t>
                      </a:r>
                      <a:r>
                        <a:rPr sz="1050" spc="-4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renal</a:t>
                      </a:r>
                      <a:r>
                        <a:rPr sz="1050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failure</a:t>
                      </a:r>
                      <a:r>
                        <a:rPr sz="1050" spc="-15" baseline="23809" dirty="0">
                          <a:latin typeface="Century Gothic"/>
                          <a:cs typeface="Century Gothic"/>
                        </a:rPr>
                        <a:t>¶</a:t>
                      </a:r>
                      <a:endParaRPr sz="1050" baseline="23809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87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(14.3)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329565" algn="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6.5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136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(11.2)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7820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4.9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68</a:t>
                      </a:r>
                      <a:r>
                        <a:rPr sz="105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(3.9)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1.6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1290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110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(3.2)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1.2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marL="240665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Acute</a:t>
                      </a:r>
                      <a:r>
                        <a:rPr sz="105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kidney</a:t>
                      </a:r>
                      <a:r>
                        <a:rPr sz="105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injury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22</a:t>
                      </a:r>
                      <a:r>
                        <a:rPr sz="105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(3.6)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29565" algn="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1.6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26</a:t>
                      </a:r>
                      <a:r>
                        <a:rPr sz="105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(2.1)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7820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0.9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15</a:t>
                      </a:r>
                      <a:r>
                        <a:rPr sz="105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(0.9)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0.4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7485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19</a:t>
                      </a:r>
                      <a:r>
                        <a:rPr sz="105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(0.5)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0.2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990"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Diabetic</a:t>
                      </a:r>
                      <a:r>
                        <a:rPr sz="1050" spc="-7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ketoacidosis</a:t>
                      </a:r>
                      <a:r>
                        <a:rPr sz="1050" spc="-15" baseline="23809" dirty="0">
                          <a:latin typeface="Arial"/>
                          <a:cs typeface="Arial"/>
                        </a:rPr>
                        <a:t>‖</a:t>
                      </a:r>
                      <a:endParaRPr sz="1050" baseline="23809">
                        <a:latin typeface="Arial"/>
                        <a:cs typeface="Arial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1</a:t>
                      </a:r>
                      <a:r>
                        <a:rPr sz="105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(0.2)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329565" algn="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0.1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2</a:t>
                      </a:r>
                      <a:r>
                        <a:rPr sz="105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(0.2)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7820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0.1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0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0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5585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2</a:t>
                      </a:r>
                      <a:r>
                        <a:rPr sz="105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(0.1)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spc="-20" dirty="0">
                          <a:latin typeface="Century Gothic"/>
                          <a:cs typeface="Century Gothic"/>
                        </a:rPr>
                        <a:t>&lt;0.1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1838579" y="5761735"/>
            <a:ext cx="6772275" cy="985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Patients</a:t>
            </a:r>
            <a:r>
              <a:rPr sz="900" spc="-2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treated</a:t>
            </a:r>
            <a:r>
              <a:rPr sz="900" spc="-1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with</a:t>
            </a:r>
            <a:r>
              <a:rPr sz="900" spc="-2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≥1</a:t>
            </a:r>
            <a:r>
              <a:rPr sz="900" spc="-1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dose</a:t>
            </a:r>
            <a:r>
              <a:rPr sz="900" spc="-1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of</a:t>
            </a:r>
            <a:r>
              <a:rPr sz="900" spc="-1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study</a:t>
            </a:r>
            <a:r>
              <a:rPr sz="900" spc="-1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drug</a:t>
            </a:r>
            <a:r>
              <a:rPr sz="900" spc="-2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based</a:t>
            </a:r>
            <a:r>
              <a:rPr sz="900" spc="-1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on</a:t>
            </a:r>
            <a:r>
              <a:rPr sz="900" spc="-2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events that</a:t>
            </a:r>
            <a:r>
              <a:rPr sz="900" spc="-2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occurred</a:t>
            </a:r>
            <a:r>
              <a:rPr sz="900" spc="-2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during</a:t>
            </a:r>
            <a:r>
              <a:rPr sz="900" spc="-3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treatment</a:t>
            </a:r>
            <a:r>
              <a:rPr sz="900" spc="-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or</a:t>
            </a:r>
            <a:r>
              <a:rPr sz="900" spc="-1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≤7</a:t>
            </a:r>
            <a:r>
              <a:rPr sz="900" spc="-1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days</a:t>
            </a:r>
            <a:r>
              <a:rPr sz="900" spc="-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after</a:t>
            </a:r>
            <a:r>
              <a:rPr sz="900" spc="-1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last</a:t>
            </a:r>
            <a:r>
              <a:rPr sz="900" spc="-3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intake</a:t>
            </a:r>
            <a:r>
              <a:rPr sz="900" spc="-25" dirty="0">
                <a:solidFill>
                  <a:srgbClr val="5A5A5A"/>
                </a:solidFill>
                <a:latin typeface="Century Gothic"/>
                <a:cs typeface="Century Gothic"/>
              </a:rPr>
              <a:t> of</a:t>
            </a:r>
            <a:endParaRPr sz="900">
              <a:latin typeface="Century Gothic"/>
              <a:cs typeface="Century Gothic"/>
            </a:endParaRPr>
          </a:p>
          <a:p>
            <a:pPr marL="38100">
              <a:lnSpc>
                <a:spcPct val="100000"/>
              </a:lnSpc>
            </a:pP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study</a:t>
            </a:r>
            <a:r>
              <a:rPr sz="900" spc="-1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spc="-10" dirty="0">
                <a:solidFill>
                  <a:srgbClr val="5A5A5A"/>
                </a:solidFill>
                <a:latin typeface="Century Gothic"/>
                <a:cs typeface="Century Gothic"/>
              </a:rPr>
              <a:t>drug.</a:t>
            </a:r>
            <a:endParaRPr sz="900">
              <a:latin typeface="Century Gothic"/>
              <a:cs typeface="Century Gothic"/>
            </a:endParaRPr>
          </a:p>
          <a:p>
            <a:pPr marL="38100" marR="268605">
              <a:lnSpc>
                <a:spcPct val="100000"/>
              </a:lnSpc>
            </a:pP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*Based on</a:t>
            </a:r>
            <a:r>
              <a:rPr sz="900" spc="-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79</a:t>
            </a:r>
            <a:r>
              <a:rPr sz="900" spc="-1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MedDRA</a:t>
            </a:r>
            <a:r>
              <a:rPr sz="900" spc="-1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preferred</a:t>
            </a:r>
            <a:r>
              <a:rPr sz="900" spc="-2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terms.</a:t>
            </a:r>
            <a:r>
              <a:rPr sz="900" spc="3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baseline="27777" dirty="0">
                <a:latin typeface="Century Gothic"/>
                <a:cs typeface="Century Gothic"/>
              </a:rPr>
              <a:t>†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Pyelonephritis,</a:t>
            </a:r>
            <a:r>
              <a:rPr sz="900" spc="-4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urosepsis</a:t>
            </a:r>
            <a:r>
              <a:rPr sz="900" spc="-1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or</a:t>
            </a:r>
            <a:r>
              <a:rPr sz="900" spc="-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serious</a:t>
            </a:r>
            <a:r>
              <a:rPr sz="900" spc="-3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adverse</a:t>
            </a:r>
            <a:r>
              <a:rPr sz="900" spc="1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event</a:t>
            </a:r>
            <a:r>
              <a:rPr sz="900" spc="-2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consistent</a:t>
            </a:r>
            <a:r>
              <a:rPr sz="900" spc="-3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with</a:t>
            </a:r>
            <a:r>
              <a:rPr sz="900" spc="-1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urinary</a:t>
            </a:r>
            <a:r>
              <a:rPr sz="900" spc="-2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spc="-10" dirty="0">
                <a:solidFill>
                  <a:srgbClr val="5A5A5A"/>
                </a:solidFill>
                <a:latin typeface="Century Gothic"/>
                <a:cs typeface="Century Gothic"/>
              </a:rPr>
              <a:t>tract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infection.</a:t>
            </a:r>
            <a:r>
              <a:rPr sz="900" spc="-5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baseline="27777" dirty="0">
                <a:latin typeface="Century Gothic"/>
                <a:cs typeface="Century Gothic"/>
              </a:rPr>
              <a:t>‡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Based on</a:t>
            </a:r>
            <a:r>
              <a:rPr sz="900" spc="-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88</a:t>
            </a:r>
            <a:r>
              <a:rPr sz="900" spc="-1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MedDRA</a:t>
            </a:r>
            <a:r>
              <a:rPr sz="900" spc="-1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preferred</a:t>
            </a:r>
            <a:r>
              <a:rPr sz="900" spc="-2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terms.</a:t>
            </a:r>
            <a:r>
              <a:rPr sz="900" spc="28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baseline="27777" dirty="0">
                <a:latin typeface="Times New Roman"/>
                <a:cs typeface="Times New Roman"/>
              </a:rPr>
              <a:t>§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Based</a:t>
            </a:r>
            <a:r>
              <a:rPr sz="900" spc="-1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on</a:t>
            </a:r>
            <a:r>
              <a:rPr sz="900" spc="-1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8</a:t>
            </a:r>
            <a:r>
              <a:rPr sz="900" spc="-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MedDRA</a:t>
            </a:r>
            <a:r>
              <a:rPr sz="900" spc="-1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preferred</a:t>
            </a:r>
            <a:r>
              <a:rPr sz="900" spc="-2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spc="-10" dirty="0">
                <a:solidFill>
                  <a:srgbClr val="5A5A5A"/>
                </a:solidFill>
                <a:latin typeface="Century Gothic"/>
                <a:cs typeface="Century Gothic"/>
              </a:rPr>
              <a:t>terms.</a:t>
            </a:r>
            <a:endParaRPr sz="900">
              <a:latin typeface="Century Gothic"/>
              <a:cs typeface="Century Gothic"/>
            </a:endParaRPr>
          </a:p>
          <a:p>
            <a:pPr marL="38100">
              <a:lnSpc>
                <a:spcPct val="100000"/>
              </a:lnSpc>
            </a:pPr>
            <a:r>
              <a:rPr sz="900" baseline="27777" dirty="0">
                <a:latin typeface="Century Gothic"/>
                <a:cs typeface="Century Gothic"/>
              </a:rPr>
              <a:t>¶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Based</a:t>
            </a:r>
            <a:r>
              <a:rPr sz="900" spc="-2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on</a:t>
            </a:r>
            <a:r>
              <a:rPr sz="900" spc="-1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narrow</a:t>
            </a:r>
            <a:r>
              <a:rPr sz="900" spc="-1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standardized</a:t>
            </a:r>
            <a:r>
              <a:rPr sz="900" spc="-2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MedDRA</a:t>
            </a:r>
            <a:r>
              <a:rPr sz="900" spc="-1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query</a:t>
            </a:r>
            <a:r>
              <a:rPr sz="900" spc="-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“acute</a:t>
            </a:r>
            <a:r>
              <a:rPr sz="900" spc="-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renal</a:t>
            </a:r>
            <a:r>
              <a:rPr sz="900" spc="-1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failure”.</a:t>
            </a:r>
            <a:r>
              <a:rPr sz="900" spc="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baseline="27777" dirty="0">
                <a:latin typeface="Arial"/>
                <a:cs typeface="Arial"/>
              </a:rPr>
              <a:t>‖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Based</a:t>
            </a:r>
            <a:r>
              <a:rPr sz="900" spc="-2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on</a:t>
            </a:r>
            <a:r>
              <a:rPr sz="900" spc="-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4</a:t>
            </a:r>
            <a:r>
              <a:rPr sz="900" spc="-1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MedDRA</a:t>
            </a:r>
            <a:r>
              <a:rPr sz="900" spc="-1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preferred</a:t>
            </a:r>
            <a:r>
              <a:rPr sz="900" spc="-10" dirty="0">
                <a:solidFill>
                  <a:srgbClr val="5A5A5A"/>
                </a:solidFill>
                <a:latin typeface="Century Gothic"/>
                <a:cs typeface="Century Gothic"/>
              </a:rPr>
              <a:t> terms.</a:t>
            </a:r>
            <a:endParaRPr sz="900">
              <a:latin typeface="Century Gothic"/>
              <a:cs typeface="Century Gothic"/>
            </a:endParaRPr>
          </a:p>
          <a:p>
            <a:pPr marL="38100" marR="111760">
              <a:lnSpc>
                <a:spcPct val="100000"/>
              </a:lnSpc>
            </a:pP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eGFR,</a:t>
            </a:r>
            <a:r>
              <a:rPr sz="900" spc="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estimated glomerular</a:t>
            </a:r>
            <a:r>
              <a:rPr sz="900" spc="-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filtration</a:t>
            </a:r>
            <a:r>
              <a:rPr sz="900" spc="-4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rate;</a:t>
            </a:r>
            <a:r>
              <a:rPr sz="900" spc="-1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MDRD,</a:t>
            </a:r>
            <a:r>
              <a:rPr sz="900" spc="-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Modification</a:t>
            </a:r>
            <a:r>
              <a:rPr sz="900" spc="-4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of Diet</a:t>
            </a:r>
            <a:r>
              <a:rPr sz="900" spc="-2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in</a:t>
            </a:r>
            <a:r>
              <a:rPr sz="900" spc="-2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Renal</a:t>
            </a:r>
            <a:r>
              <a:rPr sz="900" spc="-1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Disease;</a:t>
            </a:r>
            <a:r>
              <a:rPr sz="900" spc="-5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MedDRA,</a:t>
            </a:r>
            <a:r>
              <a:rPr sz="900" spc="3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Medical</a:t>
            </a:r>
            <a:r>
              <a:rPr sz="900" spc="-3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Dictionary</a:t>
            </a:r>
            <a:r>
              <a:rPr sz="900" spc="-25" dirty="0">
                <a:solidFill>
                  <a:srgbClr val="5A5A5A"/>
                </a:solidFill>
                <a:latin typeface="Century Gothic"/>
                <a:cs typeface="Century Gothic"/>
              </a:rPr>
              <a:t> for </a:t>
            </a:r>
            <a:r>
              <a:rPr sz="900" dirty="0">
                <a:solidFill>
                  <a:srgbClr val="5A5A5A"/>
                </a:solidFill>
                <a:latin typeface="Century Gothic"/>
                <a:cs typeface="Century Gothic"/>
              </a:rPr>
              <a:t>Regulatory</a:t>
            </a:r>
            <a:r>
              <a:rPr sz="900" spc="-3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900" spc="-10" dirty="0">
                <a:solidFill>
                  <a:srgbClr val="5A5A5A"/>
                </a:solidFill>
                <a:latin typeface="Century Gothic"/>
                <a:cs typeface="Century Gothic"/>
              </a:rPr>
              <a:t>Activities.</a:t>
            </a:r>
            <a:endParaRPr sz="9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50907" y="6164579"/>
            <a:ext cx="2304288" cy="54406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5239" y="-25780"/>
            <a:ext cx="83470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6382C3"/>
                </a:solidFill>
                <a:latin typeface="Century Gothic"/>
                <a:cs typeface="Century Gothic"/>
              </a:rPr>
              <a:t>Esimerkkinä</a:t>
            </a:r>
            <a:r>
              <a:rPr sz="2000" spc="-50" dirty="0">
                <a:solidFill>
                  <a:srgbClr val="6382C3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6382C3"/>
                </a:solidFill>
                <a:latin typeface="Century Gothic"/>
                <a:cs typeface="Century Gothic"/>
              </a:rPr>
              <a:t>SGLT2-</a:t>
            </a:r>
            <a:r>
              <a:rPr sz="2000" dirty="0">
                <a:solidFill>
                  <a:srgbClr val="6382C3"/>
                </a:solidFill>
                <a:latin typeface="Century Gothic"/>
                <a:cs typeface="Century Gothic"/>
              </a:rPr>
              <a:t>estäjiin</a:t>
            </a:r>
            <a:r>
              <a:rPr sz="2000" spc="-35" dirty="0">
                <a:solidFill>
                  <a:srgbClr val="6382C3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6382C3"/>
                </a:solidFill>
                <a:latin typeface="Century Gothic"/>
                <a:cs typeface="Century Gothic"/>
              </a:rPr>
              <a:t>kuuluva</a:t>
            </a:r>
            <a:r>
              <a:rPr sz="2000" spc="-55" dirty="0">
                <a:solidFill>
                  <a:srgbClr val="6382C3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6382C3"/>
                </a:solidFill>
                <a:latin typeface="Century Gothic"/>
                <a:cs typeface="Century Gothic"/>
              </a:rPr>
              <a:t>empagliflotsiini</a:t>
            </a:r>
            <a:r>
              <a:rPr sz="2000" spc="-55" dirty="0">
                <a:solidFill>
                  <a:srgbClr val="6382C3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6382C3"/>
                </a:solidFill>
                <a:latin typeface="Century Gothic"/>
                <a:cs typeface="Century Gothic"/>
              </a:rPr>
              <a:t>-</a:t>
            </a:r>
            <a:r>
              <a:rPr sz="2000" spc="-15" dirty="0">
                <a:solidFill>
                  <a:srgbClr val="6382C3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6382C3"/>
                </a:solidFill>
                <a:latin typeface="Century Gothic"/>
                <a:cs typeface="Century Gothic"/>
              </a:rPr>
              <a:t>haittavaikutukset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2539" y="277494"/>
            <a:ext cx="1128204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6382C3"/>
                </a:solidFill>
              </a:rPr>
              <a:t>Adverse</a:t>
            </a:r>
            <a:r>
              <a:rPr sz="2800" spc="-45" dirty="0">
                <a:solidFill>
                  <a:srgbClr val="6382C3"/>
                </a:solidFill>
              </a:rPr>
              <a:t> </a:t>
            </a:r>
            <a:r>
              <a:rPr sz="2800" dirty="0">
                <a:solidFill>
                  <a:srgbClr val="6382C3"/>
                </a:solidFill>
              </a:rPr>
              <a:t>events</a:t>
            </a:r>
            <a:r>
              <a:rPr sz="2800" spc="-55" dirty="0">
                <a:solidFill>
                  <a:srgbClr val="6382C3"/>
                </a:solidFill>
              </a:rPr>
              <a:t> </a:t>
            </a:r>
            <a:r>
              <a:rPr sz="2800" dirty="0">
                <a:solidFill>
                  <a:srgbClr val="6382C3"/>
                </a:solidFill>
              </a:rPr>
              <a:t>in</a:t>
            </a:r>
            <a:r>
              <a:rPr sz="2800" spc="-85" dirty="0">
                <a:solidFill>
                  <a:srgbClr val="6382C3"/>
                </a:solidFill>
              </a:rPr>
              <a:t> </a:t>
            </a:r>
            <a:r>
              <a:rPr sz="2800" dirty="0">
                <a:solidFill>
                  <a:srgbClr val="6382C3"/>
                </a:solidFill>
              </a:rPr>
              <a:t>patients</a:t>
            </a:r>
            <a:r>
              <a:rPr sz="2800" spc="-65" dirty="0">
                <a:solidFill>
                  <a:srgbClr val="6382C3"/>
                </a:solidFill>
              </a:rPr>
              <a:t> </a:t>
            </a:r>
            <a:r>
              <a:rPr sz="2800" dirty="0">
                <a:solidFill>
                  <a:srgbClr val="6382C3"/>
                </a:solidFill>
              </a:rPr>
              <a:t>with</a:t>
            </a:r>
            <a:r>
              <a:rPr sz="2800" spc="-85" dirty="0">
                <a:solidFill>
                  <a:srgbClr val="6382C3"/>
                </a:solidFill>
              </a:rPr>
              <a:t> </a:t>
            </a:r>
            <a:r>
              <a:rPr sz="2800" dirty="0">
                <a:solidFill>
                  <a:srgbClr val="6382C3"/>
                </a:solidFill>
              </a:rPr>
              <a:t>eGFR</a:t>
            </a:r>
            <a:r>
              <a:rPr sz="2800" spc="-65" dirty="0">
                <a:solidFill>
                  <a:srgbClr val="6382C3"/>
                </a:solidFill>
              </a:rPr>
              <a:t> </a:t>
            </a:r>
            <a:r>
              <a:rPr sz="2800" dirty="0">
                <a:solidFill>
                  <a:srgbClr val="6382C3"/>
                </a:solidFill>
              </a:rPr>
              <a:t>&lt;60</a:t>
            </a:r>
            <a:r>
              <a:rPr sz="2800" spc="-75" dirty="0">
                <a:solidFill>
                  <a:srgbClr val="6382C3"/>
                </a:solidFill>
              </a:rPr>
              <a:t> </a:t>
            </a:r>
            <a:r>
              <a:rPr sz="2800" dirty="0">
                <a:solidFill>
                  <a:srgbClr val="6382C3"/>
                </a:solidFill>
              </a:rPr>
              <a:t>and</a:t>
            </a:r>
            <a:r>
              <a:rPr sz="2800" spc="-85" dirty="0">
                <a:solidFill>
                  <a:srgbClr val="6382C3"/>
                </a:solidFill>
              </a:rPr>
              <a:t> </a:t>
            </a:r>
            <a:r>
              <a:rPr sz="2800" dirty="0">
                <a:solidFill>
                  <a:srgbClr val="6382C3"/>
                </a:solidFill>
              </a:rPr>
              <a:t>≥60</a:t>
            </a:r>
            <a:r>
              <a:rPr sz="2800" spc="-75" dirty="0">
                <a:solidFill>
                  <a:srgbClr val="6382C3"/>
                </a:solidFill>
              </a:rPr>
              <a:t> </a:t>
            </a:r>
            <a:r>
              <a:rPr sz="2800" spc="-10" dirty="0">
                <a:solidFill>
                  <a:srgbClr val="6382C3"/>
                </a:solidFill>
              </a:rPr>
              <a:t>mL/min/1.73m</a:t>
            </a:r>
            <a:r>
              <a:rPr sz="2775" spc="-15" baseline="25525" dirty="0">
                <a:solidFill>
                  <a:srgbClr val="6382C3"/>
                </a:solidFill>
              </a:rPr>
              <a:t>2</a:t>
            </a:r>
            <a:endParaRPr sz="2775" baseline="25525"/>
          </a:p>
          <a:p>
            <a:pPr marL="25400">
              <a:lnSpc>
                <a:spcPct val="100000"/>
              </a:lnSpc>
            </a:pPr>
            <a:r>
              <a:rPr sz="2800" dirty="0">
                <a:solidFill>
                  <a:srgbClr val="6382C3"/>
                </a:solidFill>
              </a:rPr>
              <a:t>at</a:t>
            </a:r>
            <a:r>
              <a:rPr sz="2800" spc="-80" dirty="0">
                <a:solidFill>
                  <a:srgbClr val="6382C3"/>
                </a:solidFill>
              </a:rPr>
              <a:t> </a:t>
            </a:r>
            <a:r>
              <a:rPr sz="2800" dirty="0">
                <a:solidFill>
                  <a:srgbClr val="6382C3"/>
                </a:solidFill>
              </a:rPr>
              <a:t>baseline</a:t>
            </a:r>
            <a:r>
              <a:rPr sz="2800" spc="-60" dirty="0">
                <a:solidFill>
                  <a:srgbClr val="6382C3"/>
                </a:solidFill>
              </a:rPr>
              <a:t> </a:t>
            </a:r>
            <a:r>
              <a:rPr sz="2800" spc="-10" dirty="0">
                <a:solidFill>
                  <a:srgbClr val="6382C3"/>
                </a:solidFill>
              </a:rPr>
              <a:t>(3/3)</a:t>
            </a:r>
            <a:endParaRPr sz="2800"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746250" y="1337183"/>
          <a:ext cx="8688703" cy="20199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0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105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10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19405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38100">
                        <a:lnSpc>
                          <a:spcPct val="100000"/>
                        </a:lnSpc>
                      </a:pPr>
                      <a:r>
                        <a:rPr sz="1050" b="1" spc="-20" dirty="0">
                          <a:latin typeface="Century Gothic"/>
                          <a:cs typeface="Century Gothic"/>
                        </a:rPr>
                        <a:t>Event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62710" marR="219710" indent="-1134110">
                        <a:lnSpc>
                          <a:spcPts val="1260"/>
                        </a:lnSpc>
                      </a:pPr>
                      <a:r>
                        <a:rPr sz="1050" b="1" dirty="0">
                          <a:latin typeface="Century Gothic"/>
                          <a:cs typeface="Century Gothic"/>
                        </a:rPr>
                        <a:t>Patients</a:t>
                      </a:r>
                      <a:r>
                        <a:rPr sz="1050" b="1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dirty="0">
                          <a:latin typeface="Century Gothic"/>
                          <a:cs typeface="Century Gothic"/>
                        </a:rPr>
                        <a:t>with</a:t>
                      </a:r>
                      <a:r>
                        <a:rPr sz="1050" b="1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dirty="0">
                          <a:latin typeface="Century Gothic"/>
                          <a:cs typeface="Century Gothic"/>
                        </a:rPr>
                        <a:t>eGFR</a:t>
                      </a:r>
                      <a:r>
                        <a:rPr sz="1050" b="1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dirty="0">
                          <a:latin typeface="Century Gothic"/>
                          <a:cs typeface="Century Gothic"/>
                        </a:rPr>
                        <a:t>(MDRD)</a:t>
                      </a:r>
                      <a:r>
                        <a:rPr sz="1050" b="1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dirty="0">
                          <a:latin typeface="Century Gothic"/>
                          <a:cs typeface="Century Gothic"/>
                        </a:rPr>
                        <a:t>&lt;60</a:t>
                      </a:r>
                      <a:r>
                        <a:rPr sz="1050" b="1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spc="-10" dirty="0">
                          <a:latin typeface="Century Gothic"/>
                          <a:cs typeface="Century Gothic"/>
                        </a:rPr>
                        <a:t>mL/min/1.73m</a:t>
                      </a:r>
                      <a:r>
                        <a:rPr sz="1050" b="1" spc="-15" baseline="23809" dirty="0">
                          <a:latin typeface="Century Gothic"/>
                          <a:cs typeface="Century Gothic"/>
                        </a:rPr>
                        <a:t>2</a:t>
                      </a:r>
                      <a:r>
                        <a:rPr sz="1050" b="1" spc="750" baseline="23809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dirty="0">
                          <a:latin typeface="Century Gothic"/>
                          <a:cs typeface="Century Gothic"/>
                        </a:rPr>
                        <a:t>at</a:t>
                      </a:r>
                      <a:r>
                        <a:rPr sz="1050" b="1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spc="-10" dirty="0">
                          <a:latin typeface="Century Gothic"/>
                          <a:cs typeface="Century Gothic"/>
                        </a:rPr>
                        <a:t>baseline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marL="635" algn="ctr">
                        <a:lnSpc>
                          <a:spcPts val="1245"/>
                        </a:lnSpc>
                      </a:pPr>
                      <a:r>
                        <a:rPr sz="1050" b="1" dirty="0">
                          <a:latin typeface="Century Gothic"/>
                          <a:cs typeface="Century Gothic"/>
                        </a:rPr>
                        <a:t>Patients</a:t>
                      </a:r>
                      <a:r>
                        <a:rPr sz="1050" b="1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dirty="0">
                          <a:latin typeface="Century Gothic"/>
                          <a:cs typeface="Century Gothic"/>
                        </a:rPr>
                        <a:t>with</a:t>
                      </a:r>
                      <a:r>
                        <a:rPr sz="1050" b="1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dirty="0">
                          <a:latin typeface="Century Gothic"/>
                          <a:cs typeface="Century Gothic"/>
                        </a:rPr>
                        <a:t>eGFR</a:t>
                      </a:r>
                      <a:r>
                        <a:rPr sz="1050" b="1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dirty="0">
                          <a:latin typeface="Century Gothic"/>
                          <a:cs typeface="Century Gothic"/>
                        </a:rPr>
                        <a:t>(MDRD)</a:t>
                      </a:r>
                      <a:r>
                        <a:rPr sz="1050" b="1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dirty="0">
                          <a:latin typeface="Century Gothic"/>
                          <a:cs typeface="Century Gothic"/>
                        </a:rPr>
                        <a:t>≥60</a:t>
                      </a:r>
                      <a:r>
                        <a:rPr sz="1050" b="1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spc="-10" dirty="0">
                          <a:latin typeface="Century Gothic"/>
                          <a:cs typeface="Century Gothic"/>
                        </a:rPr>
                        <a:t>mL/min/1.73m</a:t>
                      </a:r>
                      <a:r>
                        <a:rPr sz="1050" b="1" spc="-15" baseline="23809" dirty="0">
                          <a:latin typeface="Century Gothic"/>
                          <a:cs typeface="Century Gothic"/>
                        </a:rPr>
                        <a:t>2</a:t>
                      </a:r>
                      <a:endParaRPr sz="1050" baseline="23809">
                        <a:latin typeface="Century Gothic"/>
                        <a:cs typeface="Century Gothic"/>
                      </a:endParaRPr>
                    </a:p>
                    <a:p>
                      <a:pPr marL="635" algn="ctr">
                        <a:lnSpc>
                          <a:spcPts val="1175"/>
                        </a:lnSpc>
                      </a:pPr>
                      <a:r>
                        <a:rPr sz="1050" b="1" dirty="0">
                          <a:latin typeface="Century Gothic"/>
                          <a:cs typeface="Century Gothic"/>
                        </a:rPr>
                        <a:t>at</a:t>
                      </a:r>
                      <a:r>
                        <a:rPr sz="1050" b="1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b="1" spc="-10" dirty="0">
                          <a:latin typeface="Century Gothic"/>
                          <a:cs typeface="Century Gothic"/>
                        </a:rPr>
                        <a:t>baseline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40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" algn="ctr">
                        <a:lnSpc>
                          <a:spcPts val="1245"/>
                        </a:lnSpc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Placebo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  <a:p>
                      <a:pPr marL="37465" algn="ctr">
                        <a:lnSpc>
                          <a:spcPts val="1175"/>
                        </a:lnSpc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(N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=</a:t>
                      </a:r>
                      <a:r>
                        <a:rPr sz="105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607)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Pooled</a:t>
                      </a:r>
                      <a:r>
                        <a:rPr sz="1050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empagliflozin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  <a:p>
                      <a:pPr marL="3175" algn="ctr">
                        <a:lnSpc>
                          <a:spcPts val="1175"/>
                        </a:lnSpc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(N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=</a:t>
                      </a:r>
                      <a:r>
                        <a:rPr sz="105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1212)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540" algn="ctr">
                        <a:lnSpc>
                          <a:spcPts val="1245"/>
                        </a:lnSpc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Placebo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  <a:p>
                      <a:pPr marL="41275" algn="ctr">
                        <a:lnSpc>
                          <a:spcPts val="1175"/>
                        </a:lnSpc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(N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=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 1726)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35" algn="ctr">
                        <a:lnSpc>
                          <a:spcPts val="1245"/>
                        </a:lnSpc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Pooled</a:t>
                      </a:r>
                      <a:r>
                        <a:rPr sz="1050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empagliflozin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  <a:p>
                      <a:pPr marL="3810" algn="ctr">
                        <a:lnSpc>
                          <a:spcPts val="1175"/>
                        </a:lnSpc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(N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=</a:t>
                      </a:r>
                      <a:r>
                        <a:rPr sz="105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3473)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05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 marR="23495" indent="635" algn="ctr">
                        <a:lnSpc>
                          <a:spcPct val="98600"/>
                        </a:lnSpc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No.</a:t>
                      </a:r>
                      <a:r>
                        <a:rPr sz="1050" spc="-4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(%)</a:t>
                      </a:r>
                      <a:r>
                        <a:rPr sz="105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with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one</a:t>
                      </a:r>
                      <a:r>
                        <a:rPr sz="105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or</a:t>
                      </a:r>
                      <a:r>
                        <a:rPr sz="105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more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event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  <a:spcBef>
                          <a:spcPts val="615"/>
                        </a:spcBef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Rate/100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  <a:p>
                      <a:pPr marL="1905"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patient-years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7810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 marR="23495" indent="635" algn="ctr">
                        <a:lnSpc>
                          <a:spcPct val="98600"/>
                        </a:lnSpc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No.</a:t>
                      </a:r>
                      <a:r>
                        <a:rPr sz="1050" spc="-4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(%)</a:t>
                      </a:r>
                      <a:r>
                        <a:rPr sz="105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with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one</a:t>
                      </a:r>
                      <a:r>
                        <a:rPr sz="105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or</a:t>
                      </a:r>
                      <a:r>
                        <a:rPr sz="105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more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event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  <a:spcBef>
                          <a:spcPts val="615"/>
                        </a:spcBef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Rate/100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  <a:p>
                      <a:pPr marL="2540"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patient-years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7810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0" marR="22860" indent="635" algn="ctr">
                        <a:lnSpc>
                          <a:spcPct val="98600"/>
                        </a:lnSpc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No.</a:t>
                      </a:r>
                      <a:r>
                        <a:rPr sz="1050" spc="-4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(%)</a:t>
                      </a:r>
                      <a:r>
                        <a:rPr sz="105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with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one</a:t>
                      </a:r>
                      <a:r>
                        <a:rPr sz="105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or</a:t>
                      </a:r>
                      <a:r>
                        <a:rPr sz="105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more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event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  <a:spcBef>
                          <a:spcPts val="615"/>
                        </a:spcBef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Rate/100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  <a:p>
                      <a:pPr marL="3175"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patient-years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7810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0" marR="22860" indent="635" algn="ctr">
                        <a:lnSpc>
                          <a:spcPct val="98600"/>
                        </a:lnSpc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No.</a:t>
                      </a:r>
                      <a:r>
                        <a:rPr sz="1050" spc="-4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(%)</a:t>
                      </a:r>
                      <a:r>
                        <a:rPr sz="105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with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one</a:t>
                      </a:r>
                      <a:r>
                        <a:rPr sz="105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dirty="0">
                          <a:latin typeface="Century Gothic"/>
                          <a:cs typeface="Century Gothic"/>
                        </a:rPr>
                        <a:t>or</a:t>
                      </a:r>
                      <a:r>
                        <a:rPr sz="105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20" dirty="0">
                          <a:latin typeface="Century Gothic"/>
                          <a:cs typeface="Century Gothic"/>
                        </a:rPr>
                        <a:t>more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event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40"/>
                        </a:lnSpc>
                        <a:spcBef>
                          <a:spcPts val="615"/>
                        </a:spcBef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Rate/100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  <a:p>
                      <a:pPr marL="3175"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patient-years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78105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28575">
                      <a:solidFill>
                        <a:srgbClr val="6382C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Thromboembolic</a:t>
                      </a:r>
                      <a:r>
                        <a:rPr sz="1050" spc="5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event</a:t>
                      </a:r>
                      <a:r>
                        <a:rPr sz="1050" spc="-15" baseline="23809" dirty="0">
                          <a:latin typeface="Century Gothic"/>
                          <a:cs typeface="Century Gothic"/>
                        </a:rPr>
                        <a:t>*</a:t>
                      </a:r>
                      <a:endParaRPr sz="1050" baseline="23809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28575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7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(1.2)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28575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0.5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28575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13</a:t>
                      </a:r>
                      <a:r>
                        <a:rPr sz="105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(1.1)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28575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782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0.4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28575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13</a:t>
                      </a:r>
                      <a:r>
                        <a:rPr sz="105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(0.8)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28575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782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0.3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28575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86690" algn="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17</a:t>
                      </a:r>
                      <a:r>
                        <a:rPr sz="105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(0.5)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28575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782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0.2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28575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Bone</a:t>
                      </a:r>
                      <a:r>
                        <a:rPr sz="105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fracture</a:t>
                      </a:r>
                      <a:r>
                        <a:rPr sz="1050" spc="-15" baseline="23809" dirty="0">
                          <a:latin typeface="Century Gothic"/>
                          <a:cs typeface="Century Gothic"/>
                        </a:rPr>
                        <a:t>†</a:t>
                      </a:r>
                      <a:endParaRPr sz="1050" baseline="23809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32</a:t>
                      </a:r>
                      <a:r>
                        <a:rPr sz="105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(5.3)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2.3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57</a:t>
                      </a:r>
                      <a:r>
                        <a:rPr sz="105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(4.7)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782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2.0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59</a:t>
                      </a:r>
                      <a:r>
                        <a:rPr sz="105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(3.4)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782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1.4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48590" algn="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122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(3.5)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782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1.4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10" dirty="0">
                          <a:latin typeface="Century Gothic"/>
                          <a:cs typeface="Century Gothic"/>
                        </a:rPr>
                        <a:t>Hyperkalemia</a:t>
                      </a:r>
                      <a:r>
                        <a:rPr sz="1050" spc="-15" baseline="23809" dirty="0">
                          <a:latin typeface="Century Gothic"/>
                          <a:cs typeface="Century Gothic"/>
                        </a:rPr>
                        <a:t>‡</a:t>
                      </a:r>
                      <a:endParaRPr sz="1050" baseline="23809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42</a:t>
                      </a:r>
                      <a:r>
                        <a:rPr sz="105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(6.9)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3.0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47</a:t>
                      </a:r>
                      <a:r>
                        <a:rPr sz="105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(3.9)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782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1.6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36</a:t>
                      </a:r>
                      <a:r>
                        <a:rPr sz="105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(2.1)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782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0.8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86690" algn="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dirty="0">
                          <a:latin typeface="Century Gothic"/>
                          <a:cs typeface="Century Gothic"/>
                        </a:rPr>
                        <a:t>46</a:t>
                      </a:r>
                      <a:r>
                        <a:rPr sz="105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050" spc="-10" dirty="0">
                          <a:latin typeface="Century Gothic"/>
                          <a:cs typeface="Century Gothic"/>
                        </a:rPr>
                        <a:t>(1.3)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782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50" spc="-25" dirty="0">
                          <a:latin typeface="Century Gothic"/>
                          <a:cs typeface="Century Gothic"/>
                        </a:rPr>
                        <a:t>0.5</a:t>
                      </a:r>
                      <a:endParaRPr sz="1050">
                        <a:latin typeface="Century Gothic"/>
                        <a:cs typeface="Century Gothic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6382C3"/>
                      </a:solidFill>
                      <a:prstDash val="solid"/>
                    </a:lnL>
                    <a:lnR w="12700">
                      <a:solidFill>
                        <a:srgbClr val="6382C3"/>
                      </a:solidFill>
                      <a:prstDash val="solid"/>
                    </a:lnR>
                    <a:lnT w="12700">
                      <a:solidFill>
                        <a:srgbClr val="6382C3"/>
                      </a:solidFill>
                      <a:prstDash val="solid"/>
                    </a:lnT>
                    <a:lnB w="12700">
                      <a:solidFill>
                        <a:srgbClr val="6382C3"/>
                      </a:solidFill>
                      <a:prstDash val="solid"/>
                    </a:lnB>
                    <a:solidFill>
                      <a:srgbClr val="6382C3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1838579" y="5494426"/>
            <a:ext cx="6379210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Patients</a:t>
            </a:r>
            <a:r>
              <a:rPr sz="1000" spc="-5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treated</a:t>
            </a:r>
            <a:r>
              <a:rPr sz="1000" spc="-4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with</a:t>
            </a:r>
            <a:r>
              <a:rPr sz="1000" spc="-6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≥1</a:t>
            </a:r>
            <a:r>
              <a:rPr sz="1000" spc="-3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dose</a:t>
            </a:r>
            <a:r>
              <a:rPr sz="1000" spc="-2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of</a:t>
            </a:r>
            <a:r>
              <a:rPr sz="1000" spc="-3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study</a:t>
            </a:r>
            <a:r>
              <a:rPr sz="1000" spc="-2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drug</a:t>
            </a:r>
            <a:r>
              <a:rPr sz="1000" spc="-1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based</a:t>
            </a:r>
            <a:r>
              <a:rPr sz="1000" spc="-2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on</a:t>
            </a:r>
            <a:r>
              <a:rPr sz="1000" spc="-3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events</a:t>
            </a:r>
            <a:r>
              <a:rPr sz="1000" spc="-3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that</a:t>
            </a:r>
            <a:r>
              <a:rPr sz="1000" spc="-4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occurred</a:t>
            </a:r>
            <a:r>
              <a:rPr sz="1000" spc="-1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during</a:t>
            </a:r>
            <a:r>
              <a:rPr sz="1000" spc="-2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treatment</a:t>
            </a:r>
            <a:r>
              <a:rPr sz="1000" spc="-5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or</a:t>
            </a:r>
            <a:r>
              <a:rPr sz="1000" spc="-3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≤7</a:t>
            </a:r>
            <a:r>
              <a:rPr sz="1000" spc="-3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spc="-20" dirty="0">
                <a:solidFill>
                  <a:srgbClr val="5A5A5A"/>
                </a:solidFill>
                <a:latin typeface="Century Gothic"/>
                <a:cs typeface="Century Gothic"/>
              </a:rPr>
              <a:t>days</a:t>
            </a:r>
            <a:endParaRPr sz="1000">
              <a:latin typeface="Century Gothic"/>
              <a:cs typeface="Century Gothic"/>
            </a:endParaRPr>
          </a:p>
          <a:p>
            <a:pPr marL="38100">
              <a:lnSpc>
                <a:spcPct val="100000"/>
              </a:lnSpc>
            </a:pP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after</a:t>
            </a:r>
            <a:r>
              <a:rPr sz="1000" spc="-3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last</a:t>
            </a:r>
            <a:r>
              <a:rPr sz="1000" spc="-3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intake</a:t>
            </a:r>
            <a:r>
              <a:rPr sz="1000" spc="-4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of</a:t>
            </a:r>
            <a:r>
              <a:rPr sz="1000" spc="-3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study</a:t>
            </a:r>
            <a:r>
              <a:rPr sz="1000" spc="-2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spc="-10" dirty="0">
                <a:solidFill>
                  <a:srgbClr val="5A5A5A"/>
                </a:solidFill>
                <a:latin typeface="Century Gothic"/>
                <a:cs typeface="Century Gothic"/>
              </a:rPr>
              <a:t>drug.</a:t>
            </a:r>
            <a:endParaRPr sz="1000">
              <a:latin typeface="Century Gothic"/>
              <a:cs typeface="Century Gothic"/>
            </a:endParaRPr>
          </a:p>
          <a:p>
            <a:pPr marL="38100">
              <a:lnSpc>
                <a:spcPct val="100000"/>
              </a:lnSpc>
            </a:pP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*Based</a:t>
            </a:r>
            <a:r>
              <a:rPr sz="1000" spc="-2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on</a:t>
            </a:r>
            <a:r>
              <a:rPr sz="1000" spc="-4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1</a:t>
            </a:r>
            <a:r>
              <a:rPr sz="1000" spc="-4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standardized</a:t>
            </a:r>
            <a:r>
              <a:rPr sz="1000" spc="-3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MedDRA</a:t>
            </a:r>
            <a:r>
              <a:rPr sz="1000" spc="-2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spc="-10" dirty="0">
                <a:solidFill>
                  <a:srgbClr val="5A5A5A"/>
                </a:solidFill>
                <a:latin typeface="Century Gothic"/>
                <a:cs typeface="Century Gothic"/>
              </a:rPr>
              <a:t>query.</a:t>
            </a:r>
            <a:endParaRPr sz="1000">
              <a:latin typeface="Century Gothic"/>
              <a:cs typeface="Century Gothic"/>
            </a:endParaRPr>
          </a:p>
          <a:p>
            <a:pPr marL="38100">
              <a:lnSpc>
                <a:spcPct val="100000"/>
              </a:lnSpc>
            </a:pPr>
            <a:r>
              <a:rPr sz="975" baseline="25641" dirty="0">
                <a:latin typeface="Century Gothic"/>
                <a:cs typeface="Century Gothic"/>
              </a:rPr>
              <a:t>†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Based</a:t>
            </a:r>
            <a:r>
              <a:rPr sz="1000" spc="-3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on</a:t>
            </a:r>
            <a:r>
              <a:rPr sz="1000" spc="-2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62</a:t>
            </a:r>
            <a:r>
              <a:rPr sz="1000" spc="-2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MedDRA</a:t>
            </a:r>
            <a:r>
              <a:rPr sz="1000" spc="-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spc="-10" dirty="0">
                <a:solidFill>
                  <a:srgbClr val="5A5A5A"/>
                </a:solidFill>
                <a:latin typeface="Century Gothic"/>
                <a:cs typeface="Century Gothic"/>
              </a:rPr>
              <a:t>preferred</a:t>
            </a:r>
            <a:r>
              <a:rPr sz="1000" spc="-1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spc="-10" dirty="0">
                <a:solidFill>
                  <a:srgbClr val="5A5A5A"/>
                </a:solidFill>
                <a:latin typeface="Century Gothic"/>
                <a:cs typeface="Century Gothic"/>
              </a:rPr>
              <a:t>terms.</a:t>
            </a:r>
            <a:endParaRPr sz="1000">
              <a:latin typeface="Century Gothic"/>
              <a:cs typeface="Century Gothic"/>
            </a:endParaRPr>
          </a:p>
          <a:p>
            <a:pPr marL="38100">
              <a:lnSpc>
                <a:spcPct val="100000"/>
              </a:lnSpc>
            </a:pPr>
            <a:r>
              <a:rPr sz="975" baseline="25641" dirty="0">
                <a:latin typeface="Century Gothic"/>
                <a:cs typeface="Century Gothic"/>
              </a:rPr>
              <a:t>‡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Based</a:t>
            </a:r>
            <a:r>
              <a:rPr sz="1000" spc="-2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on</a:t>
            </a:r>
            <a:r>
              <a:rPr sz="1000" spc="-2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2</a:t>
            </a:r>
            <a:r>
              <a:rPr sz="1000" spc="-2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MedDRA</a:t>
            </a:r>
            <a:r>
              <a:rPr sz="1000" spc="-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spc="-10" dirty="0">
                <a:solidFill>
                  <a:srgbClr val="5A5A5A"/>
                </a:solidFill>
                <a:latin typeface="Century Gothic"/>
                <a:cs typeface="Century Gothic"/>
              </a:rPr>
              <a:t>preferred terms.</a:t>
            </a:r>
            <a:endParaRPr sz="1000">
              <a:latin typeface="Century Gothic"/>
              <a:cs typeface="Century Gothic"/>
            </a:endParaRPr>
          </a:p>
          <a:p>
            <a:pPr marL="38100" marR="1006475">
              <a:lnSpc>
                <a:spcPct val="100000"/>
              </a:lnSpc>
            </a:pP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eGFR, estimated</a:t>
            </a:r>
            <a:r>
              <a:rPr sz="1000" spc="-4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glomerular</a:t>
            </a:r>
            <a:r>
              <a:rPr sz="1000" spc="-1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filtration</a:t>
            </a:r>
            <a:r>
              <a:rPr sz="1000" spc="-4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rate;</a:t>
            </a:r>
            <a:r>
              <a:rPr sz="1000" spc="-4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MDRD,</a:t>
            </a:r>
            <a:r>
              <a:rPr sz="1000" spc="-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spc="-10" dirty="0">
                <a:solidFill>
                  <a:srgbClr val="5A5A5A"/>
                </a:solidFill>
                <a:latin typeface="Century Gothic"/>
                <a:cs typeface="Century Gothic"/>
              </a:rPr>
              <a:t>Modification</a:t>
            </a:r>
            <a:r>
              <a:rPr sz="1000" spc="-3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of</a:t>
            </a:r>
            <a:r>
              <a:rPr sz="1000" spc="-2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Diet</a:t>
            </a:r>
            <a:r>
              <a:rPr sz="1000" spc="-3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in</a:t>
            </a:r>
            <a:r>
              <a:rPr sz="1000" spc="-2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Renal</a:t>
            </a:r>
            <a:r>
              <a:rPr sz="1000" spc="-1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spc="-10" dirty="0">
                <a:solidFill>
                  <a:srgbClr val="5A5A5A"/>
                </a:solidFill>
                <a:latin typeface="Century Gothic"/>
                <a:cs typeface="Century Gothic"/>
              </a:rPr>
              <a:t>Disease;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MedDRA,</a:t>
            </a:r>
            <a:r>
              <a:rPr sz="1000" spc="-1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Medical</a:t>
            </a:r>
            <a:r>
              <a:rPr sz="1000" spc="-4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Dictionary</a:t>
            </a:r>
            <a:r>
              <a:rPr sz="1000" spc="-6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for</a:t>
            </a:r>
            <a:r>
              <a:rPr sz="1000" spc="-55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5A5A5A"/>
                </a:solidFill>
                <a:latin typeface="Century Gothic"/>
                <a:cs typeface="Century Gothic"/>
              </a:rPr>
              <a:t>Regulatory</a:t>
            </a:r>
            <a:r>
              <a:rPr sz="1000" spc="-30" dirty="0">
                <a:solidFill>
                  <a:srgbClr val="5A5A5A"/>
                </a:solidFill>
                <a:latin typeface="Century Gothic"/>
                <a:cs typeface="Century Gothic"/>
              </a:rPr>
              <a:t> </a:t>
            </a:r>
            <a:r>
              <a:rPr sz="1000" spc="-10" dirty="0">
                <a:solidFill>
                  <a:srgbClr val="5A5A5A"/>
                </a:solidFill>
                <a:latin typeface="Century Gothic"/>
                <a:cs typeface="Century Gothic"/>
              </a:rPr>
              <a:t>Activities.</a:t>
            </a:r>
            <a:endParaRPr sz="10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0719" y="6222088"/>
            <a:ext cx="11949430" cy="0"/>
          </a:xfrm>
          <a:custGeom>
            <a:avLst/>
            <a:gdLst/>
            <a:ahLst/>
            <a:cxnLst/>
            <a:rect l="l" t="t" r="r" b="b"/>
            <a:pathLst>
              <a:path w="11949430">
                <a:moveTo>
                  <a:pt x="0" y="0"/>
                </a:moveTo>
                <a:lnTo>
                  <a:pt x="11948976" y="0"/>
                </a:lnTo>
              </a:path>
            </a:pathLst>
          </a:custGeom>
          <a:ln w="12695">
            <a:solidFill>
              <a:srgbClr val="D2D2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274385" y="804777"/>
            <a:ext cx="3810" cy="5321935"/>
          </a:xfrm>
          <a:custGeom>
            <a:avLst/>
            <a:gdLst/>
            <a:ahLst/>
            <a:cxnLst/>
            <a:rect l="l" t="t" r="r" b="b"/>
            <a:pathLst>
              <a:path w="3809" h="5321935">
                <a:moveTo>
                  <a:pt x="0" y="0"/>
                </a:moveTo>
                <a:lnTo>
                  <a:pt x="3724" y="5321336"/>
                </a:lnTo>
              </a:path>
            </a:pathLst>
          </a:custGeom>
          <a:ln w="12696">
            <a:solidFill>
              <a:srgbClr val="D2D2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40719" y="6078125"/>
            <a:ext cx="288290" cy="779145"/>
            <a:chOff x="240719" y="6078125"/>
            <a:chExt cx="288290" cy="779145"/>
          </a:xfrm>
        </p:grpSpPr>
        <p:sp>
          <p:nvSpPr>
            <p:cNvPr id="5" name="object 5"/>
            <p:cNvSpPr/>
            <p:nvPr/>
          </p:nvSpPr>
          <p:spPr>
            <a:xfrm>
              <a:off x="384694" y="6366051"/>
              <a:ext cx="0" cy="491490"/>
            </a:xfrm>
            <a:custGeom>
              <a:avLst/>
              <a:gdLst/>
              <a:ahLst/>
              <a:cxnLst/>
              <a:rect l="l" t="t" r="r" b="b"/>
              <a:pathLst>
                <a:path h="491490">
                  <a:moveTo>
                    <a:pt x="0" y="0"/>
                  </a:moveTo>
                  <a:lnTo>
                    <a:pt x="0" y="490959"/>
                  </a:lnTo>
                </a:path>
              </a:pathLst>
            </a:custGeom>
            <a:ln w="12696">
              <a:solidFill>
                <a:srgbClr val="D2D2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0719" y="6078125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89">
                  <a:moveTo>
                    <a:pt x="143974" y="0"/>
                  </a:moveTo>
                  <a:lnTo>
                    <a:pt x="98462" y="7339"/>
                  </a:lnTo>
                  <a:lnTo>
                    <a:pt x="58939" y="27777"/>
                  </a:lnTo>
                  <a:lnTo>
                    <a:pt x="27774" y="58941"/>
                  </a:lnTo>
                  <a:lnTo>
                    <a:pt x="7338" y="98460"/>
                  </a:lnTo>
                  <a:lnTo>
                    <a:pt x="0" y="143963"/>
                  </a:lnTo>
                  <a:lnTo>
                    <a:pt x="7338" y="189465"/>
                  </a:lnTo>
                  <a:lnTo>
                    <a:pt x="27774" y="228984"/>
                  </a:lnTo>
                  <a:lnTo>
                    <a:pt x="58939" y="260148"/>
                  </a:lnTo>
                  <a:lnTo>
                    <a:pt x="98462" y="280586"/>
                  </a:lnTo>
                  <a:lnTo>
                    <a:pt x="143974" y="287926"/>
                  </a:lnTo>
                  <a:lnTo>
                    <a:pt x="189479" y="280586"/>
                  </a:lnTo>
                  <a:lnTo>
                    <a:pt x="228997" y="260148"/>
                  </a:lnTo>
                  <a:lnTo>
                    <a:pt x="260158" y="228984"/>
                  </a:lnTo>
                  <a:lnTo>
                    <a:pt x="280594" y="189465"/>
                  </a:lnTo>
                  <a:lnTo>
                    <a:pt x="287932" y="143963"/>
                  </a:lnTo>
                  <a:lnTo>
                    <a:pt x="280594" y="98460"/>
                  </a:lnTo>
                  <a:lnTo>
                    <a:pt x="260158" y="58941"/>
                  </a:lnTo>
                  <a:lnTo>
                    <a:pt x="228997" y="27777"/>
                  </a:lnTo>
                  <a:lnTo>
                    <a:pt x="189479" y="7339"/>
                  </a:lnTo>
                  <a:lnTo>
                    <a:pt x="143974" y="0"/>
                  </a:lnTo>
                  <a:close/>
                </a:path>
              </a:pathLst>
            </a:custGeom>
            <a:solidFill>
              <a:srgbClr val="D0D0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82126" y="6126113"/>
            <a:ext cx="191966" cy="19195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90407" y="454137"/>
            <a:ext cx="968194" cy="35064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68979" y="6326539"/>
            <a:ext cx="2099945" cy="2279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b="1" spc="-10" dirty="0">
                <a:solidFill>
                  <a:srgbClr val="AD0F21"/>
                </a:solidFill>
                <a:latin typeface="Calibri"/>
                <a:cs typeface="Calibri"/>
                <a:hlinkClick r:id="rId4"/>
              </a:rPr>
              <a:t>www.escardio.org/guidelines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400835" y="5628609"/>
            <a:ext cx="161925" cy="3416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15"/>
              </a:lnSpc>
            </a:pPr>
            <a:r>
              <a:rPr sz="1050" spc="-20" dirty="0">
                <a:latin typeface="Calibri"/>
                <a:cs typeface="Calibri"/>
              </a:rPr>
              <a:t>©ESC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50876" y="6265602"/>
            <a:ext cx="5107305" cy="351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89075" marR="5080" indent="-1477010">
              <a:lnSpc>
                <a:spcPct val="101499"/>
              </a:lnSpc>
              <a:spcBef>
                <a:spcPts val="100"/>
              </a:spcBef>
            </a:pPr>
            <a:r>
              <a:rPr sz="1050" dirty="0">
                <a:latin typeface="Calibri"/>
                <a:cs typeface="Calibri"/>
              </a:rPr>
              <a:t>2023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ESC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Guidelines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management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cardiovascular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disease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patients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diabetes </a:t>
            </a:r>
            <a:r>
              <a:rPr sz="1050" dirty="0">
                <a:latin typeface="Calibri"/>
                <a:cs typeface="Calibri"/>
              </a:rPr>
              <a:t>(European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Heart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Journal;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2023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–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doi:10.1093/eurheartj/ehad192)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55794" y="392095"/>
            <a:ext cx="1142365" cy="4330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650" b="1" dirty="0">
                <a:solidFill>
                  <a:srgbClr val="AD0F21"/>
                </a:solidFill>
                <a:latin typeface="Calibri"/>
                <a:cs typeface="Calibri"/>
              </a:rPr>
              <a:t>Figure</a:t>
            </a:r>
            <a:r>
              <a:rPr sz="2650" b="1" spc="-70" dirty="0">
                <a:solidFill>
                  <a:srgbClr val="AD0F21"/>
                </a:solidFill>
                <a:latin typeface="Calibri"/>
                <a:cs typeface="Calibri"/>
              </a:rPr>
              <a:t> </a:t>
            </a:r>
            <a:r>
              <a:rPr sz="2650" b="1" spc="-50" dirty="0">
                <a:solidFill>
                  <a:srgbClr val="AD0F21"/>
                </a:solidFill>
                <a:latin typeface="Calibri"/>
                <a:cs typeface="Calibri"/>
              </a:rPr>
              <a:t>5</a:t>
            </a:r>
            <a:endParaRPr sz="26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5936" y="920895"/>
            <a:ext cx="2800985" cy="4693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80"/>
              </a:lnSpc>
            </a:pPr>
            <a:r>
              <a:rPr sz="2400" b="1" spc="-10" dirty="0">
                <a:latin typeface="Calibri"/>
                <a:cs typeface="Calibri"/>
              </a:rPr>
              <a:t>Meta-</a:t>
            </a:r>
            <a:r>
              <a:rPr sz="2400" b="1" dirty="0">
                <a:latin typeface="Calibri"/>
                <a:cs typeface="Calibri"/>
              </a:rPr>
              <a:t>analysis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spc="-25" dirty="0">
                <a:latin typeface="Calibri"/>
                <a:cs typeface="Calibri"/>
              </a:rPr>
              <a:t>of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sz="2400" b="1" spc="-10" dirty="0">
                <a:latin typeface="Calibri"/>
                <a:cs typeface="Calibri"/>
              </a:rPr>
              <a:t>cardiovascular </a:t>
            </a:r>
            <a:r>
              <a:rPr sz="2400" b="1" dirty="0">
                <a:latin typeface="Calibri"/>
                <a:cs typeface="Calibri"/>
              </a:rPr>
              <a:t>outcomes</a:t>
            </a:r>
            <a:r>
              <a:rPr sz="2400" b="1" spc="-8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trials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with </a:t>
            </a:r>
            <a:r>
              <a:rPr sz="2400" b="1" dirty="0">
                <a:latin typeface="Calibri"/>
                <a:cs typeface="Calibri"/>
              </a:rPr>
              <a:t>sodium–glucose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spc="-25" dirty="0">
                <a:latin typeface="Calibri"/>
                <a:cs typeface="Calibri"/>
              </a:rPr>
              <a:t>co- </a:t>
            </a:r>
            <a:r>
              <a:rPr sz="2400" b="1" spc="-10" dirty="0">
                <a:latin typeface="Calibri"/>
                <a:cs typeface="Calibri"/>
              </a:rPr>
              <a:t>transporter-</a:t>
            </a:r>
            <a:r>
              <a:rPr sz="2400" b="1" spc="-50" dirty="0">
                <a:latin typeface="Calibri"/>
                <a:cs typeface="Calibri"/>
              </a:rPr>
              <a:t>2 </a:t>
            </a:r>
            <a:r>
              <a:rPr sz="2400" b="1" spc="-10" dirty="0">
                <a:latin typeface="Calibri"/>
                <a:cs typeface="Calibri"/>
              </a:rPr>
              <a:t>inhibitors.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(A)</a:t>
            </a:r>
            <a:r>
              <a:rPr sz="2400" b="1" spc="2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Overall </a:t>
            </a:r>
            <a:r>
              <a:rPr sz="2400" b="1" dirty="0">
                <a:latin typeface="Calibri"/>
                <a:cs typeface="Calibri"/>
              </a:rPr>
              <a:t>major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adverse cardiovascular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events;</a:t>
            </a:r>
            <a:endParaRPr sz="2400">
              <a:latin typeface="Calibri"/>
              <a:cs typeface="Calibri"/>
            </a:endParaRPr>
          </a:p>
          <a:p>
            <a:pPr marR="76200">
              <a:lnSpc>
                <a:spcPts val="2880"/>
              </a:lnSpc>
              <a:spcBef>
                <a:spcPts val="95"/>
              </a:spcBef>
            </a:pPr>
            <a:r>
              <a:rPr sz="2400" b="1" dirty="0">
                <a:latin typeface="Calibri"/>
                <a:cs typeface="Calibri"/>
              </a:rPr>
              <a:t>(B)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Major </a:t>
            </a:r>
            <a:r>
              <a:rPr sz="2400" b="1" spc="-10" dirty="0">
                <a:latin typeface="Calibri"/>
                <a:cs typeface="Calibri"/>
              </a:rPr>
              <a:t>adverse cardiovascular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events </a:t>
            </a:r>
            <a:r>
              <a:rPr sz="2400" b="1" dirty="0">
                <a:latin typeface="Calibri"/>
                <a:cs typeface="Calibri"/>
              </a:rPr>
              <a:t>by</a:t>
            </a:r>
            <a:r>
              <a:rPr sz="2400" b="1" spc="-10" dirty="0">
                <a:latin typeface="Calibri"/>
                <a:cs typeface="Calibri"/>
              </a:rPr>
              <a:t> atherosclerotic</a:t>
            </a:r>
            <a:endParaRPr sz="2400">
              <a:latin typeface="Calibri"/>
              <a:cs typeface="Calibri"/>
            </a:endParaRPr>
          </a:p>
          <a:p>
            <a:pPr marR="977265">
              <a:lnSpc>
                <a:spcPts val="2880"/>
              </a:lnSpc>
            </a:pPr>
            <a:r>
              <a:rPr sz="2400" b="1" spc="-20" dirty="0">
                <a:latin typeface="Calibri"/>
                <a:cs typeface="Calibri"/>
              </a:rPr>
              <a:t>cardiovascular </a:t>
            </a:r>
            <a:r>
              <a:rPr sz="2400" b="1" dirty="0">
                <a:latin typeface="Calibri"/>
                <a:cs typeface="Calibri"/>
              </a:rPr>
              <a:t>disease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status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01623" y="428188"/>
            <a:ext cx="5602236" cy="571432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20040" y="923544"/>
            <a:ext cx="3070860" cy="4709160"/>
          </a:xfrm>
          <a:prstGeom prst="rect">
            <a:avLst/>
          </a:prstGeom>
          <a:solidFill>
            <a:srgbClr val="C5ECF8"/>
          </a:solidFill>
        </p:spPr>
        <p:txBody>
          <a:bodyPr vert="horz" wrap="square" lIns="0" tIns="41275" rIns="0" bIns="0" rtlCol="0">
            <a:spAutoFit/>
          </a:bodyPr>
          <a:lstStyle/>
          <a:p>
            <a:pPr marL="90805" marR="288925">
              <a:lnSpc>
                <a:spcPct val="100000"/>
              </a:lnSpc>
              <a:spcBef>
                <a:spcPts val="325"/>
              </a:spcBef>
            </a:pPr>
            <a:r>
              <a:rPr sz="2000" b="1" spc="-10" dirty="0">
                <a:latin typeface="Century Gothic"/>
                <a:cs typeface="Century Gothic"/>
              </a:rPr>
              <a:t>Meta-</a:t>
            </a:r>
            <a:r>
              <a:rPr sz="2000" b="1" dirty="0">
                <a:latin typeface="Century Gothic"/>
                <a:cs typeface="Century Gothic"/>
              </a:rPr>
              <a:t>analyysi</a:t>
            </a:r>
            <a:r>
              <a:rPr sz="2000" b="1" spc="-15" dirty="0">
                <a:latin typeface="Century Gothic"/>
                <a:cs typeface="Century Gothic"/>
              </a:rPr>
              <a:t> </a:t>
            </a:r>
            <a:r>
              <a:rPr sz="2000" b="1" spc="-10" dirty="0">
                <a:latin typeface="Century Gothic"/>
                <a:cs typeface="Century Gothic"/>
              </a:rPr>
              <a:t>sydän- verisuonitauteja </a:t>
            </a:r>
            <a:r>
              <a:rPr sz="2000" b="1" dirty="0">
                <a:latin typeface="Century Gothic"/>
                <a:cs typeface="Century Gothic"/>
              </a:rPr>
              <a:t>koskevista</a:t>
            </a:r>
            <a:r>
              <a:rPr sz="2000" b="1" spc="-65" dirty="0">
                <a:latin typeface="Century Gothic"/>
                <a:cs typeface="Century Gothic"/>
              </a:rPr>
              <a:t> </a:t>
            </a:r>
            <a:r>
              <a:rPr sz="2000" b="1" spc="-10" dirty="0">
                <a:latin typeface="Century Gothic"/>
                <a:cs typeface="Century Gothic"/>
              </a:rPr>
              <a:t>CVOT- </a:t>
            </a:r>
            <a:r>
              <a:rPr sz="2000" b="1" dirty="0">
                <a:latin typeface="Century Gothic"/>
                <a:cs typeface="Century Gothic"/>
              </a:rPr>
              <a:t>tutkimuksista</a:t>
            </a:r>
            <a:r>
              <a:rPr sz="2000" b="1" spc="-80" dirty="0">
                <a:latin typeface="Century Gothic"/>
                <a:cs typeface="Century Gothic"/>
              </a:rPr>
              <a:t> </a:t>
            </a:r>
            <a:r>
              <a:rPr sz="2000" b="1" spc="-10" dirty="0">
                <a:latin typeface="Century Gothic"/>
                <a:cs typeface="Century Gothic"/>
              </a:rPr>
              <a:t>SGLT2- estäjillä.</a:t>
            </a:r>
            <a:endParaRPr sz="2000">
              <a:latin typeface="Century Gothic"/>
              <a:cs typeface="Century Gothic"/>
            </a:endParaRPr>
          </a:p>
          <a:p>
            <a:pPr marL="90805" marR="151130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latin typeface="Century Gothic"/>
                <a:cs typeface="Century Gothic"/>
              </a:rPr>
              <a:t>Kuvassa</a:t>
            </a:r>
            <a:r>
              <a:rPr sz="2000" b="1" spc="-25" dirty="0">
                <a:latin typeface="Century Gothic"/>
                <a:cs typeface="Century Gothic"/>
              </a:rPr>
              <a:t> </a:t>
            </a:r>
            <a:r>
              <a:rPr sz="2000" b="1" dirty="0">
                <a:latin typeface="Century Gothic"/>
                <a:cs typeface="Century Gothic"/>
              </a:rPr>
              <a:t>A</a:t>
            </a:r>
            <a:r>
              <a:rPr sz="2000" b="1" spc="-15" dirty="0">
                <a:latin typeface="Century Gothic"/>
                <a:cs typeface="Century Gothic"/>
              </a:rPr>
              <a:t> </a:t>
            </a:r>
            <a:r>
              <a:rPr sz="2000" b="1" spc="-10" dirty="0">
                <a:latin typeface="Century Gothic"/>
                <a:cs typeface="Century Gothic"/>
              </a:rPr>
              <a:t>merkittävät verisuonitautitapahtum </a:t>
            </a:r>
            <a:r>
              <a:rPr sz="2000" b="1" dirty="0">
                <a:latin typeface="Century Gothic"/>
                <a:cs typeface="Century Gothic"/>
              </a:rPr>
              <a:t>at </a:t>
            </a:r>
            <a:r>
              <a:rPr sz="2000" b="1" spc="-10" dirty="0">
                <a:latin typeface="Century Gothic"/>
                <a:cs typeface="Century Gothic"/>
              </a:rPr>
              <a:t>(”MACE”)</a:t>
            </a:r>
            <a:endParaRPr sz="2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50">
              <a:latin typeface="Century Gothic"/>
              <a:cs typeface="Century Gothic"/>
            </a:endParaRPr>
          </a:p>
          <a:p>
            <a:pPr marL="90805">
              <a:lnSpc>
                <a:spcPct val="100000"/>
              </a:lnSpc>
            </a:pPr>
            <a:r>
              <a:rPr sz="2000" b="1" dirty="0">
                <a:latin typeface="Century Gothic"/>
                <a:cs typeface="Century Gothic"/>
              </a:rPr>
              <a:t>Kuvassa</a:t>
            </a:r>
            <a:r>
              <a:rPr sz="2000" b="1" spc="-45" dirty="0">
                <a:latin typeface="Century Gothic"/>
                <a:cs typeface="Century Gothic"/>
              </a:rPr>
              <a:t> </a:t>
            </a:r>
            <a:r>
              <a:rPr sz="2000" b="1" spc="-50" dirty="0">
                <a:latin typeface="Century Gothic"/>
                <a:cs typeface="Century Gothic"/>
              </a:rPr>
              <a:t>B</a:t>
            </a:r>
            <a:endParaRPr sz="2000">
              <a:latin typeface="Century Gothic"/>
              <a:cs typeface="Century Gothic"/>
            </a:endParaRPr>
          </a:p>
          <a:p>
            <a:pPr marL="90805" marR="151130">
              <a:lnSpc>
                <a:spcPct val="100000"/>
              </a:lnSpc>
              <a:spcBef>
                <a:spcPts val="5"/>
              </a:spcBef>
            </a:pPr>
            <a:r>
              <a:rPr sz="2000" b="1" spc="-10" dirty="0">
                <a:latin typeface="Century Gothic"/>
                <a:cs typeface="Century Gothic"/>
              </a:rPr>
              <a:t>merkittävät verisuonitautitapahtum </a:t>
            </a:r>
            <a:r>
              <a:rPr sz="2000" b="1" dirty="0">
                <a:latin typeface="Century Gothic"/>
                <a:cs typeface="Century Gothic"/>
              </a:rPr>
              <a:t>at</a:t>
            </a:r>
            <a:r>
              <a:rPr sz="2000" b="1" spc="-25" dirty="0">
                <a:latin typeface="Century Gothic"/>
                <a:cs typeface="Century Gothic"/>
              </a:rPr>
              <a:t> </a:t>
            </a:r>
            <a:r>
              <a:rPr sz="2000" b="1" dirty="0">
                <a:latin typeface="Century Gothic"/>
                <a:cs typeface="Century Gothic"/>
              </a:rPr>
              <a:t>sen</a:t>
            </a:r>
            <a:r>
              <a:rPr sz="2000" b="1" spc="-25" dirty="0">
                <a:latin typeface="Century Gothic"/>
                <a:cs typeface="Century Gothic"/>
              </a:rPr>
              <a:t> </a:t>
            </a:r>
            <a:r>
              <a:rPr sz="2000" b="1" dirty="0">
                <a:latin typeface="Century Gothic"/>
                <a:cs typeface="Century Gothic"/>
              </a:rPr>
              <a:t>mukaan</a:t>
            </a:r>
            <a:r>
              <a:rPr sz="2000" b="1" spc="-20" dirty="0">
                <a:latin typeface="Century Gothic"/>
                <a:cs typeface="Century Gothic"/>
              </a:rPr>
              <a:t> onko </a:t>
            </a:r>
            <a:r>
              <a:rPr sz="2000" b="1" dirty="0">
                <a:latin typeface="Century Gothic"/>
                <a:cs typeface="Century Gothic"/>
              </a:rPr>
              <a:t>tiedossa</a:t>
            </a:r>
            <a:r>
              <a:rPr sz="2000" b="1" spc="-70" dirty="0">
                <a:latin typeface="Century Gothic"/>
                <a:cs typeface="Century Gothic"/>
              </a:rPr>
              <a:t> </a:t>
            </a:r>
            <a:r>
              <a:rPr sz="2000" b="1" spc="-10" dirty="0">
                <a:latin typeface="Century Gothic"/>
                <a:cs typeface="Century Gothic"/>
              </a:rPr>
              <a:t>oleva </a:t>
            </a:r>
            <a:r>
              <a:rPr sz="2000" b="1" dirty="0">
                <a:latin typeface="Century Gothic"/>
                <a:cs typeface="Century Gothic"/>
              </a:rPr>
              <a:t>valtimotauti</a:t>
            </a:r>
            <a:r>
              <a:rPr sz="2000" b="1" spc="-30" dirty="0">
                <a:latin typeface="Century Gothic"/>
                <a:cs typeface="Century Gothic"/>
              </a:rPr>
              <a:t> </a:t>
            </a:r>
            <a:r>
              <a:rPr sz="2000" b="1" dirty="0">
                <a:latin typeface="Century Gothic"/>
                <a:cs typeface="Century Gothic"/>
              </a:rPr>
              <a:t>vai</a:t>
            </a:r>
            <a:r>
              <a:rPr sz="2000" b="1" spc="-5" dirty="0">
                <a:latin typeface="Century Gothic"/>
                <a:cs typeface="Century Gothic"/>
              </a:rPr>
              <a:t> </a:t>
            </a:r>
            <a:r>
              <a:rPr sz="2000" b="1" spc="-25" dirty="0">
                <a:latin typeface="Century Gothic"/>
                <a:cs typeface="Century Gothic"/>
              </a:rPr>
              <a:t>ei</a:t>
            </a:r>
            <a:endParaRPr sz="20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8643" y="169291"/>
            <a:ext cx="32981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40" dirty="0">
                <a:solidFill>
                  <a:srgbClr val="000000"/>
                </a:solidFill>
                <a:latin typeface="Calibri Light"/>
                <a:cs typeface="Calibri Light"/>
              </a:rPr>
              <a:t>SGLT2</a:t>
            </a:r>
            <a:r>
              <a:rPr sz="4000" b="0" spc="-18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000" b="0" spc="-10" dirty="0">
                <a:solidFill>
                  <a:srgbClr val="000000"/>
                </a:solidFill>
                <a:latin typeface="Calibri Light"/>
                <a:cs typeface="Calibri Light"/>
              </a:rPr>
              <a:t>Inhibitors</a:t>
            </a:r>
            <a:endParaRPr sz="40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9100" y="3774947"/>
            <a:ext cx="10404475" cy="2390140"/>
          </a:xfrm>
          <a:prstGeom prst="rect">
            <a:avLst/>
          </a:prstGeom>
          <a:solidFill>
            <a:srgbClr val="FFF1CC"/>
          </a:solidFill>
          <a:ln w="9525">
            <a:solidFill>
              <a:srgbClr val="4471C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18770" indent="-227965">
              <a:lnSpc>
                <a:spcPts val="1875"/>
              </a:lnSpc>
              <a:buFont typeface="Arial"/>
              <a:buChar char="•"/>
              <a:tabLst>
                <a:tab pos="318770" algn="l"/>
              </a:tabLst>
            </a:pPr>
            <a:r>
              <a:rPr sz="1800" i="1" spc="-10" dirty="0">
                <a:latin typeface="Calibri"/>
                <a:cs typeface="Calibri"/>
              </a:rPr>
              <a:t>Glucose-</a:t>
            </a:r>
            <a:r>
              <a:rPr sz="1800" i="1" dirty="0">
                <a:latin typeface="Calibri"/>
                <a:cs typeface="Calibri"/>
              </a:rPr>
              <a:t>lowering</a:t>
            </a:r>
            <a:r>
              <a:rPr sz="1800" i="1" spc="-1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mechanism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of</a:t>
            </a:r>
            <a:r>
              <a:rPr sz="1800" i="1" spc="-2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action: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Reduce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renal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tubular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glucose </a:t>
            </a:r>
            <a:r>
              <a:rPr sz="1800" spc="-10" dirty="0">
                <a:latin typeface="Calibri"/>
                <a:cs typeface="Calibri"/>
              </a:rPr>
              <a:t>reabsorption</a:t>
            </a:r>
            <a:endParaRPr sz="1800">
              <a:latin typeface="Calibri"/>
              <a:cs typeface="Calibri"/>
            </a:endParaRPr>
          </a:p>
          <a:p>
            <a:pPr marL="319405" marR="330200" indent="-228600">
              <a:lnSpc>
                <a:spcPct val="70000"/>
              </a:lnSpc>
              <a:spcBef>
                <a:spcPts val="994"/>
              </a:spcBef>
              <a:buFont typeface="Arial"/>
              <a:buChar char="•"/>
              <a:tabLst>
                <a:tab pos="319405" algn="l"/>
              </a:tabLst>
            </a:pPr>
            <a:r>
              <a:rPr sz="1800" i="1" dirty="0">
                <a:latin typeface="Calibri"/>
                <a:cs typeface="Calibri"/>
              </a:rPr>
              <a:t>Clinical</a:t>
            </a:r>
            <a:r>
              <a:rPr sz="1800" i="1" spc="-2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Efficacy</a:t>
            </a:r>
            <a:r>
              <a:rPr sz="1800" i="1" spc="-3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Profile:</a:t>
            </a:r>
            <a:r>
              <a:rPr sz="1800" i="1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Intermediate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high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glucose-lowering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efficacy,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lower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at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lower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eGFR;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low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inherent </a:t>
            </a:r>
            <a:r>
              <a:rPr sz="1800" dirty="0">
                <a:latin typeface="Calibri"/>
                <a:cs typeface="Calibri"/>
              </a:rPr>
              <a:t>risk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hypoglycaemia;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intermediate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weight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loss</a:t>
            </a:r>
            <a:endParaRPr sz="1800">
              <a:latin typeface="Calibri"/>
              <a:cs typeface="Calibri"/>
            </a:endParaRPr>
          </a:p>
          <a:p>
            <a:pPr marL="318770" indent="-227965">
              <a:lnSpc>
                <a:spcPts val="2140"/>
              </a:lnSpc>
              <a:spcBef>
                <a:spcPts val="350"/>
              </a:spcBef>
              <a:buFont typeface="Arial"/>
              <a:buChar char="•"/>
              <a:tabLst>
                <a:tab pos="318770" algn="l"/>
              </a:tabLst>
            </a:pPr>
            <a:r>
              <a:rPr sz="1800" i="1" dirty="0">
                <a:latin typeface="Calibri"/>
                <a:cs typeface="Calibri"/>
              </a:rPr>
              <a:t>Cardiorenal</a:t>
            </a:r>
            <a:r>
              <a:rPr sz="1800" i="1" spc="-4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Effects:</a:t>
            </a:r>
            <a:r>
              <a:rPr sz="1800" i="1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Demonstrated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protective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effects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studied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trial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populations:</a:t>
            </a:r>
            <a:endParaRPr sz="1800">
              <a:latin typeface="Calibri"/>
              <a:cs typeface="Calibri"/>
            </a:endParaRPr>
          </a:p>
          <a:p>
            <a:pPr marL="775970" lvl="1" indent="-227965">
              <a:lnSpc>
                <a:spcPts val="1764"/>
              </a:lnSpc>
              <a:buFont typeface="Arial"/>
              <a:buChar char="•"/>
              <a:tabLst>
                <a:tab pos="775970" algn="l"/>
              </a:tabLst>
            </a:pPr>
            <a:r>
              <a:rPr sz="1500" dirty="0">
                <a:latin typeface="Calibri"/>
                <a:cs typeface="Calibri"/>
              </a:rPr>
              <a:t>Reduction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in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major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adverse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cardiovascular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events</a:t>
            </a:r>
            <a:endParaRPr sz="1500">
              <a:latin typeface="Calibri"/>
              <a:cs typeface="Calibri"/>
            </a:endParaRPr>
          </a:p>
          <a:p>
            <a:pPr marL="775970" lvl="1" indent="-227965">
              <a:lnSpc>
                <a:spcPts val="1760"/>
              </a:lnSpc>
              <a:buFont typeface="Arial"/>
              <a:buChar char="•"/>
              <a:tabLst>
                <a:tab pos="775970" algn="l"/>
              </a:tabLst>
            </a:pPr>
            <a:r>
              <a:rPr sz="1500" dirty="0">
                <a:latin typeface="Calibri"/>
                <a:cs typeface="Calibri"/>
              </a:rPr>
              <a:t>Reduction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in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overall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CV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death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(with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heterogeneity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across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the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class)</a:t>
            </a:r>
            <a:endParaRPr sz="1500">
              <a:latin typeface="Calibri"/>
              <a:cs typeface="Calibri"/>
            </a:endParaRPr>
          </a:p>
          <a:p>
            <a:pPr marL="775970" lvl="1" indent="-227965">
              <a:lnSpc>
                <a:spcPts val="1760"/>
              </a:lnSpc>
              <a:buFont typeface="Arial"/>
              <a:buChar char="•"/>
              <a:tabLst>
                <a:tab pos="775970" algn="l"/>
              </a:tabLst>
            </a:pPr>
            <a:r>
              <a:rPr sz="1500" dirty="0">
                <a:latin typeface="Calibri"/>
                <a:cs typeface="Calibri"/>
              </a:rPr>
              <a:t>Reduction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in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risk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of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hospitalisation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for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heart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failure</a:t>
            </a:r>
            <a:endParaRPr sz="1500">
              <a:latin typeface="Calibri"/>
              <a:cs typeface="Calibri"/>
            </a:endParaRPr>
          </a:p>
          <a:p>
            <a:pPr marL="775970" lvl="1" indent="-227965">
              <a:lnSpc>
                <a:spcPts val="1780"/>
              </a:lnSpc>
              <a:buFont typeface="Arial"/>
              <a:buChar char="•"/>
              <a:tabLst>
                <a:tab pos="775970" algn="l"/>
              </a:tabLst>
            </a:pPr>
            <a:r>
              <a:rPr sz="1500" dirty="0">
                <a:latin typeface="Calibri"/>
                <a:cs typeface="Calibri"/>
              </a:rPr>
              <a:t>Reduction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in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risk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of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kidney </a:t>
            </a:r>
            <a:r>
              <a:rPr sz="1500" spc="-10" dirty="0">
                <a:latin typeface="Calibri"/>
                <a:cs typeface="Calibri"/>
              </a:rPr>
              <a:t>outcomes</a:t>
            </a:r>
            <a:endParaRPr sz="1500">
              <a:latin typeface="Calibri"/>
              <a:cs typeface="Calibri"/>
            </a:endParaRPr>
          </a:p>
          <a:p>
            <a:pPr marL="318770" indent="-227965">
              <a:lnSpc>
                <a:spcPct val="100000"/>
              </a:lnSpc>
              <a:spcBef>
                <a:spcPts val="345"/>
              </a:spcBef>
              <a:buFont typeface="Arial"/>
              <a:buChar char="•"/>
              <a:tabLst>
                <a:tab pos="318770" algn="l"/>
              </a:tabLst>
            </a:pPr>
            <a:r>
              <a:rPr sz="1800" dirty="0">
                <a:latin typeface="Calibri"/>
                <a:cs typeface="Calibri"/>
              </a:rPr>
              <a:t>Increased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confidence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surrounding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safety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issues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interest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1104" y="1136903"/>
            <a:ext cx="11053572" cy="229209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340610" y="6192418"/>
            <a:ext cx="6223000" cy="620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60"/>
              </a:lnSpc>
              <a:spcBef>
                <a:spcPts val="100"/>
              </a:spcBef>
            </a:pPr>
            <a:r>
              <a:rPr sz="900" spc="-50" dirty="0">
                <a:latin typeface="Calibri"/>
                <a:cs typeface="Calibri"/>
              </a:rPr>
              <a:t>Davies</a:t>
            </a:r>
            <a:r>
              <a:rPr sz="900" spc="-100" dirty="0">
                <a:latin typeface="Calibri"/>
                <a:cs typeface="Calibri"/>
              </a:rPr>
              <a:t> </a:t>
            </a:r>
            <a:r>
              <a:rPr sz="900" spc="-40" dirty="0">
                <a:latin typeface="Calibri"/>
                <a:cs typeface="Calibri"/>
              </a:rPr>
              <a:t>MJ,</a:t>
            </a:r>
            <a:r>
              <a:rPr sz="900" spc="-70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Aroda</a:t>
            </a:r>
            <a:r>
              <a:rPr sz="900" spc="-90" dirty="0">
                <a:latin typeface="Calibri"/>
                <a:cs typeface="Calibri"/>
              </a:rPr>
              <a:t> </a:t>
            </a:r>
            <a:r>
              <a:rPr sz="900" spc="-30" dirty="0">
                <a:latin typeface="Calibri"/>
                <a:cs typeface="Calibri"/>
              </a:rPr>
              <a:t>VR,</a:t>
            </a:r>
            <a:r>
              <a:rPr sz="900" spc="-100" dirty="0">
                <a:latin typeface="Calibri"/>
                <a:cs typeface="Calibri"/>
              </a:rPr>
              <a:t> </a:t>
            </a:r>
            <a:r>
              <a:rPr sz="900" spc="-45" dirty="0">
                <a:latin typeface="Calibri"/>
                <a:cs typeface="Calibri"/>
              </a:rPr>
              <a:t>Collins</a:t>
            </a:r>
            <a:r>
              <a:rPr sz="900" spc="-85" dirty="0">
                <a:latin typeface="Calibri"/>
                <a:cs typeface="Calibri"/>
              </a:rPr>
              <a:t> </a:t>
            </a:r>
            <a:r>
              <a:rPr sz="900" spc="-35" dirty="0">
                <a:latin typeface="Calibri"/>
                <a:cs typeface="Calibri"/>
              </a:rPr>
              <a:t>BS,</a:t>
            </a:r>
            <a:r>
              <a:rPr sz="900" spc="-80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Gabbay</a:t>
            </a:r>
            <a:r>
              <a:rPr sz="900" spc="-90" dirty="0">
                <a:latin typeface="Calibri"/>
                <a:cs typeface="Calibri"/>
              </a:rPr>
              <a:t> </a:t>
            </a:r>
            <a:r>
              <a:rPr sz="900" spc="-40" dirty="0">
                <a:latin typeface="Calibri"/>
                <a:cs typeface="Calibri"/>
              </a:rPr>
              <a:t>RA,</a:t>
            </a:r>
            <a:r>
              <a:rPr sz="900" spc="-85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Green</a:t>
            </a:r>
            <a:r>
              <a:rPr sz="900" spc="-8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J,</a:t>
            </a:r>
            <a:r>
              <a:rPr sz="900" spc="-85" dirty="0">
                <a:latin typeface="Calibri"/>
                <a:cs typeface="Calibri"/>
              </a:rPr>
              <a:t> </a:t>
            </a:r>
            <a:r>
              <a:rPr sz="900" spc="-55" dirty="0">
                <a:latin typeface="Calibri"/>
                <a:cs typeface="Calibri"/>
              </a:rPr>
              <a:t>Maruthur</a:t>
            </a:r>
            <a:r>
              <a:rPr sz="900" spc="-75" dirty="0">
                <a:latin typeface="Calibri"/>
                <a:cs typeface="Calibri"/>
              </a:rPr>
              <a:t> </a:t>
            </a:r>
            <a:r>
              <a:rPr sz="900" spc="-35" dirty="0">
                <a:latin typeface="Calibri"/>
                <a:cs typeface="Calibri"/>
              </a:rPr>
              <a:t>NM,</a:t>
            </a:r>
            <a:r>
              <a:rPr sz="900" spc="-85" dirty="0">
                <a:latin typeface="Calibri"/>
                <a:cs typeface="Calibri"/>
              </a:rPr>
              <a:t> </a:t>
            </a:r>
            <a:r>
              <a:rPr sz="900" spc="-45" dirty="0">
                <a:latin typeface="Calibri"/>
                <a:cs typeface="Calibri"/>
              </a:rPr>
              <a:t>Rosas</a:t>
            </a:r>
            <a:r>
              <a:rPr sz="900" spc="-105" dirty="0">
                <a:latin typeface="Calibri"/>
                <a:cs typeface="Calibri"/>
              </a:rPr>
              <a:t> </a:t>
            </a:r>
            <a:r>
              <a:rPr sz="900" spc="-40" dirty="0">
                <a:latin typeface="Calibri"/>
                <a:cs typeface="Calibri"/>
              </a:rPr>
              <a:t>SE,</a:t>
            </a:r>
            <a:r>
              <a:rPr sz="900" spc="-105" dirty="0">
                <a:latin typeface="Calibri"/>
                <a:cs typeface="Calibri"/>
              </a:rPr>
              <a:t> </a:t>
            </a:r>
            <a:r>
              <a:rPr sz="900" spc="-35" dirty="0">
                <a:latin typeface="Calibri"/>
                <a:cs typeface="Calibri"/>
              </a:rPr>
              <a:t>Del</a:t>
            </a:r>
            <a:r>
              <a:rPr sz="900" spc="-75" dirty="0">
                <a:latin typeface="Calibri"/>
                <a:cs typeface="Calibri"/>
              </a:rPr>
              <a:t> </a:t>
            </a:r>
            <a:r>
              <a:rPr sz="900" spc="-40" dirty="0">
                <a:latin typeface="Calibri"/>
                <a:cs typeface="Calibri"/>
              </a:rPr>
              <a:t>Prato</a:t>
            </a:r>
            <a:r>
              <a:rPr sz="900" spc="-95" dirty="0">
                <a:latin typeface="Calibri"/>
                <a:cs typeface="Calibri"/>
              </a:rPr>
              <a:t> </a:t>
            </a:r>
            <a:r>
              <a:rPr sz="900" spc="-35" dirty="0">
                <a:latin typeface="Calibri"/>
                <a:cs typeface="Calibri"/>
              </a:rPr>
              <a:t>S,</a:t>
            </a:r>
            <a:r>
              <a:rPr sz="900" spc="-85" dirty="0">
                <a:latin typeface="Calibri"/>
                <a:cs typeface="Calibri"/>
              </a:rPr>
              <a:t> </a:t>
            </a:r>
            <a:r>
              <a:rPr sz="900" spc="-45" dirty="0">
                <a:latin typeface="Calibri"/>
                <a:cs typeface="Calibri"/>
              </a:rPr>
              <a:t>Mathieu</a:t>
            </a:r>
            <a:r>
              <a:rPr sz="900" spc="-6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C,</a:t>
            </a:r>
            <a:r>
              <a:rPr sz="900" spc="-100" dirty="0">
                <a:latin typeface="Calibri"/>
                <a:cs typeface="Calibri"/>
              </a:rPr>
              <a:t> </a:t>
            </a:r>
            <a:r>
              <a:rPr sz="900" spc="-55" dirty="0">
                <a:latin typeface="Calibri"/>
                <a:cs typeface="Calibri"/>
              </a:rPr>
              <a:t>Mingrone</a:t>
            </a:r>
            <a:r>
              <a:rPr sz="900" spc="-65" dirty="0">
                <a:latin typeface="Calibri"/>
                <a:cs typeface="Calibri"/>
              </a:rPr>
              <a:t> </a:t>
            </a:r>
            <a:r>
              <a:rPr sz="900" spc="-35" dirty="0">
                <a:latin typeface="Calibri"/>
                <a:cs typeface="Calibri"/>
              </a:rPr>
              <a:t>G,</a:t>
            </a:r>
            <a:r>
              <a:rPr sz="900" spc="-85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Rossing</a:t>
            </a:r>
            <a:r>
              <a:rPr sz="900" spc="-75" dirty="0">
                <a:latin typeface="Calibri"/>
                <a:cs typeface="Calibri"/>
              </a:rPr>
              <a:t> </a:t>
            </a:r>
            <a:r>
              <a:rPr sz="900" spc="-30" dirty="0">
                <a:latin typeface="Calibri"/>
                <a:cs typeface="Calibri"/>
              </a:rPr>
              <a:t>P,</a:t>
            </a:r>
            <a:r>
              <a:rPr sz="900" spc="-95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Tankova</a:t>
            </a:r>
            <a:r>
              <a:rPr sz="900" spc="-100" dirty="0">
                <a:latin typeface="Calibri"/>
                <a:cs typeface="Calibri"/>
              </a:rPr>
              <a:t> </a:t>
            </a:r>
            <a:r>
              <a:rPr sz="900" spc="-30" dirty="0">
                <a:latin typeface="Calibri"/>
                <a:cs typeface="Calibri"/>
              </a:rPr>
              <a:t>T,</a:t>
            </a:r>
            <a:r>
              <a:rPr sz="900" spc="-105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Tsapas</a:t>
            </a:r>
            <a:r>
              <a:rPr sz="900" spc="-105" dirty="0">
                <a:latin typeface="Calibri"/>
                <a:cs typeface="Calibri"/>
              </a:rPr>
              <a:t> </a:t>
            </a:r>
            <a:r>
              <a:rPr sz="900" spc="-35" dirty="0">
                <a:latin typeface="Calibri"/>
                <a:cs typeface="Calibri"/>
              </a:rPr>
              <a:t>A,</a:t>
            </a:r>
            <a:r>
              <a:rPr sz="900" spc="-70" dirty="0">
                <a:latin typeface="Calibri"/>
                <a:cs typeface="Calibri"/>
              </a:rPr>
              <a:t> </a:t>
            </a:r>
            <a:r>
              <a:rPr sz="900" spc="-40" dirty="0">
                <a:latin typeface="Calibri"/>
                <a:cs typeface="Calibri"/>
              </a:rPr>
              <a:t>Buse</a:t>
            </a:r>
            <a:r>
              <a:rPr sz="900" spc="-9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JB</a:t>
            </a:r>
            <a:endParaRPr sz="900">
              <a:latin typeface="Calibri"/>
              <a:cs typeface="Calibri"/>
            </a:endParaRPr>
          </a:p>
          <a:p>
            <a:pPr algn="ctr">
              <a:lnSpc>
                <a:spcPts val="1900"/>
              </a:lnSpc>
            </a:pPr>
            <a:r>
              <a:rPr sz="900" i="1" spc="-50" dirty="0">
                <a:latin typeface="Calibri"/>
                <a:cs typeface="Calibri"/>
              </a:rPr>
              <a:t>Diabetes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spc="-35" dirty="0">
                <a:latin typeface="Calibri"/>
                <a:cs typeface="Calibri"/>
              </a:rPr>
              <a:t>Care</a:t>
            </a:r>
            <a:r>
              <a:rPr sz="900" i="1" spc="30" dirty="0">
                <a:latin typeface="Calibri"/>
                <a:cs typeface="Calibri"/>
              </a:rPr>
              <a:t> </a:t>
            </a:r>
            <a:r>
              <a:rPr sz="900" spc="-40" dirty="0">
                <a:latin typeface="Calibri"/>
                <a:cs typeface="Calibri"/>
              </a:rPr>
              <a:t>2022;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60" dirty="0">
                <a:latin typeface="Calibri"/>
                <a:cs typeface="Calibri"/>
              </a:rPr>
              <a:t>https://doi.org/10.2337/dci22-</a:t>
            </a:r>
            <a:r>
              <a:rPr sz="900" spc="-55" dirty="0">
                <a:latin typeface="Calibri"/>
                <a:cs typeface="Calibri"/>
              </a:rPr>
              <a:t>0034.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i="1" spc="-55" dirty="0">
                <a:latin typeface="Calibri"/>
                <a:cs typeface="Calibri"/>
              </a:rPr>
              <a:t>Diabetologia</a:t>
            </a:r>
            <a:r>
              <a:rPr sz="900" i="1" spc="50" dirty="0">
                <a:latin typeface="Calibri"/>
                <a:cs typeface="Calibri"/>
              </a:rPr>
              <a:t> </a:t>
            </a:r>
            <a:r>
              <a:rPr sz="900" spc="-55" dirty="0">
                <a:latin typeface="Calibri"/>
                <a:cs typeface="Calibri"/>
              </a:rPr>
              <a:t>2022;https://doi.org/10.1007/s00125-</a:t>
            </a:r>
            <a:r>
              <a:rPr sz="900" spc="-65" dirty="0">
                <a:latin typeface="Calibri"/>
                <a:cs typeface="Calibri"/>
              </a:rPr>
              <a:t>022-05787-</a:t>
            </a:r>
            <a:r>
              <a:rPr sz="900" spc="-25" dirty="0">
                <a:latin typeface="Calibri"/>
                <a:cs typeface="Calibri"/>
              </a:rPr>
              <a:t>2</a:t>
            </a:r>
            <a:r>
              <a:rPr sz="1600" spc="-25" dirty="0"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40"/>
              </a:spcBef>
            </a:pPr>
            <a:r>
              <a:rPr sz="900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-37719"/>
            <a:ext cx="9986645" cy="202311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 marR="5080">
              <a:lnSpc>
                <a:spcPct val="91400"/>
              </a:lnSpc>
              <a:spcBef>
                <a:spcPts val="505"/>
              </a:spcBef>
            </a:pPr>
            <a:r>
              <a:rPr sz="4000" b="0" spc="-75" dirty="0">
                <a:solidFill>
                  <a:srgbClr val="000000"/>
                </a:solidFill>
                <a:latin typeface="Calibri Light"/>
                <a:cs typeface="Calibri Light"/>
              </a:rPr>
              <a:t>SGLT2-</a:t>
            </a:r>
            <a:r>
              <a:rPr sz="4000" b="0" spc="-10" dirty="0">
                <a:solidFill>
                  <a:srgbClr val="000000"/>
                </a:solidFill>
                <a:latin typeface="Calibri Light"/>
                <a:cs typeface="Calibri Light"/>
              </a:rPr>
              <a:t>estäjät:</a:t>
            </a:r>
            <a:r>
              <a:rPr sz="4000" b="0" spc="-15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000" b="0" spc="-10" dirty="0">
                <a:solidFill>
                  <a:srgbClr val="000000"/>
                </a:solidFill>
                <a:latin typeface="Calibri Light"/>
                <a:cs typeface="Calibri Light"/>
              </a:rPr>
              <a:t>Forxiga,</a:t>
            </a:r>
            <a:r>
              <a:rPr sz="4000" b="0" spc="-14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000" b="0" spc="-10" dirty="0">
                <a:solidFill>
                  <a:srgbClr val="000000"/>
                </a:solidFill>
                <a:latin typeface="Calibri Light"/>
                <a:cs typeface="Calibri Light"/>
              </a:rPr>
              <a:t>Jardiance,</a:t>
            </a:r>
            <a:r>
              <a:rPr sz="4000" b="0" spc="-15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000" b="0" spc="-10" dirty="0">
                <a:solidFill>
                  <a:srgbClr val="000000"/>
                </a:solidFill>
                <a:latin typeface="Calibri Light"/>
                <a:cs typeface="Calibri Light"/>
              </a:rPr>
              <a:t>Invokana, </a:t>
            </a:r>
            <a:r>
              <a:rPr sz="4000" b="0" spc="-20" dirty="0">
                <a:solidFill>
                  <a:srgbClr val="000000"/>
                </a:solidFill>
                <a:latin typeface="Calibri Light"/>
                <a:cs typeface="Calibri Light"/>
              </a:rPr>
              <a:t>Steglatro</a:t>
            </a:r>
            <a:r>
              <a:rPr sz="4000" b="0" spc="-6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000" b="0" dirty="0">
                <a:solidFill>
                  <a:srgbClr val="000000"/>
                </a:solidFill>
                <a:latin typeface="Calibri Light"/>
                <a:cs typeface="Calibri Light"/>
              </a:rPr>
              <a:t>-</a:t>
            </a:r>
            <a:r>
              <a:rPr sz="4000" b="0" spc="-3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000" b="0" spc="-20" dirty="0">
                <a:solidFill>
                  <a:srgbClr val="000000"/>
                </a:solidFill>
                <a:latin typeface="Calibri Light"/>
                <a:cs typeface="Calibri Light"/>
              </a:rPr>
              <a:t>estävät</a:t>
            </a:r>
            <a:r>
              <a:rPr sz="2000" b="0" spc="-5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Calibri Light"/>
                <a:cs typeface="Calibri Light"/>
              </a:rPr>
              <a:t>munuaisten</a:t>
            </a:r>
            <a:r>
              <a:rPr sz="2000" b="0" spc="-5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Calibri Light"/>
                <a:cs typeface="Calibri Light"/>
              </a:rPr>
              <a:t>glukoosin</a:t>
            </a:r>
            <a:r>
              <a:rPr sz="2000" b="0" spc="-5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000" b="0" spc="-10" dirty="0">
                <a:solidFill>
                  <a:srgbClr val="000000"/>
                </a:solidFill>
                <a:latin typeface="Calibri Light"/>
                <a:cs typeface="Calibri Light"/>
              </a:rPr>
              <a:t>takaisinimeytymisessä</a:t>
            </a:r>
            <a:r>
              <a:rPr sz="2000" b="0" spc="-5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000" b="0" spc="-10" dirty="0">
                <a:solidFill>
                  <a:srgbClr val="000000"/>
                </a:solidFill>
                <a:latin typeface="Calibri Light"/>
                <a:cs typeface="Calibri Light"/>
              </a:rPr>
              <a:t>tarvittavan kuljettajaproteiinin</a:t>
            </a:r>
            <a:r>
              <a:rPr sz="2000" b="0" spc="-5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Calibri Light"/>
                <a:cs typeface="Calibri Light"/>
              </a:rPr>
              <a:t>toimintaa</a:t>
            </a:r>
            <a:r>
              <a:rPr sz="2000" b="0" spc="-4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000" b="0" spc="-20" dirty="0">
                <a:solidFill>
                  <a:srgbClr val="000000"/>
                </a:solidFill>
                <a:latin typeface="Calibri Light"/>
                <a:cs typeface="Calibri Light"/>
              </a:rPr>
              <a:t>(SGLT2)</a:t>
            </a:r>
            <a:r>
              <a:rPr sz="2000" b="0" spc="-5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Calibri Light"/>
                <a:cs typeface="Calibri Light"/>
              </a:rPr>
              <a:t>ja</a:t>
            </a:r>
            <a:r>
              <a:rPr sz="2000" b="0" spc="-1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Calibri Light"/>
                <a:cs typeface="Calibri Light"/>
              </a:rPr>
              <a:t>siten</a:t>
            </a:r>
            <a:r>
              <a:rPr sz="2000" b="0" spc="-2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Calibri Light"/>
                <a:cs typeface="Calibri Light"/>
              </a:rPr>
              <a:t>glukoosin</a:t>
            </a:r>
            <a:r>
              <a:rPr sz="2000" b="0" spc="-4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Calibri Light"/>
                <a:cs typeface="Calibri Light"/>
              </a:rPr>
              <a:t>imeytymistä</a:t>
            </a:r>
            <a:r>
              <a:rPr sz="2000" b="0" spc="-3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000" b="0" spc="-10" dirty="0">
                <a:solidFill>
                  <a:srgbClr val="000000"/>
                </a:solidFill>
                <a:latin typeface="Calibri Light"/>
                <a:cs typeface="Calibri Light"/>
              </a:rPr>
              <a:t>munuaistiehyistä</a:t>
            </a:r>
            <a:r>
              <a:rPr sz="2000" b="0" spc="-5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000" b="0" spc="-10" dirty="0">
                <a:solidFill>
                  <a:srgbClr val="000000"/>
                </a:solidFill>
                <a:latin typeface="Calibri Light"/>
                <a:cs typeface="Calibri Light"/>
              </a:rPr>
              <a:t>takaisin </a:t>
            </a:r>
            <a:r>
              <a:rPr sz="2000" b="0" dirty="0">
                <a:solidFill>
                  <a:srgbClr val="000000"/>
                </a:solidFill>
                <a:latin typeface="Calibri Light"/>
                <a:cs typeface="Calibri Light"/>
              </a:rPr>
              <a:t>verenkiertoon.</a:t>
            </a:r>
            <a:r>
              <a:rPr sz="2000" b="0" spc="-7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Calibri Light"/>
                <a:cs typeface="Calibri Light"/>
              </a:rPr>
              <a:t>Näin</a:t>
            </a:r>
            <a:r>
              <a:rPr sz="2000" b="0" spc="-5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Calibri Light"/>
                <a:cs typeface="Calibri Light"/>
              </a:rPr>
              <a:t>glukoosia</a:t>
            </a:r>
            <a:r>
              <a:rPr sz="2000" b="0" spc="-5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Calibri Light"/>
                <a:cs typeface="Calibri Light"/>
              </a:rPr>
              <a:t>erittyy</a:t>
            </a:r>
            <a:r>
              <a:rPr sz="2000" b="0" spc="-4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Calibri Light"/>
                <a:cs typeface="Calibri Light"/>
              </a:rPr>
              <a:t>virtsaan</a:t>
            </a:r>
            <a:r>
              <a:rPr sz="2000" b="0" spc="-7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000" b="0" spc="-10" dirty="0">
                <a:solidFill>
                  <a:srgbClr val="000000"/>
                </a:solidFill>
                <a:latin typeface="Calibri Light"/>
                <a:cs typeface="Calibri Light"/>
              </a:rPr>
              <a:t>tavallista</a:t>
            </a:r>
            <a:r>
              <a:rPr sz="2000" b="0" spc="-6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Calibri Light"/>
                <a:cs typeface="Calibri Light"/>
              </a:rPr>
              <a:t>pienemmällä</a:t>
            </a:r>
            <a:r>
              <a:rPr sz="2000" b="0" spc="-6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000" b="0" spc="-10" dirty="0">
                <a:solidFill>
                  <a:srgbClr val="000000"/>
                </a:solidFill>
                <a:latin typeface="Calibri Light"/>
                <a:cs typeface="Calibri Light"/>
              </a:rPr>
              <a:t>verenglukoosin</a:t>
            </a:r>
            <a:r>
              <a:rPr sz="2000" b="0" spc="-5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000" b="0" spc="-10" dirty="0">
                <a:solidFill>
                  <a:srgbClr val="000000"/>
                </a:solidFill>
                <a:latin typeface="Calibri Light"/>
                <a:cs typeface="Calibri Light"/>
              </a:rPr>
              <a:t>pitoisuudella. </a:t>
            </a:r>
            <a:r>
              <a:rPr sz="2000" b="0" dirty="0">
                <a:solidFill>
                  <a:srgbClr val="000000"/>
                </a:solidFill>
                <a:latin typeface="Calibri Light"/>
                <a:cs typeface="Calibri Light"/>
              </a:rPr>
              <a:t>(keskimäärin</a:t>
            </a:r>
            <a:r>
              <a:rPr sz="2000" b="0" spc="-6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000" b="0" spc="-10" dirty="0">
                <a:solidFill>
                  <a:srgbClr val="000000"/>
                </a:solidFill>
                <a:latin typeface="Calibri Light"/>
                <a:cs typeface="Calibri Light"/>
              </a:rPr>
              <a:t>70-</a:t>
            </a:r>
            <a:r>
              <a:rPr sz="2000" b="0" dirty="0">
                <a:solidFill>
                  <a:srgbClr val="000000"/>
                </a:solidFill>
                <a:latin typeface="Calibri Light"/>
                <a:cs typeface="Calibri Light"/>
              </a:rPr>
              <a:t>80</a:t>
            </a:r>
            <a:r>
              <a:rPr sz="2000" b="0" spc="-4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Calibri Light"/>
                <a:cs typeface="Calibri Light"/>
              </a:rPr>
              <a:t>g/vrk,</a:t>
            </a:r>
            <a:r>
              <a:rPr sz="2000" b="0" spc="-3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Calibri Light"/>
                <a:cs typeface="Calibri Light"/>
              </a:rPr>
              <a:t>mikä</a:t>
            </a:r>
            <a:r>
              <a:rPr sz="2000" b="0" spc="-3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Calibri Light"/>
                <a:cs typeface="Calibri Light"/>
              </a:rPr>
              <a:t>vastaa</a:t>
            </a:r>
            <a:r>
              <a:rPr sz="2000" b="0" spc="-5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000" b="0" dirty="0">
                <a:solidFill>
                  <a:srgbClr val="000000"/>
                </a:solidFill>
                <a:latin typeface="Calibri Light"/>
                <a:cs typeface="Calibri Light"/>
              </a:rPr>
              <a:t>280:tä</a:t>
            </a:r>
            <a:r>
              <a:rPr sz="2000" b="0" spc="-5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000" b="0" spc="-10" dirty="0">
                <a:solidFill>
                  <a:srgbClr val="000000"/>
                </a:solidFill>
                <a:latin typeface="Calibri Light"/>
                <a:cs typeface="Calibri Light"/>
              </a:rPr>
              <a:t>kcal/vrk).</a:t>
            </a:r>
            <a:endParaRPr sz="20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6639" y="2226055"/>
            <a:ext cx="3166110" cy="216408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41300" marR="66675" indent="-228600">
              <a:lnSpc>
                <a:spcPts val="2590"/>
              </a:lnSpc>
              <a:spcBef>
                <a:spcPts val="425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-10" dirty="0">
                <a:latin typeface="Calibri"/>
                <a:cs typeface="Calibri"/>
              </a:rPr>
              <a:t>Ennustenäyttöä,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eli </a:t>
            </a:r>
            <a:r>
              <a:rPr sz="2400" dirty="0">
                <a:latin typeface="Calibri"/>
                <a:cs typeface="Calibri"/>
              </a:rPr>
              <a:t>suojaavat</a:t>
            </a:r>
            <a:r>
              <a:rPr sz="2400" spc="-1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sydäntä </a:t>
            </a:r>
            <a:r>
              <a:rPr sz="2400" dirty="0">
                <a:latin typeface="Calibri"/>
                <a:cs typeface="Calibri"/>
              </a:rPr>
              <a:t>(erityisesti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syd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vt:lta)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ja </a:t>
            </a:r>
            <a:r>
              <a:rPr sz="2400" spc="-10" dirty="0">
                <a:latin typeface="Calibri"/>
                <a:cs typeface="Calibri"/>
              </a:rPr>
              <a:t>munuaisia…</a:t>
            </a:r>
            <a:endParaRPr sz="2400">
              <a:latin typeface="Calibri"/>
              <a:cs typeface="Calibri"/>
            </a:endParaRPr>
          </a:p>
          <a:p>
            <a:pPr marL="241300" marR="5080" indent="-228600">
              <a:lnSpc>
                <a:spcPts val="2590"/>
              </a:lnSpc>
              <a:spcBef>
                <a:spcPts val="1010"/>
              </a:spcBef>
              <a:buFont typeface="Arial"/>
              <a:buChar char="•"/>
              <a:tabLst>
                <a:tab pos="241300" algn="l"/>
              </a:tabLst>
            </a:pPr>
            <a:r>
              <a:rPr sz="2400" dirty="0">
                <a:latin typeface="Calibri"/>
                <a:cs typeface="Calibri"/>
              </a:rPr>
              <a:t>Annostelu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tavallisesti: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1 </a:t>
            </a:r>
            <a:r>
              <a:rPr sz="2400" dirty="0">
                <a:latin typeface="Calibri"/>
                <a:cs typeface="Calibri"/>
              </a:rPr>
              <a:t>tabletti</a:t>
            </a:r>
            <a:r>
              <a:rPr sz="2400" spc="-1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kerran</a:t>
            </a:r>
            <a:r>
              <a:rPr sz="2400" spc="-11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päivässä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6350" y="2810255"/>
            <a:ext cx="12198350" cy="4054475"/>
            <a:chOff x="-6350" y="2810255"/>
            <a:chExt cx="12198350" cy="40544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76700" y="2810255"/>
              <a:ext cx="8115300" cy="404774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5921120"/>
              <a:ext cx="4245610" cy="937260"/>
            </a:xfrm>
            <a:custGeom>
              <a:avLst/>
              <a:gdLst/>
              <a:ahLst/>
              <a:cxnLst/>
              <a:rect l="l" t="t" r="r" b="b"/>
              <a:pathLst>
                <a:path w="4245610" h="937259">
                  <a:moveTo>
                    <a:pt x="2190686" y="475094"/>
                  </a:moveTo>
                  <a:lnTo>
                    <a:pt x="2188362" y="441604"/>
                  </a:lnTo>
                  <a:lnTo>
                    <a:pt x="2175916" y="408533"/>
                  </a:lnTo>
                  <a:lnTo>
                    <a:pt x="2153196" y="376669"/>
                  </a:lnTo>
                  <a:lnTo>
                    <a:pt x="2120011" y="346773"/>
                  </a:lnTo>
                  <a:lnTo>
                    <a:pt x="2124837" y="340169"/>
                  </a:lnTo>
                  <a:lnTo>
                    <a:pt x="2129028" y="333375"/>
                  </a:lnTo>
                  <a:lnTo>
                    <a:pt x="2132330" y="326453"/>
                  </a:lnTo>
                  <a:lnTo>
                    <a:pt x="2141728" y="291160"/>
                  </a:lnTo>
                  <a:lnTo>
                    <a:pt x="2137054" y="256679"/>
                  </a:lnTo>
                  <a:lnTo>
                    <a:pt x="2090064" y="194741"/>
                  </a:lnTo>
                  <a:lnTo>
                    <a:pt x="2049995" y="169570"/>
                  </a:lnTo>
                  <a:lnTo>
                    <a:pt x="2000427" y="149796"/>
                  </a:lnTo>
                  <a:lnTo>
                    <a:pt x="1942465" y="136525"/>
                  </a:lnTo>
                  <a:lnTo>
                    <a:pt x="1938680" y="128562"/>
                  </a:lnTo>
                  <a:lnTo>
                    <a:pt x="1913509" y="91325"/>
                  </a:lnTo>
                  <a:lnTo>
                    <a:pt x="1859407" y="54368"/>
                  </a:lnTo>
                  <a:lnTo>
                    <a:pt x="1812124" y="36410"/>
                  </a:lnTo>
                  <a:lnTo>
                    <a:pt x="1760613" y="25361"/>
                  </a:lnTo>
                  <a:lnTo>
                    <a:pt x="1706943" y="21158"/>
                  </a:lnTo>
                  <a:lnTo>
                    <a:pt x="1653197" y="23672"/>
                  </a:lnTo>
                  <a:lnTo>
                    <a:pt x="1601457" y="32842"/>
                  </a:lnTo>
                  <a:lnTo>
                    <a:pt x="1553806" y="48539"/>
                  </a:lnTo>
                  <a:lnTo>
                    <a:pt x="1512316" y="70675"/>
                  </a:lnTo>
                  <a:lnTo>
                    <a:pt x="1495894" y="59715"/>
                  </a:lnTo>
                  <a:lnTo>
                    <a:pt x="1457147" y="41389"/>
                  </a:lnTo>
                  <a:lnTo>
                    <a:pt x="1387170" y="24257"/>
                  </a:lnTo>
                  <a:lnTo>
                    <a:pt x="1338033" y="20878"/>
                  </a:lnTo>
                  <a:lnTo>
                    <a:pt x="1289608" y="23761"/>
                  </a:lnTo>
                  <a:lnTo>
                    <a:pt x="1243647" y="32537"/>
                  </a:lnTo>
                  <a:lnTo>
                    <a:pt x="1201940" y="46888"/>
                  </a:lnTo>
                  <a:lnTo>
                    <a:pt x="1166253" y="66459"/>
                  </a:lnTo>
                  <a:lnTo>
                    <a:pt x="1138389" y="90919"/>
                  </a:lnTo>
                  <a:lnTo>
                    <a:pt x="1123962" y="83375"/>
                  </a:lnTo>
                  <a:lnTo>
                    <a:pt x="1075563" y="64566"/>
                  </a:lnTo>
                  <a:lnTo>
                    <a:pt x="1024864" y="52730"/>
                  </a:lnTo>
                  <a:lnTo>
                    <a:pt x="972654" y="47066"/>
                  </a:lnTo>
                  <a:lnTo>
                    <a:pt x="920407" y="47332"/>
                  </a:lnTo>
                  <a:lnTo>
                    <a:pt x="869581" y="53276"/>
                  </a:lnTo>
                  <a:lnTo>
                    <a:pt x="821651" y="64617"/>
                  </a:lnTo>
                  <a:lnTo>
                    <a:pt x="778103" y="81127"/>
                  </a:lnTo>
                  <a:lnTo>
                    <a:pt x="740384" y="102527"/>
                  </a:lnTo>
                  <a:lnTo>
                    <a:pt x="709980" y="128562"/>
                  </a:lnTo>
                  <a:lnTo>
                    <a:pt x="658507" y="114503"/>
                  </a:lnTo>
                  <a:lnTo>
                    <a:pt x="604050" y="105549"/>
                  </a:lnTo>
                  <a:lnTo>
                    <a:pt x="547751" y="101854"/>
                  </a:lnTo>
                  <a:lnTo>
                    <a:pt x="490778" y="103530"/>
                  </a:lnTo>
                  <a:lnTo>
                    <a:pt x="430542" y="111391"/>
                  </a:lnTo>
                  <a:lnTo>
                    <a:pt x="375297" y="124853"/>
                  </a:lnTo>
                  <a:lnTo>
                    <a:pt x="325869" y="143281"/>
                  </a:lnTo>
                  <a:lnTo>
                    <a:pt x="283070" y="166077"/>
                  </a:lnTo>
                  <a:lnTo>
                    <a:pt x="247751" y="192595"/>
                  </a:lnTo>
                  <a:lnTo>
                    <a:pt x="220726" y="222237"/>
                  </a:lnTo>
                  <a:lnTo>
                    <a:pt x="194868" y="288353"/>
                  </a:lnTo>
                  <a:lnTo>
                    <a:pt x="197700" y="323596"/>
                  </a:lnTo>
                  <a:lnTo>
                    <a:pt x="195859" y="326453"/>
                  </a:lnTo>
                  <a:lnTo>
                    <a:pt x="145224" y="332981"/>
                  </a:lnTo>
                  <a:lnTo>
                    <a:pt x="99237" y="345922"/>
                  </a:lnTo>
                  <a:lnTo>
                    <a:pt x="59690" y="364591"/>
                  </a:lnTo>
                  <a:lnTo>
                    <a:pt x="28371" y="388340"/>
                  </a:lnTo>
                  <a:lnTo>
                    <a:pt x="5575" y="419646"/>
                  </a:lnTo>
                  <a:lnTo>
                    <a:pt x="0" y="444068"/>
                  </a:lnTo>
                  <a:lnTo>
                    <a:pt x="0" y="460387"/>
                  </a:lnTo>
                  <a:lnTo>
                    <a:pt x="5334" y="484238"/>
                  </a:lnTo>
                  <a:lnTo>
                    <a:pt x="26403" y="514235"/>
                  </a:lnTo>
                  <a:lnTo>
                    <a:pt x="60591" y="540499"/>
                  </a:lnTo>
                  <a:lnTo>
                    <a:pt x="107137" y="561378"/>
                  </a:lnTo>
                  <a:lnTo>
                    <a:pt x="78232" y="583361"/>
                  </a:lnTo>
                  <a:lnTo>
                    <a:pt x="58547" y="608088"/>
                  </a:lnTo>
                  <a:lnTo>
                    <a:pt x="48615" y="634644"/>
                  </a:lnTo>
                  <a:lnTo>
                    <a:pt x="48983" y="662089"/>
                  </a:lnTo>
                  <a:lnTo>
                    <a:pt x="91960" y="723188"/>
                  </a:lnTo>
                  <a:lnTo>
                    <a:pt x="131495" y="746201"/>
                  </a:lnTo>
                  <a:lnTo>
                    <a:pt x="179959" y="762787"/>
                  </a:lnTo>
                  <a:lnTo>
                    <a:pt x="234988" y="771880"/>
                  </a:lnTo>
                  <a:lnTo>
                    <a:pt x="294271" y="772439"/>
                  </a:lnTo>
                  <a:lnTo>
                    <a:pt x="295630" y="773798"/>
                  </a:lnTo>
                  <a:lnTo>
                    <a:pt x="328828" y="801509"/>
                  </a:lnTo>
                  <a:lnTo>
                    <a:pt x="363982" y="823455"/>
                  </a:lnTo>
                  <a:lnTo>
                    <a:pt x="403250" y="842225"/>
                  </a:lnTo>
                  <a:lnTo>
                    <a:pt x="445960" y="857732"/>
                  </a:lnTo>
                  <a:lnTo>
                    <a:pt x="491502" y="869873"/>
                  </a:lnTo>
                  <a:lnTo>
                    <a:pt x="539216" y="878560"/>
                  </a:lnTo>
                  <a:lnTo>
                    <a:pt x="588479" y="883716"/>
                  </a:lnTo>
                  <a:lnTo>
                    <a:pt x="638632" y="885240"/>
                  </a:lnTo>
                  <a:lnTo>
                    <a:pt x="689051" y="883031"/>
                  </a:lnTo>
                  <a:lnTo>
                    <a:pt x="739089" y="877011"/>
                  </a:lnTo>
                  <a:lnTo>
                    <a:pt x="788111" y="867079"/>
                  </a:lnTo>
                  <a:lnTo>
                    <a:pt x="835469" y="853160"/>
                  </a:lnTo>
                  <a:lnTo>
                    <a:pt x="872337" y="879513"/>
                  </a:lnTo>
                  <a:lnTo>
                    <a:pt x="916216" y="901712"/>
                  </a:lnTo>
                  <a:lnTo>
                    <a:pt x="966063" y="919302"/>
                  </a:lnTo>
                  <a:lnTo>
                    <a:pt x="1020838" y="931837"/>
                  </a:lnTo>
                  <a:lnTo>
                    <a:pt x="1061516" y="936879"/>
                  </a:lnTo>
                  <a:lnTo>
                    <a:pt x="1183182" y="936879"/>
                  </a:lnTo>
                  <a:lnTo>
                    <a:pt x="1233436" y="929182"/>
                  </a:lnTo>
                  <a:lnTo>
                    <a:pt x="1281518" y="917054"/>
                  </a:lnTo>
                  <a:lnTo>
                    <a:pt x="1325829" y="900861"/>
                  </a:lnTo>
                  <a:lnTo>
                    <a:pt x="1365465" y="880897"/>
                  </a:lnTo>
                  <a:lnTo>
                    <a:pt x="1399578" y="857427"/>
                  </a:lnTo>
                  <a:lnTo>
                    <a:pt x="1403997" y="853160"/>
                  </a:lnTo>
                  <a:lnTo>
                    <a:pt x="1427264" y="830707"/>
                  </a:lnTo>
                  <a:lnTo>
                    <a:pt x="1447673" y="801014"/>
                  </a:lnTo>
                  <a:lnTo>
                    <a:pt x="1483296" y="811847"/>
                  </a:lnTo>
                  <a:lnTo>
                    <a:pt x="1521028" y="819759"/>
                  </a:lnTo>
                  <a:lnTo>
                    <a:pt x="1560309" y="824636"/>
                  </a:lnTo>
                  <a:lnTo>
                    <a:pt x="1600581" y="826414"/>
                  </a:lnTo>
                  <a:lnTo>
                    <a:pt x="1659712" y="823277"/>
                  </a:lnTo>
                  <a:lnTo>
                    <a:pt x="1714881" y="813777"/>
                  </a:lnTo>
                  <a:lnTo>
                    <a:pt x="1756879" y="801014"/>
                  </a:lnTo>
                  <a:lnTo>
                    <a:pt x="1764906" y="798576"/>
                  </a:lnTo>
                  <a:lnTo>
                    <a:pt x="1808607" y="778344"/>
                  </a:lnTo>
                  <a:lnTo>
                    <a:pt x="1844763" y="753745"/>
                  </a:lnTo>
                  <a:lnTo>
                    <a:pt x="1872221" y="725436"/>
                  </a:lnTo>
                  <a:lnTo>
                    <a:pt x="1896237" y="660400"/>
                  </a:lnTo>
                  <a:lnTo>
                    <a:pt x="1939366" y="655243"/>
                  </a:lnTo>
                  <a:lnTo>
                    <a:pt x="1980831" y="647014"/>
                  </a:lnTo>
                  <a:lnTo>
                    <a:pt x="2020125" y="635825"/>
                  </a:lnTo>
                  <a:lnTo>
                    <a:pt x="2056765" y="621792"/>
                  </a:lnTo>
                  <a:lnTo>
                    <a:pt x="2102370" y="597814"/>
                  </a:lnTo>
                  <a:lnTo>
                    <a:pt x="2138730" y="570382"/>
                  </a:lnTo>
                  <a:lnTo>
                    <a:pt x="2165693" y="540258"/>
                  </a:lnTo>
                  <a:lnTo>
                    <a:pt x="2183066" y="508241"/>
                  </a:lnTo>
                  <a:lnTo>
                    <a:pt x="2190686" y="475094"/>
                  </a:lnTo>
                  <a:close/>
                </a:path>
                <a:path w="4245610" h="937259">
                  <a:moveTo>
                    <a:pt x="4245229" y="17907"/>
                  </a:moveTo>
                  <a:lnTo>
                    <a:pt x="4161917" y="0"/>
                  </a:lnTo>
                  <a:lnTo>
                    <a:pt x="4169854" y="30772"/>
                  </a:lnTo>
                  <a:lnTo>
                    <a:pt x="2221992" y="531876"/>
                  </a:lnTo>
                  <a:lnTo>
                    <a:pt x="2225040" y="544169"/>
                  </a:lnTo>
                  <a:lnTo>
                    <a:pt x="4173016" y="43040"/>
                  </a:lnTo>
                  <a:lnTo>
                    <a:pt x="4180967" y="73787"/>
                  </a:lnTo>
                  <a:lnTo>
                    <a:pt x="4234091" y="27584"/>
                  </a:lnTo>
                  <a:lnTo>
                    <a:pt x="4245229" y="17907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5941996"/>
              <a:ext cx="2190750" cy="916305"/>
            </a:xfrm>
            <a:custGeom>
              <a:avLst/>
              <a:gdLst/>
              <a:ahLst/>
              <a:cxnLst/>
              <a:rect l="l" t="t" r="r" b="b"/>
              <a:pathLst>
                <a:path w="2190750" h="916304">
                  <a:moveTo>
                    <a:pt x="197700" y="302719"/>
                  </a:moveTo>
                  <a:lnTo>
                    <a:pt x="202826" y="233478"/>
                  </a:lnTo>
                  <a:lnTo>
                    <a:pt x="247758" y="171715"/>
                  </a:lnTo>
                  <a:lnTo>
                    <a:pt x="283081" y="145191"/>
                  </a:lnTo>
                  <a:lnTo>
                    <a:pt x="325873" y="122402"/>
                  </a:lnTo>
                  <a:lnTo>
                    <a:pt x="375304" y="103968"/>
                  </a:lnTo>
                  <a:lnTo>
                    <a:pt x="430549" y="90512"/>
                  </a:lnTo>
                  <a:lnTo>
                    <a:pt x="490778" y="82654"/>
                  </a:lnTo>
                  <a:lnTo>
                    <a:pt x="547756" y="80970"/>
                  </a:lnTo>
                  <a:lnTo>
                    <a:pt x="604056" y="84668"/>
                  </a:lnTo>
                  <a:lnTo>
                    <a:pt x="658517" y="93618"/>
                  </a:lnTo>
                  <a:lnTo>
                    <a:pt x="709980" y="107686"/>
                  </a:lnTo>
                  <a:lnTo>
                    <a:pt x="740390" y="81645"/>
                  </a:lnTo>
                  <a:lnTo>
                    <a:pt x="778107" y="60244"/>
                  </a:lnTo>
                  <a:lnTo>
                    <a:pt x="821663" y="43741"/>
                  </a:lnTo>
                  <a:lnTo>
                    <a:pt x="869588" y="32392"/>
                  </a:lnTo>
                  <a:lnTo>
                    <a:pt x="920410" y="26455"/>
                  </a:lnTo>
                  <a:lnTo>
                    <a:pt x="972660" y="26188"/>
                  </a:lnTo>
                  <a:lnTo>
                    <a:pt x="1024867" y="31847"/>
                  </a:lnTo>
                  <a:lnTo>
                    <a:pt x="1075563" y="43690"/>
                  </a:lnTo>
                  <a:lnTo>
                    <a:pt x="1123965" y="62489"/>
                  </a:lnTo>
                  <a:lnTo>
                    <a:pt x="1138389" y="70043"/>
                  </a:lnTo>
                  <a:lnTo>
                    <a:pt x="1166262" y="45583"/>
                  </a:lnTo>
                  <a:lnTo>
                    <a:pt x="1201942" y="26008"/>
                  </a:lnTo>
                  <a:lnTo>
                    <a:pt x="1243650" y="11659"/>
                  </a:lnTo>
                  <a:lnTo>
                    <a:pt x="1289611" y="2876"/>
                  </a:lnTo>
                  <a:lnTo>
                    <a:pt x="1338045" y="0"/>
                  </a:lnTo>
                  <a:lnTo>
                    <a:pt x="1387176" y="3369"/>
                  </a:lnTo>
                  <a:lnTo>
                    <a:pt x="1435227" y="13325"/>
                  </a:lnTo>
                  <a:lnTo>
                    <a:pt x="1477438" y="29033"/>
                  </a:lnTo>
                  <a:lnTo>
                    <a:pt x="1512316" y="49799"/>
                  </a:lnTo>
                  <a:lnTo>
                    <a:pt x="1553809" y="27657"/>
                  </a:lnTo>
                  <a:lnTo>
                    <a:pt x="1601465" y="11956"/>
                  </a:lnTo>
                  <a:lnTo>
                    <a:pt x="1653204" y="2795"/>
                  </a:lnTo>
                  <a:lnTo>
                    <a:pt x="1706948" y="271"/>
                  </a:lnTo>
                  <a:lnTo>
                    <a:pt x="1760615" y="4481"/>
                  </a:lnTo>
                  <a:lnTo>
                    <a:pt x="1812128" y="15522"/>
                  </a:lnTo>
                  <a:lnTo>
                    <a:pt x="1859407" y="33492"/>
                  </a:lnTo>
                  <a:lnTo>
                    <a:pt x="1913508" y="70446"/>
                  </a:lnTo>
                  <a:lnTo>
                    <a:pt x="1942464" y="115648"/>
                  </a:lnTo>
                  <a:lnTo>
                    <a:pt x="2000428" y="128908"/>
                  </a:lnTo>
                  <a:lnTo>
                    <a:pt x="2050007" y="148693"/>
                  </a:lnTo>
                  <a:lnTo>
                    <a:pt x="2090065" y="173862"/>
                  </a:lnTo>
                  <a:lnTo>
                    <a:pt x="2119463" y="203276"/>
                  </a:lnTo>
                  <a:lnTo>
                    <a:pt x="2141733" y="270273"/>
                  </a:lnTo>
                  <a:lnTo>
                    <a:pt x="2132330" y="305577"/>
                  </a:lnTo>
                  <a:lnTo>
                    <a:pt x="2129028" y="312498"/>
                  </a:lnTo>
                  <a:lnTo>
                    <a:pt x="2124837" y="319293"/>
                  </a:lnTo>
                  <a:lnTo>
                    <a:pt x="2120011" y="325897"/>
                  </a:lnTo>
                  <a:lnTo>
                    <a:pt x="2153201" y="355781"/>
                  </a:lnTo>
                  <a:lnTo>
                    <a:pt x="2175927" y="387646"/>
                  </a:lnTo>
                  <a:lnTo>
                    <a:pt x="2188365" y="420716"/>
                  </a:lnTo>
                  <a:lnTo>
                    <a:pt x="2190689" y="454213"/>
                  </a:lnTo>
                  <a:lnTo>
                    <a:pt x="2183077" y="487360"/>
                  </a:lnTo>
                  <a:lnTo>
                    <a:pt x="2138742" y="549499"/>
                  </a:lnTo>
                  <a:lnTo>
                    <a:pt x="2102371" y="576936"/>
                  </a:lnTo>
                  <a:lnTo>
                    <a:pt x="2056764" y="600915"/>
                  </a:lnTo>
                  <a:lnTo>
                    <a:pt x="2020127" y="614940"/>
                  </a:lnTo>
                  <a:lnTo>
                    <a:pt x="1980834" y="626130"/>
                  </a:lnTo>
                  <a:lnTo>
                    <a:pt x="1939375" y="634364"/>
                  </a:lnTo>
                  <a:lnTo>
                    <a:pt x="1896237" y="639523"/>
                  </a:lnTo>
                  <a:lnTo>
                    <a:pt x="1889773" y="673221"/>
                  </a:lnTo>
                  <a:lnTo>
                    <a:pt x="1844770" y="732857"/>
                  </a:lnTo>
                  <a:lnTo>
                    <a:pt x="1808607" y="757460"/>
                  </a:lnTo>
                  <a:lnTo>
                    <a:pt x="1764918" y="777697"/>
                  </a:lnTo>
                  <a:lnTo>
                    <a:pt x="1714892" y="792899"/>
                  </a:lnTo>
                  <a:lnTo>
                    <a:pt x="1659717" y="802398"/>
                  </a:lnTo>
                  <a:lnTo>
                    <a:pt x="1600581" y="805528"/>
                  </a:lnTo>
                  <a:lnTo>
                    <a:pt x="1560312" y="803756"/>
                  </a:lnTo>
                  <a:lnTo>
                    <a:pt x="1521031" y="798873"/>
                  </a:lnTo>
                  <a:lnTo>
                    <a:pt x="1483298" y="790970"/>
                  </a:lnTo>
                  <a:lnTo>
                    <a:pt x="1447673" y="780138"/>
                  </a:lnTo>
                  <a:lnTo>
                    <a:pt x="1427274" y="809827"/>
                  </a:lnTo>
                  <a:lnTo>
                    <a:pt x="1399583" y="836544"/>
                  </a:lnTo>
                  <a:lnTo>
                    <a:pt x="1365476" y="860020"/>
                  </a:lnTo>
                  <a:lnTo>
                    <a:pt x="1325832" y="879983"/>
                  </a:lnTo>
                  <a:lnTo>
                    <a:pt x="1281528" y="896167"/>
                  </a:lnTo>
                  <a:lnTo>
                    <a:pt x="1233442" y="908300"/>
                  </a:lnTo>
                  <a:lnTo>
                    <a:pt x="1183194" y="916001"/>
                  </a:lnTo>
                </a:path>
                <a:path w="2190750" h="916304">
                  <a:moveTo>
                    <a:pt x="1061518" y="916001"/>
                  </a:moveTo>
                  <a:lnTo>
                    <a:pt x="1020838" y="910950"/>
                  </a:lnTo>
                  <a:lnTo>
                    <a:pt x="966073" y="898415"/>
                  </a:lnTo>
                  <a:lnTo>
                    <a:pt x="916224" y="880829"/>
                  </a:lnTo>
                  <a:lnTo>
                    <a:pt x="872339" y="858635"/>
                  </a:lnTo>
                  <a:lnTo>
                    <a:pt x="835469" y="832278"/>
                  </a:lnTo>
                  <a:lnTo>
                    <a:pt x="788112" y="846202"/>
                  </a:lnTo>
                  <a:lnTo>
                    <a:pt x="739095" y="856128"/>
                  </a:lnTo>
                  <a:lnTo>
                    <a:pt x="689058" y="862148"/>
                  </a:lnTo>
                  <a:lnTo>
                    <a:pt x="638642" y="864353"/>
                  </a:lnTo>
                  <a:lnTo>
                    <a:pt x="588485" y="862833"/>
                  </a:lnTo>
                  <a:lnTo>
                    <a:pt x="539227" y="857681"/>
                  </a:lnTo>
                  <a:lnTo>
                    <a:pt x="491509" y="848988"/>
                  </a:lnTo>
                  <a:lnTo>
                    <a:pt x="445971" y="836845"/>
                  </a:lnTo>
                  <a:lnTo>
                    <a:pt x="403252" y="821344"/>
                  </a:lnTo>
                  <a:lnTo>
                    <a:pt x="363993" y="802575"/>
                  </a:lnTo>
                  <a:lnTo>
                    <a:pt x="328833" y="780630"/>
                  </a:lnTo>
                  <a:lnTo>
                    <a:pt x="298411" y="755601"/>
                  </a:lnTo>
                  <a:lnTo>
                    <a:pt x="294271" y="751563"/>
                  </a:lnTo>
                  <a:lnTo>
                    <a:pt x="234995" y="750997"/>
                  </a:lnTo>
                  <a:lnTo>
                    <a:pt x="179960" y="741899"/>
                  </a:lnTo>
                  <a:lnTo>
                    <a:pt x="131505" y="725320"/>
                  </a:lnTo>
                  <a:lnTo>
                    <a:pt x="91966" y="702311"/>
                  </a:lnTo>
                  <a:lnTo>
                    <a:pt x="63682" y="673925"/>
                  </a:lnTo>
                  <a:lnTo>
                    <a:pt x="48625" y="613755"/>
                  </a:lnTo>
                  <a:lnTo>
                    <a:pt x="58550" y="587204"/>
                  </a:lnTo>
                  <a:lnTo>
                    <a:pt x="78233" y="562480"/>
                  </a:lnTo>
                  <a:lnTo>
                    <a:pt x="107144" y="540502"/>
                  </a:lnTo>
                  <a:lnTo>
                    <a:pt x="60592" y="519615"/>
                  </a:lnTo>
                  <a:lnTo>
                    <a:pt x="26408" y="493348"/>
                  </a:lnTo>
                  <a:lnTo>
                    <a:pt x="5345" y="463351"/>
                  </a:lnTo>
                  <a:lnTo>
                    <a:pt x="0" y="439510"/>
                  </a:lnTo>
                </a:path>
                <a:path w="2190750" h="916304">
                  <a:moveTo>
                    <a:pt x="0" y="423187"/>
                  </a:moveTo>
                  <a:lnTo>
                    <a:pt x="28383" y="367464"/>
                  </a:lnTo>
                  <a:lnTo>
                    <a:pt x="59696" y="343707"/>
                  </a:lnTo>
                  <a:lnTo>
                    <a:pt x="99243" y="325033"/>
                  </a:lnTo>
                  <a:lnTo>
                    <a:pt x="145228" y="312104"/>
                  </a:lnTo>
                  <a:lnTo>
                    <a:pt x="195859" y="305577"/>
                  </a:lnTo>
                  <a:lnTo>
                    <a:pt x="197700" y="302719"/>
                  </a:lnTo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9493" y="5988811"/>
              <a:ext cx="2009775" cy="782320"/>
            </a:xfrm>
            <a:custGeom>
              <a:avLst/>
              <a:gdLst/>
              <a:ahLst/>
              <a:cxnLst/>
              <a:rect l="l" t="t" r="r" b="b"/>
              <a:pathLst>
                <a:path w="2009775" h="782320">
                  <a:moveTo>
                    <a:pt x="128416" y="507060"/>
                  </a:moveTo>
                  <a:lnTo>
                    <a:pt x="94898" y="507091"/>
                  </a:lnTo>
                  <a:lnTo>
                    <a:pt x="61948" y="504226"/>
                  </a:lnTo>
                  <a:lnTo>
                    <a:pt x="30127" y="498539"/>
                  </a:lnTo>
                  <a:lnTo>
                    <a:pt x="0" y="490105"/>
                  </a:lnTo>
                </a:path>
                <a:path w="2009775" h="782320">
                  <a:moveTo>
                    <a:pt x="241712" y="692607"/>
                  </a:moveTo>
                  <a:lnTo>
                    <a:pt x="228042" y="695418"/>
                  </a:lnTo>
                  <a:lnTo>
                    <a:pt x="214091" y="697712"/>
                  </a:lnTo>
                  <a:lnTo>
                    <a:pt x="199905" y="699483"/>
                  </a:lnTo>
                  <a:lnTo>
                    <a:pt x="185527" y="700722"/>
                  </a:lnTo>
                </a:path>
                <a:path w="2009775" h="782320">
                  <a:moveTo>
                    <a:pt x="725849" y="781757"/>
                  </a:moveTo>
                  <a:lnTo>
                    <a:pt x="716096" y="772902"/>
                  </a:lnTo>
                  <a:lnTo>
                    <a:pt x="707191" y="763768"/>
                  </a:lnTo>
                  <a:lnTo>
                    <a:pt x="699151" y="754375"/>
                  </a:lnTo>
                  <a:lnTo>
                    <a:pt x="691991" y="744743"/>
                  </a:lnTo>
                </a:path>
                <a:path w="2009775" h="782320">
                  <a:moveTo>
                    <a:pt x="1351895" y="689457"/>
                  </a:moveTo>
                  <a:lnTo>
                    <a:pt x="1349897" y="699750"/>
                  </a:lnTo>
                  <a:lnTo>
                    <a:pt x="1346958" y="709964"/>
                  </a:lnTo>
                  <a:lnTo>
                    <a:pt x="1343091" y="720079"/>
                  </a:lnTo>
                  <a:lnTo>
                    <a:pt x="1338306" y="730072"/>
                  </a:lnTo>
                </a:path>
                <a:path w="2009775" h="782320">
                  <a:moveTo>
                    <a:pt x="1620627" y="438505"/>
                  </a:moveTo>
                  <a:lnTo>
                    <a:pt x="1676871" y="458946"/>
                  </a:lnTo>
                  <a:lnTo>
                    <a:pt x="1722800" y="485564"/>
                  </a:lnTo>
                  <a:lnTo>
                    <a:pt x="1757093" y="517140"/>
                  </a:lnTo>
                  <a:lnTo>
                    <a:pt x="1778424" y="552456"/>
                  </a:lnTo>
                  <a:lnTo>
                    <a:pt x="1785473" y="590296"/>
                  </a:lnTo>
                </a:path>
                <a:path w="2009775" h="782320">
                  <a:moveTo>
                    <a:pt x="2009374" y="276834"/>
                  </a:moveTo>
                  <a:lnTo>
                    <a:pt x="1995476" y="292815"/>
                  </a:lnTo>
                  <a:lnTo>
                    <a:pt x="1978482" y="307724"/>
                  </a:lnTo>
                  <a:lnTo>
                    <a:pt x="1958582" y="321418"/>
                  </a:lnTo>
                  <a:lnTo>
                    <a:pt x="1935968" y="333756"/>
                  </a:lnTo>
                </a:path>
                <a:path w="2009775" h="782320">
                  <a:moveTo>
                    <a:pt x="1833352" y="65646"/>
                  </a:moveTo>
                  <a:lnTo>
                    <a:pt x="1835162" y="72318"/>
                  </a:lnTo>
                  <a:lnTo>
                    <a:pt x="1836400" y="79030"/>
                  </a:lnTo>
                  <a:lnTo>
                    <a:pt x="1837067" y="85768"/>
                  </a:lnTo>
                  <a:lnTo>
                    <a:pt x="1837162" y="92519"/>
                  </a:lnTo>
                </a:path>
                <a:path w="2009775" h="782320">
                  <a:moveTo>
                    <a:pt x="1364595" y="34290"/>
                  </a:moveTo>
                  <a:lnTo>
                    <a:pt x="1372327" y="25151"/>
                  </a:lnTo>
                  <a:lnTo>
                    <a:pt x="1381201" y="16368"/>
                  </a:lnTo>
                  <a:lnTo>
                    <a:pt x="1391170" y="7974"/>
                  </a:lnTo>
                  <a:lnTo>
                    <a:pt x="1402187" y="0"/>
                  </a:lnTo>
                </a:path>
                <a:path w="2009775" h="782320">
                  <a:moveTo>
                    <a:pt x="1012920" y="50622"/>
                  </a:moveTo>
                  <a:lnTo>
                    <a:pt x="1016264" y="42998"/>
                  </a:lnTo>
                  <a:lnTo>
                    <a:pt x="1020421" y="35515"/>
                  </a:lnTo>
                  <a:lnTo>
                    <a:pt x="1025380" y="28194"/>
                  </a:lnTo>
                  <a:lnTo>
                    <a:pt x="1031132" y="21056"/>
                  </a:lnTo>
                </a:path>
                <a:path w="2009775" h="782320">
                  <a:moveTo>
                    <a:pt x="600221" y="60667"/>
                  </a:moveTo>
                  <a:lnTo>
                    <a:pt x="617820" y="66970"/>
                  </a:lnTo>
                  <a:lnTo>
                    <a:pt x="634699" y="73863"/>
                  </a:lnTo>
                  <a:lnTo>
                    <a:pt x="650814" y="81327"/>
                  </a:lnTo>
                  <a:lnTo>
                    <a:pt x="666121" y="89344"/>
                  </a:lnTo>
                </a:path>
                <a:path w="2009775" h="782320">
                  <a:moveTo>
                    <a:pt x="99726" y="286092"/>
                  </a:moveTo>
                  <a:lnTo>
                    <a:pt x="96069" y="278645"/>
                  </a:lnTo>
                  <a:lnTo>
                    <a:pt x="92930" y="271127"/>
                  </a:lnTo>
                  <a:lnTo>
                    <a:pt x="90313" y="263545"/>
                  </a:lnTo>
                  <a:lnTo>
                    <a:pt x="88220" y="255904"/>
                  </a:lnTo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96341" y="6076289"/>
            <a:ext cx="12414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Vanhentunut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!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92740" y="2810255"/>
            <a:ext cx="1699260" cy="263080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93345" marR="194945">
              <a:lnSpc>
                <a:spcPct val="100000"/>
              </a:lnSpc>
              <a:spcBef>
                <a:spcPts val="295"/>
              </a:spcBef>
            </a:pPr>
            <a:r>
              <a:rPr sz="1100" dirty="0">
                <a:latin typeface="Calibri"/>
                <a:cs typeface="Calibri"/>
              </a:rPr>
              <a:t>Tyypin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2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diabetes.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Käypä </a:t>
            </a:r>
            <a:r>
              <a:rPr sz="1100" dirty="0">
                <a:latin typeface="Calibri"/>
                <a:cs typeface="Calibri"/>
              </a:rPr>
              <a:t>hoito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-suositus.</a:t>
            </a:r>
            <a:endParaRPr sz="1100">
              <a:latin typeface="Calibri"/>
              <a:cs typeface="Calibri"/>
            </a:endParaRPr>
          </a:p>
          <a:p>
            <a:pPr marL="93345" marR="224154">
              <a:lnSpc>
                <a:spcPct val="100000"/>
              </a:lnSpc>
            </a:pPr>
            <a:r>
              <a:rPr sz="1100" spc="-10" dirty="0">
                <a:latin typeface="Calibri"/>
                <a:cs typeface="Calibri"/>
              </a:rPr>
              <a:t>Suomalaisen Lääkäriseuran </a:t>
            </a:r>
            <a:r>
              <a:rPr sz="1100" dirty="0">
                <a:latin typeface="Calibri"/>
                <a:cs typeface="Calibri"/>
              </a:rPr>
              <a:t>Duodecimin,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Suomen Sisätautilääkärien </a:t>
            </a:r>
            <a:r>
              <a:rPr sz="1100" dirty="0">
                <a:latin typeface="Calibri"/>
                <a:cs typeface="Calibri"/>
              </a:rPr>
              <a:t>yhdistyksen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ja </a:t>
            </a:r>
            <a:r>
              <a:rPr sz="1100" spc="-10" dirty="0">
                <a:latin typeface="Calibri"/>
                <a:cs typeface="Calibri"/>
              </a:rPr>
              <a:t>Diabetesliiton Lääkärineuvoston </a:t>
            </a:r>
            <a:r>
              <a:rPr sz="1100" dirty="0">
                <a:latin typeface="Calibri"/>
                <a:cs typeface="Calibri"/>
              </a:rPr>
              <a:t>asettama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työryhmä. </a:t>
            </a:r>
            <a:r>
              <a:rPr sz="1100" dirty="0">
                <a:latin typeface="Calibri"/>
                <a:cs typeface="Calibri"/>
              </a:rPr>
              <a:t>Helsinki: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Suomalainen </a:t>
            </a:r>
            <a:r>
              <a:rPr sz="1100" dirty="0">
                <a:latin typeface="Calibri"/>
                <a:cs typeface="Calibri"/>
              </a:rPr>
              <a:t>Lääkäriseura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Duodecim, </a:t>
            </a:r>
            <a:r>
              <a:rPr sz="1100" dirty="0">
                <a:latin typeface="Calibri"/>
                <a:cs typeface="Calibri"/>
              </a:rPr>
              <a:t>2020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(viitattu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6.2.2023). </a:t>
            </a:r>
            <a:r>
              <a:rPr sz="1100" dirty="0">
                <a:latin typeface="Calibri"/>
                <a:cs typeface="Calibri"/>
              </a:rPr>
              <a:t>Saatavilla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internetissä: </a:t>
            </a:r>
            <a:r>
              <a:rPr sz="11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www.kaypahoito.fi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540194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spc="-65" dirty="0">
                <a:solidFill>
                  <a:srgbClr val="000000"/>
                </a:solidFill>
                <a:latin typeface="Calibri Light"/>
                <a:cs typeface="Calibri Light"/>
              </a:rPr>
              <a:t>SGLT2-</a:t>
            </a:r>
            <a:r>
              <a:rPr sz="4400" b="0" dirty="0">
                <a:solidFill>
                  <a:srgbClr val="000000"/>
                </a:solidFill>
                <a:latin typeface="Calibri Light"/>
                <a:cs typeface="Calibri Light"/>
              </a:rPr>
              <a:t>estäjät</a:t>
            </a:r>
            <a:r>
              <a:rPr sz="4400" b="0" spc="-8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dirty="0">
                <a:solidFill>
                  <a:srgbClr val="000000"/>
                </a:solidFill>
                <a:latin typeface="Calibri Light"/>
                <a:cs typeface="Calibri Light"/>
              </a:rPr>
              <a:t>ja</a:t>
            </a:r>
            <a:r>
              <a:rPr sz="4400" b="0" spc="-7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spc="-10" dirty="0">
                <a:solidFill>
                  <a:srgbClr val="000000"/>
                </a:solidFill>
                <a:latin typeface="Calibri Light"/>
                <a:cs typeface="Calibri Light"/>
              </a:rPr>
              <a:t>tauotus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793189"/>
            <a:ext cx="10028555" cy="429069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240029" marR="711200" indent="-227965">
              <a:lnSpc>
                <a:spcPts val="3030"/>
              </a:lnSpc>
              <a:spcBef>
                <a:spcPts val="47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35" dirty="0">
                <a:latin typeface="Calibri"/>
                <a:cs typeface="Calibri"/>
              </a:rPr>
              <a:t>Tauotetaan</a:t>
            </a:r>
            <a:r>
              <a:rPr sz="2800" spc="-1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rutiinisti</a:t>
            </a:r>
            <a:r>
              <a:rPr sz="2800" spc="-1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sairaalahoitoon</a:t>
            </a:r>
            <a:r>
              <a:rPr sz="2800" spc="-1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jouduttaessa</a:t>
            </a:r>
            <a:r>
              <a:rPr sz="2800" spc="-10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ja</a:t>
            </a:r>
            <a:r>
              <a:rPr sz="2800" spc="-1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myös</a:t>
            </a:r>
            <a:r>
              <a:rPr sz="2800" spc="-114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mm. 	</a:t>
            </a:r>
            <a:r>
              <a:rPr sz="2800" dirty="0">
                <a:latin typeface="Calibri"/>
                <a:cs typeface="Calibri"/>
              </a:rPr>
              <a:t>sairaus-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ja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kuivumatiloissa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(euglykeemisen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ketoasidoosin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riski)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35" dirty="0">
                <a:latin typeface="Calibri"/>
                <a:cs typeface="Calibri"/>
              </a:rPr>
              <a:t>Tavallisin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haitta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ja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lopetuksen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syy: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genit.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hiivainfektiot;</a:t>
            </a:r>
            <a:endParaRPr sz="2800">
              <a:latin typeface="Calibri"/>
              <a:cs typeface="Calibri"/>
            </a:endParaRPr>
          </a:p>
          <a:p>
            <a:pPr marL="240029" marR="5080" indent="-227965">
              <a:lnSpc>
                <a:spcPts val="3030"/>
              </a:lnSpc>
              <a:spcBef>
                <a:spcPts val="103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30" dirty="0">
                <a:latin typeface="Calibri"/>
                <a:cs typeface="Calibri"/>
              </a:rPr>
              <a:t>Tauotuksen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haittana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jälleen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menetetty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teho</a:t>
            </a:r>
            <a:r>
              <a:rPr sz="2800" spc="-10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(sekä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ennustevaikutus); 	</a:t>
            </a:r>
            <a:r>
              <a:rPr sz="2800" dirty="0">
                <a:latin typeface="Calibri"/>
                <a:cs typeface="Calibri"/>
              </a:rPr>
              <a:t>lisäksi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uudelleen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aloituksissa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hiivainfektion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korkeampi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riski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(hoidon 	alkuvaiheessa</a:t>
            </a:r>
            <a:r>
              <a:rPr sz="2800" spc="-1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glukoosin</a:t>
            </a:r>
            <a:r>
              <a:rPr sz="2800" spc="-10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poistuminen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virtsaan</a:t>
            </a:r>
            <a:r>
              <a:rPr sz="2800" spc="-1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suurimmillaan)</a:t>
            </a:r>
            <a:endParaRPr sz="2800">
              <a:latin typeface="Calibri"/>
              <a:cs typeface="Calibri"/>
            </a:endParaRPr>
          </a:p>
          <a:p>
            <a:pPr marL="241300" marR="302895" indent="-229235">
              <a:lnSpc>
                <a:spcPct val="90000"/>
              </a:lnSpc>
              <a:spcBef>
                <a:spcPts val="944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30" dirty="0">
                <a:latin typeface="Calibri"/>
                <a:cs typeface="Calibri"/>
              </a:rPr>
              <a:t>Tauotuksen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voi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odottaa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heikentävän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glukoositasapainoa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jonkun verran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Wingdings"/>
                <a:cs typeface="Wingdings"/>
              </a:rPr>
              <a:t></a:t>
            </a:r>
            <a:r>
              <a:rPr sz="2800" spc="-1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Calibri"/>
                <a:cs typeface="Calibri"/>
              </a:rPr>
              <a:t>Hyvä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tehdä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omaseurantaa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ja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jos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siinä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havaittavissa </a:t>
            </a:r>
            <a:r>
              <a:rPr sz="2800" spc="-20" dirty="0">
                <a:latin typeface="Calibri"/>
                <a:cs typeface="Calibri"/>
              </a:rPr>
              <a:t>merkittävämpi</a:t>
            </a:r>
            <a:r>
              <a:rPr sz="2800" spc="-10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nousu,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yhteys</a:t>
            </a:r>
            <a:r>
              <a:rPr sz="2800" spc="-1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diabeteshoitajaan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korvaavan</a:t>
            </a:r>
            <a:r>
              <a:rPr sz="2800" spc="-10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hoidon </a:t>
            </a:r>
            <a:r>
              <a:rPr sz="2800" spc="-20" dirty="0">
                <a:latin typeface="Calibri"/>
                <a:cs typeface="Calibri"/>
              </a:rPr>
              <a:t>järjestämistä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varten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77350" y="168402"/>
            <a:ext cx="2654935" cy="1201420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vert="horz" wrap="square" lIns="0" tIns="36194" rIns="0" bIns="0" rtlCol="0">
            <a:spAutoFit/>
          </a:bodyPr>
          <a:lstStyle/>
          <a:p>
            <a:pPr marL="259079" marR="250190" algn="ctr">
              <a:lnSpc>
                <a:spcPct val="100000"/>
              </a:lnSpc>
              <a:spcBef>
                <a:spcPts val="284"/>
              </a:spcBef>
            </a:pPr>
            <a:r>
              <a:rPr sz="1800" i="1" spc="-10" dirty="0">
                <a:latin typeface="Calibri"/>
                <a:cs typeface="Calibri"/>
              </a:rPr>
              <a:t>tarkemmin</a:t>
            </a:r>
            <a:r>
              <a:rPr sz="1800" i="1" spc="-2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mahdolliset haittavaikutukset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spc="-25" dirty="0">
                <a:latin typeface="Calibri"/>
                <a:cs typeface="Calibri"/>
              </a:rPr>
              <a:t>ja </a:t>
            </a:r>
            <a:r>
              <a:rPr sz="1800" i="1" dirty="0">
                <a:latin typeface="Calibri"/>
                <a:cs typeface="Calibri"/>
              </a:rPr>
              <a:t>varotoimet:</a:t>
            </a:r>
            <a:r>
              <a:rPr sz="1800" i="1" spc="-6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tutustu valmisteyhteenvetoon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4325">
              <a:lnSpc>
                <a:spcPct val="100000"/>
              </a:lnSpc>
              <a:spcBef>
                <a:spcPts val="100"/>
              </a:spcBef>
            </a:pPr>
            <a:r>
              <a:rPr dirty="0"/>
              <a:t>Lyhyesti</a:t>
            </a:r>
            <a:r>
              <a:rPr spc="-45" dirty="0"/>
              <a:t> </a:t>
            </a:r>
            <a:r>
              <a:rPr dirty="0"/>
              <a:t>GLP1-</a:t>
            </a:r>
            <a:r>
              <a:rPr spc="-10" dirty="0"/>
              <a:t>lääkkeistä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45844" y="2132203"/>
            <a:ext cx="39154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1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…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niistä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suolistohormonilääkkeistä</a:t>
            </a:r>
            <a:endParaRPr sz="1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8032" y="3893820"/>
            <a:ext cx="9747885" cy="2310765"/>
          </a:xfrm>
          <a:prstGeom prst="rect">
            <a:avLst/>
          </a:prstGeom>
          <a:solidFill>
            <a:srgbClr val="FFF1CC"/>
          </a:solidFill>
          <a:ln w="9525">
            <a:solidFill>
              <a:srgbClr val="4471C4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320040" marR="665480" indent="-228600">
              <a:lnSpc>
                <a:spcPct val="70000"/>
              </a:lnSpc>
              <a:spcBef>
                <a:spcPts val="345"/>
              </a:spcBef>
              <a:buFont typeface="Arial"/>
              <a:buChar char="•"/>
              <a:tabLst>
                <a:tab pos="320040" algn="l"/>
              </a:tabLst>
            </a:pPr>
            <a:r>
              <a:rPr sz="1900" i="1" spc="-20" dirty="0">
                <a:latin typeface="Calibri"/>
                <a:cs typeface="Calibri"/>
              </a:rPr>
              <a:t>Glucose-</a:t>
            </a:r>
            <a:r>
              <a:rPr sz="1900" i="1" dirty="0">
                <a:latin typeface="Calibri"/>
                <a:cs typeface="Calibri"/>
              </a:rPr>
              <a:t>lowering</a:t>
            </a:r>
            <a:r>
              <a:rPr sz="1900" i="1" spc="-15" dirty="0">
                <a:latin typeface="Calibri"/>
                <a:cs typeface="Calibri"/>
              </a:rPr>
              <a:t> </a:t>
            </a:r>
            <a:r>
              <a:rPr sz="1900" i="1" dirty="0">
                <a:latin typeface="Calibri"/>
                <a:cs typeface="Calibri"/>
              </a:rPr>
              <a:t>mechanism</a:t>
            </a:r>
            <a:r>
              <a:rPr sz="1900" i="1" spc="-45" dirty="0">
                <a:latin typeface="Calibri"/>
                <a:cs typeface="Calibri"/>
              </a:rPr>
              <a:t> </a:t>
            </a:r>
            <a:r>
              <a:rPr sz="1900" i="1" dirty="0">
                <a:latin typeface="Calibri"/>
                <a:cs typeface="Calibri"/>
              </a:rPr>
              <a:t>of</a:t>
            </a:r>
            <a:r>
              <a:rPr sz="1900" i="1" spc="-75" dirty="0">
                <a:latin typeface="Calibri"/>
                <a:cs typeface="Calibri"/>
              </a:rPr>
              <a:t> </a:t>
            </a:r>
            <a:r>
              <a:rPr sz="1900" i="1" dirty="0">
                <a:latin typeface="Calibri"/>
                <a:cs typeface="Calibri"/>
              </a:rPr>
              <a:t>action:</a:t>
            </a:r>
            <a:r>
              <a:rPr sz="1900" i="1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Augment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spc="-20" dirty="0">
                <a:latin typeface="Calibri"/>
                <a:cs typeface="Calibri"/>
              </a:rPr>
              <a:t>glucose-</a:t>
            </a:r>
            <a:r>
              <a:rPr sz="1900" dirty="0">
                <a:latin typeface="Calibri"/>
                <a:cs typeface="Calibri"/>
              </a:rPr>
              <a:t>dependent</a:t>
            </a:r>
            <a:r>
              <a:rPr sz="1900" spc="-3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insulin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secretion</a:t>
            </a:r>
            <a:r>
              <a:rPr sz="1900" spc="-50" dirty="0">
                <a:latin typeface="Calibri"/>
                <a:cs typeface="Calibri"/>
              </a:rPr>
              <a:t> &amp; </a:t>
            </a:r>
            <a:r>
              <a:rPr sz="1900" dirty="0">
                <a:latin typeface="Calibri"/>
                <a:cs typeface="Calibri"/>
              </a:rPr>
              <a:t>glucagon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suppression,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decelerate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gastric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emptying,</a:t>
            </a:r>
            <a:r>
              <a:rPr sz="1900" spc="-2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curb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spc="-20" dirty="0">
                <a:latin typeface="Calibri"/>
                <a:cs typeface="Calibri"/>
              </a:rPr>
              <a:t>post-</a:t>
            </a:r>
            <a:r>
              <a:rPr sz="1900" dirty="0">
                <a:latin typeface="Calibri"/>
                <a:cs typeface="Calibri"/>
              </a:rPr>
              <a:t>meal</a:t>
            </a:r>
            <a:r>
              <a:rPr sz="1900" spc="-3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glycaemic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increments, </a:t>
            </a:r>
            <a:r>
              <a:rPr sz="1900" dirty="0">
                <a:latin typeface="Calibri"/>
                <a:cs typeface="Calibri"/>
              </a:rPr>
              <a:t>reduce</a:t>
            </a:r>
            <a:r>
              <a:rPr sz="1900" spc="-6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appetite,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calorie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intake</a:t>
            </a:r>
            <a:r>
              <a:rPr sz="1900" spc="-6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and</a:t>
            </a:r>
            <a:r>
              <a:rPr sz="1900" spc="-7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body</a:t>
            </a:r>
            <a:r>
              <a:rPr sz="1900" spc="-7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weight</a:t>
            </a:r>
            <a:endParaRPr sz="1900">
              <a:latin typeface="Calibri"/>
              <a:cs typeface="Calibri"/>
            </a:endParaRPr>
          </a:p>
          <a:p>
            <a:pPr marL="320040" marR="907415" indent="-228600">
              <a:lnSpc>
                <a:spcPct val="70000"/>
              </a:lnSpc>
              <a:spcBef>
                <a:spcPts val="1000"/>
              </a:spcBef>
              <a:buFont typeface="Arial"/>
              <a:buChar char="•"/>
              <a:tabLst>
                <a:tab pos="320040" algn="l"/>
              </a:tabLst>
            </a:pPr>
            <a:r>
              <a:rPr sz="1900" i="1" dirty="0">
                <a:latin typeface="Calibri"/>
                <a:cs typeface="Calibri"/>
              </a:rPr>
              <a:t>Clinical</a:t>
            </a:r>
            <a:r>
              <a:rPr sz="1900" i="1" spc="-60" dirty="0">
                <a:latin typeface="Calibri"/>
                <a:cs typeface="Calibri"/>
              </a:rPr>
              <a:t> </a:t>
            </a:r>
            <a:r>
              <a:rPr sz="1900" i="1" spc="-10" dirty="0">
                <a:latin typeface="Calibri"/>
                <a:cs typeface="Calibri"/>
              </a:rPr>
              <a:t>Efficacy</a:t>
            </a:r>
            <a:r>
              <a:rPr sz="1900" i="1" spc="-70" dirty="0">
                <a:latin typeface="Calibri"/>
                <a:cs typeface="Calibri"/>
              </a:rPr>
              <a:t> </a:t>
            </a:r>
            <a:r>
              <a:rPr sz="1900" i="1" dirty="0">
                <a:latin typeface="Calibri"/>
                <a:cs typeface="Calibri"/>
              </a:rPr>
              <a:t>Profile:</a:t>
            </a:r>
            <a:r>
              <a:rPr sz="1900" i="1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High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to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Very</a:t>
            </a:r>
            <a:r>
              <a:rPr sz="1900" spc="-7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High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glucose-</a:t>
            </a:r>
            <a:r>
              <a:rPr sz="1900" dirty="0">
                <a:latin typeface="Calibri"/>
                <a:cs typeface="Calibri"/>
              </a:rPr>
              <a:t>lowering</a:t>
            </a:r>
            <a:r>
              <a:rPr sz="1900" spc="-25" dirty="0">
                <a:latin typeface="Calibri"/>
                <a:cs typeface="Calibri"/>
              </a:rPr>
              <a:t> efficacy,</a:t>
            </a:r>
            <a:r>
              <a:rPr sz="1900" spc="-8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low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inherent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risk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spc="-25" dirty="0">
                <a:latin typeface="Calibri"/>
                <a:cs typeface="Calibri"/>
              </a:rPr>
              <a:t>of </a:t>
            </a:r>
            <a:r>
              <a:rPr sz="1900" spc="-10" dirty="0">
                <a:latin typeface="Calibri"/>
                <a:cs typeface="Calibri"/>
              </a:rPr>
              <a:t>hypoglycaemia;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intermediate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to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high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weight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spc="-20" dirty="0">
                <a:latin typeface="Calibri"/>
                <a:cs typeface="Calibri"/>
              </a:rPr>
              <a:t>loss</a:t>
            </a:r>
            <a:endParaRPr sz="1900">
              <a:latin typeface="Calibri"/>
              <a:cs typeface="Calibri"/>
            </a:endParaRPr>
          </a:p>
          <a:p>
            <a:pPr marL="320040" marR="860425" indent="-228600">
              <a:lnSpc>
                <a:spcPct val="70000"/>
              </a:lnSpc>
              <a:spcBef>
                <a:spcPts val="994"/>
              </a:spcBef>
              <a:buFont typeface="Arial"/>
              <a:buChar char="•"/>
              <a:tabLst>
                <a:tab pos="320040" algn="l"/>
              </a:tabLst>
            </a:pPr>
            <a:r>
              <a:rPr sz="1900" i="1" spc="-10" dirty="0">
                <a:latin typeface="Calibri"/>
                <a:cs typeface="Calibri"/>
              </a:rPr>
              <a:t>Cardiorenal</a:t>
            </a:r>
            <a:r>
              <a:rPr sz="1900" i="1" spc="-50" dirty="0">
                <a:latin typeface="Calibri"/>
                <a:cs typeface="Calibri"/>
              </a:rPr>
              <a:t> </a:t>
            </a:r>
            <a:r>
              <a:rPr sz="1900" i="1" spc="-10" dirty="0">
                <a:latin typeface="Calibri"/>
                <a:cs typeface="Calibri"/>
              </a:rPr>
              <a:t>Effects:</a:t>
            </a:r>
            <a:r>
              <a:rPr sz="1900" i="1" spc="-4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cardioprotective,</a:t>
            </a:r>
            <a:r>
              <a:rPr sz="1900" spc="-2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with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evidence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of</a:t>
            </a:r>
            <a:r>
              <a:rPr sz="1900" spc="-7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reduction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in</a:t>
            </a:r>
            <a:r>
              <a:rPr sz="1900" spc="-6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major</a:t>
            </a:r>
            <a:r>
              <a:rPr sz="1900" spc="-7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adverse cardiovascular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events,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CV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death,</a:t>
            </a:r>
            <a:r>
              <a:rPr sz="1900" spc="-6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fatal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or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spc="-20" dirty="0">
                <a:latin typeface="Calibri"/>
                <a:cs typeface="Calibri"/>
              </a:rPr>
              <a:t>non-</a:t>
            </a:r>
            <a:r>
              <a:rPr sz="1900" dirty="0">
                <a:latin typeface="Calibri"/>
                <a:cs typeface="Calibri"/>
              </a:rPr>
              <a:t>fatal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MI,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fatal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or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spc="-20" dirty="0">
                <a:latin typeface="Calibri"/>
                <a:cs typeface="Calibri"/>
              </a:rPr>
              <a:t>non-</a:t>
            </a:r>
            <a:r>
              <a:rPr sz="1900" dirty="0">
                <a:latin typeface="Calibri"/>
                <a:cs typeface="Calibri"/>
              </a:rPr>
              <a:t>fatal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spc="-20" dirty="0">
                <a:latin typeface="Calibri"/>
                <a:cs typeface="Calibri"/>
              </a:rPr>
              <a:t>stroke,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all-cause </a:t>
            </a:r>
            <a:r>
              <a:rPr sz="1900" spc="-20" dirty="0">
                <a:latin typeface="Calibri"/>
                <a:cs typeface="Calibri"/>
              </a:rPr>
              <a:t>mortality,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composite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kidney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outcome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driven</a:t>
            </a:r>
            <a:r>
              <a:rPr sz="1900" spc="-2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by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macroalbuminuria</a:t>
            </a:r>
            <a:endParaRPr sz="1900">
              <a:latin typeface="Calibri"/>
              <a:cs typeface="Calibri"/>
            </a:endParaRPr>
          </a:p>
          <a:p>
            <a:pPr marL="320040" indent="-228600">
              <a:lnSpc>
                <a:spcPct val="100000"/>
              </a:lnSpc>
              <a:spcBef>
                <a:spcPts val="330"/>
              </a:spcBef>
              <a:buFont typeface="Arial"/>
              <a:buChar char="•"/>
              <a:tabLst>
                <a:tab pos="320040" algn="l"/>
              </a:tabLst>
            </a:pPr>
            <a:r>
              <a:rPr sz="1900" dirty="0">
                <a:latin typeface="Calibri"/>
                <a:cs typeface="Calibri"/>
              </a:rPr>
              <a:t>Increased</a:t>
            </a:r>
            <a:r>
              <a:rPr sz="1900" spc="-7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confidence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surrounding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safety</a:t>
            </a:r>
            <a:r>
              <a:rPr sz="1900" spc="-7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areas</a:t>
            </a:r>
            <a:r>
              <a:rPr sz="1900" spc="-6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of</a:t>
            </a:r>
            <a:r>
              <a:rPr sz="1900" spc="-7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interest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9026" y="711"/>
            <a:ext cx="49301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0" dirty="0">
                <a:solidFill>
                  <a:srgbClr val="000000"/>
                </a:solidFill>
                <a:latin typeface="Calibri Light"/>
                <a:cs typeface="Calibri Light"/>
              </a:rPr>
              <a:t>GLP-</a:t>
            </a:r>
            <a:r>
              <a:rPr sz="4000" b="0" dirty="0">
                <a:solidFill>
                  <a:srgbClr val="000000"/>
                </a:solidFill>
                <a:latin typeface="Calibri Light"/>
                <a:cs typeface="Calibri Light"/>
              </a:rPr>
              <a:t>1</a:t>
            </a:r>
            <a:r>
              <a:rPr sz="4000" b="0" spc="-13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000" b="0" spc="-55" dirty="0">
                <a:solidFill>
                  <a:srgbClr val="000000"/>
                </a:solidFill>
                <a:latin typeface="Calibri Light"/>
                <a:cs typeface="Calibri Light"/>
              </a:rPr>
              <a:t>Receptor</a:t>
            </a:r>
            <a:r>
              <a:rPr sz="4000" b="0" spc="-12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000" b="0" spc="-10" dirty="0">
                <a:solidFill>
                  <a:srgbClr val="000000"/>
                </a:solidFill>
                <a:latin typeface="Calibri Light"/>
                <a:cs typeface="Calibri Light"/>
              </a:rPr>
              <a:t>Agonists</a:t>
            </a:r>
            <a:endParaRPr sz="4000">
              <a:latin typeface="Calibri Light"/>
              <a:cs typeface="Calibr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1104" y="1002791"/>
            <a:ext cx="11053572" cy="258013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350135" y="6302755"/>
            <a:ext cx="6223000" cy="40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60"/>
              </a:lnSpc>
              <a:spcBef>
                <a:spcPts val="100"/>
              </a:spcBef>
            </a:pPr>
            <a:r>
              <a:rPr sz="900" spc="-50" dirty="0">
                <a:latin typeface="Calibri"/>
                <a:cs typeface="Calibri"/>
              </a:rPr>
              <a:t>Davies</a:t>
            </a:r>
            <a:r>
              <a:rPr sz="900" spc="-100" dirty="0">
                <a:latin typeface="Calibri"/>
                <a:cs typeface="Calibri"/>
              </a:rPr>
              <a:t> </a:t>
            </a:r>
            <a:r>
              <a:rPr sz="900" spc="-40" dirty="0">
                <a:latin typeface="Calibri"/>
                <a:cs typeface="Calibri"/>
              </a:rPr>
              <a:t>MJ,</a:t>
            </a:r>
            <a:r>
              <a:rPr sz="900" spc="-70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Aroda</a:t>
            </a:r>
            <a:r>
              <a:rPr sz="900" spc="-90" dirty="0">
                <a:latin typeface="Calibri"/>
                <a:cs typeface="Calibri"/>
              </a:rPr>
              <a:t> </a:t>
            </a:r>
            <a:r>
              <a:rPr sz="900" spc="-30" dirty="0">
                <a:latin typeface="Calibri"/>
                <a:cs typeface="Calibri"/>
              </a:rPr>
              <a:t>VR,</a:t>
            </a:r>
            <a:r>
              <a:rPr sz="900" spc="-100" dirty="0">
                <a:latin typeface="Calibri"/>
                <a:cs typeface="Calibri"/>
              </a:rPr>
              <a:t> </a:t>
            </a:r>
            <a:r>
              <a:rPr sz="900" spc="-45" dirty="0">
                <a:latin typeface="Calibri"/>
                <a:cs typeface="Calibri"/>
              </a:rPr>
              <a:t>Collins</a:t>
            </a:r>
            <a:r>
              <a:rPr sz="900" spc="-85" dirty="0">
                <a:latin typeface="Calibri"/>
                <a:cs typeface="Calibri"/>
              </a:rPr>
              <a:t> </a:t>
            </a:r>
            <a:r>
              <a:rPr sz="900" spc="-35" dirty="0">
                <a:latin typeface="Calibri"/>
                <a:cs typeface="Calibri"/>
              </a:rPr>
              <a:t>BS,</a:t>
            </a:r>
            <a:r>
              <a:rPr sz="900" spc="-80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Gabbay</a:t>
            </a:r>
            <a:r>
              <a:rPr sz="900" spc="-90" dirty="0">
                <a:latin typeface="Calibri"/>
                <a:cs typeface="Calibri"/>
              </a:rPr>
              <a:t> </a:t>
            </a:r>
            <a:r>
              <a:rPr sz="900" spc="-40" dirty="0">
                <a:latin typeface="Calibri"/>
                <a:cs typeface="Calibri"/>
              </a:rPr>
              <a:t>RA,</a:t>
            </a:r>
            <a:r>
              <a:rPr sz="900" spc="-85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Green</a:t>
            </a:r>
            <a:r>
              <a:rPr sz="900" spc="-8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J,</a:t>
            </a:r>
            <a:r>
              <a:rPr sz="900" spc="-85" dirty="0">
                <a:latin typeface="Calibri"/>
                <a:cs typeface="Calibri"/>
              </a:rPr>
              <a:t> </a:t>
            </a:r>
            <a:r>
              <a:rPr sz="900" spc="-55" dirty="0">
                <a:latin typeface="Calibri"/>
                <a:cs typeface="Calibri"/>
              </a:rPr>
              <a:t>Maruthur</a:t>
            </a:r>
            <a:r>
              <a:rPr sz="900" spc="-75" dirty="0">
                <a:latin typeface="Calibri"/>
                <a:cs typeface="Calibri"/>
              </a:rPr>
              <a:t> </a:t>
            </a:r>
            <a:r>
              <a:rPr sz="900" spc="-35" dirty="0">
                <a:latin typeface="Calibri"/>
                <a:cs typeface="Calibri"/>
              </a:rPr>
              <a:t>NM,</a:t>
            </a:r>
            <a:r>
              <a:rPr sz="900" spc="-85" dirty="0">
                <a:latin typeface="Calibri"/>
                <a:cs typeface="Calibri"/>
              </a:rPr>
              <a:t> </a:t>
            </a:r>
            <a:r>
              <a:rPr sz="900" spc="-45" dirty="0">
                <a:latin typeface="Calibri"/>
                <a:cs typeface="Calibri"/>
              </a:rPr>
              <a:t>Rosas</a:t>
            </a:r>
            <a:r>
              <a:rPr sz="900" spc="-105" dirty="0">
                <a:latin typeface="Calibri"/>
                <a:cs typeface="Calibri"/>
              </a:rPr>
              <a:t> </a:t>
            </a:r>
            <a:r>
              <a:rPr sz="900" spc="-40" dirty="0">
                <a:latin typeface="Calibri"/>
                <a:cs typeface="Calibri"/>
              </a:rPr>
              <a:t>SE,</a:t>
            </a:r>
            <a:r>
              <a:rPr sz="900" spc="-105" dirty="0">
                <a:latin typeface="Calibri"/>
                <a:cs typeface="Calibri"/>
              </a:rPr>
              <a:t> </a:t>
            </a:r>
            <a:r>
              <a:rPr sz="900" spc="-35" dirty="0">
                <a:latin typeface="Calibri"/>
                <a:cs typeface="Calibri"/>
              </a:rPr>
              <a:t>Del</a:t>
            </a:r>
            <a:r>
              <a:rPr sz="900" spc="-75" dirty="0">
                <a:latin typeface="Calibri"/>
                <a:cs typeface="Calibri"/>
              </a:rPr>
              <a:t> </a:t>
            </a:r>
            <a:r>
              <a:rPr sz="900" spc="-40" dirty="0">
                <a:latin typeface="Calibri"/>
                <a:cs typeface="Calibri"/>
              </a:rPr>
              <a:t>Prato</a:t>
            </a:r>
            <a:r>
              <a:rPr sz="900" spc="-95" dirty="0">
                <a:latin typeface="Calibri"/>
                <a:cs typeface="Calibri"/>
              </a:rPr>
              <a:t> </a:t>
            </a:r>
            <a:r>
              <a:rPr sz="900" spc="-35" dirty="0">
                <a:latin typeface="Calibri"/>
                <a:cs typeface="Calibri"/>
              </a:rPr>
              <a:t>S,</a:t>
            </a:r>
            <a:r>
              <a:rPr sz="900" spc="-85" dirty="0">
                <a:latin typeface="Calibri"/>
                <a:cs typeface="Calibri"/>
              </a:rPr>
              <a:t> </a:t>
            </a:r>
            <a:r>
              <a:rPr sz="900" spc="-45" dirty="0">
                <a:latin typeface="Calibri"/>
                <a:cs typeface="Calibri"/>
              </a:rPr>
              <a:t>Mathieu</a:t>
            </a:r>
            <a:r>
              <a:rPr sz="900" spc="-6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C,</a:t>
            </a:r>
            <a:r>
              <a:rPr sz="900" spc="-100" dirty="0">
                <a:latin typeface="Calibri"/>
                <a:cs typeface="Calibri"/>
              </a:rPr>
              <a:t> </a:t>
            </a:r>
            <a:r>
              <a:rPr sz="900" spc="-55" dirty="0">
                <a:latin typeface="Calibri"/>
                <a:cs typeface="Calibri"/>
              </a:rPr>
              <a:t>Mingrone</a:t>
            </a:r>
            <a:r>
              <a:rPr sz="900" spc="-65" dirty="0">
                <a:latin typeface="Calibri"/>
                <a:cs typeface="Calibri"/>
              </a:rPr>
              <a:t> </a:t>
            </a:r>
            <a:r>
              <a:rPr sz="900" spc="-35" dirty="0">
                <a:latin typeface="Calibri"/>
                <a:cs typeface="Calibri"/>
              </a:rPr>
              <a:t>G,</a:t>
            </a:r>
            <a:r>
              <a:rPr sz="900" spc="-85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Rossing</a:t>
            </a:r>
            <a:r>
              <a:rPr sz="900" spc="-75" dirty="0">
                <a:latin typeface="Calibri"/>
                <a:cs typeface="Calibri"/>
              </a:rPr>
              <a:t> </a:t>
            </a:r>
            <a:r>
              <a:rPr sz="900" spc="-30" dirty="0">
                <a:latin typeface="Calibri"/>
                <a:cs typeface="Calibri"/>
              </a:rPr>
              <a:t>P,</a:t>
            </a:r>
            <a:r>
              <a:rPr sz="900" spc="-95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Tankova</a:t>
            </a:r>
            <a:r>
              <a:rPr sz="900" spc="-100" dirty="0">
                <a:latin typeface="Calibri"/>
                <a:cs typeface="Calibri"/>
              </a:rPr>
              <a:t> </a:t>
            </a:r>
            <a:r>
              <a:rPr sz="900" spc="-30" dirty="0">
                <a:latin typeface="Calibri"/>
                <a:cs typeface="Calibri"/>
              </a:rPr>
              <a:t>T,</a:t>
            </a:r>
            <a:r>
              <a:rPr sz="900" spc="-105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Tsapas</a:t>
            </a:r>
            <a:r>
              <a:rPr sz="900" spc="-105" dirty="0">
                <a:latin typeface="Calibri"/>
                <a:cs typeface="Calibri"/>
              </a:rPr>
              <a:t> </a:t>
            </a:r>
            <a:r>
              <a:rPr sz="900" spc="-35" dirty="0">
                <a:latin typeface="Calibri"/>
                <a:cs typeface="Calibri"/>
              </a:rPr>
              <a:t>A,</a:t>
            </a:r>
            <a:r>
              <a:rPr sz="900" spc="-70" dirty="0">
                <a:latin typeface="Calibri"/>
                <a:cs typeface="Calibri"/>
              </a:rPr>
              <a:t> </a:t>
            </a:r>
            <a:r>
              <a:rPr sz="900" spc="-40" dirty="0">
                <a:latin typeface="Calibri"/>
                <a:cs typeface="Calibri"/>
              </a:rPr>
              <a:t>Buse</a:t>
            </a:r>
            <a:r>
              <a:rPr sz="900" spc="-9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JB</a:t>
            </a:r>
            <a:endParaRPr sz="900">
              <a:latin typeface="Calibri"/>
              <a:cs typeface="Calibri"/>
            </a:endParaRPr>
          </a:p>
          <a:p>
            <a:pPr algn="ctr">
              <a:lnSpc>
                <a:spcPts val="1900"/>
              </a:lnSpc>
            </a:pPr>
            <a:r>
              <a:rPr sz="900" i="1" spc="-50" dirty="0">
                <a:latin typeface="Calibri"/>
                <a:cs typeface="Calibri"/>
              </a:rPr>
              <a:t>Diabetes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spc="-35" dirty="0">
                <a:latin typeface="Calibri"/>
                <a:cs typeface="Calibri"/>
              </a:rPr>
              <a:t>Care</a:t>
            </a:r>
            <a:r>
              <a:rPr sz="900" i="1" spc="35" dirty="0">
                <a:latin typeface="Calibri"/>
                <a:cs typeface="Calibri"/>
              </a:rPr>
              <a:t> </a:t>
            </a:r>
            <a:r>
              <a:rPr sz="900" spc="-40" dirty="0">
                <a:latin typeface="Calibri"/>
                <a:cs typeface="Calibri"/>
              </a:rPr>
              <a:t>2022;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60" dirty="0">
                <a:latin typeface="Calibri"/>
                <a:cs typeface="Calibri"/>
              </a:rPr>
              <a:t>https://doi.org/10.2337/dci22-</a:t>
            </a:r>
            <a:r>
              <a:rPr sz="900" spc="-55" dirty="0">
                <a:latin typeface="Calibri"/>
                <a:cs typeface="Calibri"/>
              </a:rPr>
              <a:t>0034.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i="1" spc="-55" dirty="0">
                <a:latin typeface="Calibri"/>
                <a:cs typeface="Calibri"/>
              </a:rPr>
              <a:t>Diabetologia</a:t>
            </a:r>
            <a:r>
              <a:rPr sz="900" i="1" spc="50" dirty="0">
                <a:latin typeface="Calibri"/>
                <a:cs typeface="Calibri"/>
              </a:rPr>
              <a:t> </a:t>
            </a:r>
            <a:r>
              <a:rPr sz="900" spc="-55" dirty="0">
                <a:latin typeface="Calibri"/>
                <a:cs typeface="Calibri"/>
              </a:rPr>
              <a:t>2022;https://doi.org/10.1007/s00125-</a:t>
            </a:r>
            <a:r>
              <a:rPr sz="900" spc="-65" dirty="0">
                <a:latin typeface="Calibri"/>
                <a:cs typeface="Calibri"/>
              </a:rPr>
              <a:t>022-05787-</a:t>
            </a:r>
            <a:r>
              <a:rPr sz="900" spc="-25" dirty="0">
                <a:latin typeface="Calibri"/>
                <a:cs typeface="Calibri"/>
              </a:rPr>
              <a:t>2</a:t>
            </a:r>
            <a:r>
              <a:rPr sz="1600" spc="-25" dirty="0"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556704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spc="-10" dirty="0">
                <a:solidFill>
                  <a:srgbClr val="000000"/>
                </a:solidFill>
                <a:latin typeface="Calibri Light"/>
                <a:cs typeface="Calibri Light"/>
              </a:rPr>
              <a:t>GLP1-</a:t>
            </a:r>
            <a:r>
              <a:rPr sz="4400" b="0" dirty="0">
                <a:solidFill>
                  <a:srgbClr val="000000"/>
                </a:solidFill>
                <a:latin typeface="Calibri Light"/>
                <a:cs typeface="Calibri Light"/>
              </a:rPr>
              <a:t>lääkkeet</a:t>
            </a:r>
            <a:r>
              <a:rPr sz="4400" b="0" spc="-8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dirty="0">
                <a:solidFill>
                  <a:srgbClr val="000000"/>
                </a:solidFill>
                <a:latin typeface="Calibri Light"/>
                <a:cs typeface="Calibri Light"/>
              </a:rPr>
              <a:t>ja</a:t>
            </a:r>
            <a:r>
              <a:rPr sz="4400" b="0" spc="-8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spc="-10" dirty="0">
                <a:solidFill>
                  <a:srgbClr val="000000"/>
                </a:solidFill>
                <a:latin typeface="Calibri Light"/>
                <a:cs typeface="Calibri Light"/>
              </a:rPr>
              <a:t>tauotus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74976" y="5381243"/>
            <a:ext cx="9717024" cy="147675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55168" y="1307083"/>
            <a:ext cx="11667490" cy="521589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241300" marR="3992245" indent="-228600">
              <a:lnSpc>
                <a:spcPts val="2160"/>
              </a:lnSpc>
              <a:spcBef>
                <a:spcPts val="375"/>
              </a:spcBef>
              <a:buFont typeface="Arial"/>
              <a:buChar char="•"/>
              <a:tabLst>
                <a:tab pos="241300" algn="l"/>
              </a:tabLst>
            </a:pPr>
            <a:r>
              <a:rPr sz="2000" spc="-20" dirty="0">
                <a:latin typeface="Calibri"/>
                <a:cs typeface="Calibri"/>
              </a:rPr>
              <a:t>Tavallisin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käytännön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pulma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GI-haitat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(pahoinvointi,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oksentelu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ym.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joiden </a:t>
            </a:r>
            <a:r>
              <a:rPr sz="2000" dirty="0">
                <a:latin typeface="Calibri"/>
                <a:cs typeface="Calibri"/>
              </a:rPr>
              <a:t>välttämiseen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on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keinoja)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ts val="2280"/>
              </a:lnSpc>
              <a:spcBef>
                <a:spcPts val="725"/>
              </a:spcBef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Nykyisin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useimmiten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käytössä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kerran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viikossa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pistettävä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valmiste,</a:t>
            </a:r>
            <a:endParaRPr sz="2000">
              <a:latin typeface="Calibri"/>
              <a:cs typeface="Calibri"/>
            </a:endParaRPr>
          </a:p>
          <a:p>
            <a:pPr marL="241300">
              <a:lnSpc>
                <a:spcPts val="2280"/>
              </a:lnSpc>
            </a:pPr>
            <a:r>
              <a:rPr sz="2000" dirty="0">
                <a:latin typeface="Calibri"/>
                <a:cs typeface="Calibri"/>
              </a:rPr>
              <a:t>semaglutidista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myös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kerran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päivässä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otettava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tabletti</a:t>
            </a:r>
            <a:endParaRPr sz="2000">
              <a:latin typeface="Calibri"/>
              <a:cs typeface="Calibri"/>
            </a:endParaRPr>
          </a:p>
          <a:p>
            <a:pPr marL="698500" marR="4036060" lvl="1" indent="-228600">
              <a:lnSpc>
                <a:spcPts val="1939"/>
              </a:lnSpc>
              <a:spcBef>
                <a:spcPts val="545"/>
              </a:spcBef>
              <a:buFont typeface="Arial"/>
              <a:buChar char="•"/>
              <a:tabLst>
                <a:tab pos="698500" algn="l"/>
              </a:tabLst>
            </a:pPr>
            <a:r>
              <a:rPr sz="1800" dirty="0">
                <a:latin typeface="Calibri"/>
                <a:cs typeface="Calibri"/>
              </a:rPr>
              <a:t>”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Semaglutidin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eliminaation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puoliintumisaika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noin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viikko,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joten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sitä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on </a:t>
            </a:r>
            <a:r>
              <a:rPr sz="1800" spc="-10" dirty="0">
                <a:latin typeface="Calibri"/>
                <a:cs typeface="Calibri"/>
              </a:rPr>
              <a:t>verenkierrossa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noin 5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viikon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ajan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viimeisestä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annoksesta.” [valmisteyhteenveto]</a:t>
            </a:r>
            <a:endParaRPr sz="1800">
              <a:latin typeface="Calibri"/>
              <a:cs typeface="Calibri"/>
            </a:endParaRPr>
          </a:p>
          <a:p>
            <a:pPr marL="697865" lvl="1" indent="-227965">
              <a:lnSpc>
                <a:spcPts val="2050"/>
              </a:lnSpc>
              <a:spcBef>
                <a:spcPts val="270"/>
              </a:spcBef>
              <a:buFont typeface="Arial"/>
              <a:buChar char="•"/>
              <a:tabLst>
                <a:tab pos="697865" algn="l"/>
              </a:tabLst>
            </a:pPr>
            <a:r>
              <a:rPr sz="1800" dirty="0">
                <a:latin typeface="Calibri"/>
                <a:cs typeface="Calibri"/>
              </a:rPr>
              <a:t>”Dulaglutidin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puhdistuman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näennäinen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keskiarvo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populaatiossa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oli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0,142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l/h,</a:t>
            </a:r>
            <a:endParaRPr sz="1800">
              <a:latin typeface="Calibri"/>
              <a:cs typeface="Calibri"/>
            </a:endParaRPr>
          </a:p>
          <a:p>
            <a:pPr marL="698500">
              <a:lnSpc>
                <a:spcPts val="2050"/>
              </a:lnSpc>
            </a:pPr>
            <a:r>
              <a:rPr sz="1800" dirty="0">
                <a:latin typeface="Calibri"/>
                <a:cs typeface="Calibri"/>
              </a:rPr>
              <a:t>ja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eliminaation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puoliintumisaika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oli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noin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5</a:t>
            </a:r>
            <a:r>
              <a:rPr sz="1800" spc="-20" dirty="0">
                <a:latin typeface="Calibri"/>
                <a:cs typeface="Calibri"/>
              </a:rPr>
              <a:t> vrk.”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[valmisteyhteenveto]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50"/>
              </a:spcBef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Ei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tarvitse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tauottaa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sairaalahoitoon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tms.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jouduttaessa</a:t>
            </a:r>
            <a:endParaRPr sz="2000">
              <a:latin typeface="Calibri"/>
              <a:cs typeface="Calibri"/>
            </a:endParaRPr>
          </a:p>
          <a:p>
            <a:pPr marL="241300" marR="3862070" indent="-228600">
              <a:lnSpc>
                <a:spcPct val="90000"/>
              </a:lnSpc>
              <a:spcBef>
                <a:spcPts val="994"/>
              </a:spcBef>
              <a:buFont typeface="Arial"/>
              <a:buChar char="•"/>
              <a:tabLst>
                <a:tab pos="241300" algn="l"/>
              </a:tabLst>
            </a:pPr>
            <a:r>
              <a:rPr sz="2000" spc="-20" dirty="0">
                <a:latin typeface="Calibri"/>
                <a:cs typeface="Calibri"/>
              </a:rPr>
              <a:t>Tauotuksen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(jos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riittävän </a:t>
            </a:r>
            <a:r>
              <a:rPr sz="2000" dirty="0">
                <a:latin typeface="Calibri"/>
                <a:cs typeface="Calibri"/>
              </a:rPr>
              <a:t>pitkä) </a:t>
            </a:r>
            <a:r>
              <a:rPr sz="2000" b="1" dirty="0">
                <a:latin typeface="Calibri"/>
                <a:cs typeface="Calibri"/>
              </a:rPr>
              <a:t>voi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odottaa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heikentävän glukoositasapainoa</a:t>
            </a:r>
            <a:r>
              <a:rPr sz="2000" b="1" spc="-8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merkittävästi</a:t>
            </a:r>
            <a:r>
              <a:rPr sz="2000" b="1" spc="-65" dirty="0">
                <a:latin typeface="Calibri"/>
                <a:cs typeface="Calibri"/>
              </a:rPr>
              <a:t> </a:t>
            </a:r>
            <a:r>
              <a:rPr sz="2000" dirty="0">
                <a:latin typeface="Wingdings"/>
                <a:cs typeface="Wingdings"/>
              </a:rPr>
              <a:t>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Yhteys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diabeteshoitajaan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korvaavan </a:t>
            </a:r>
            <a:r>
              <a:rPr sz="2000" dirty="0">
                <a:latin typeface="Calibri"/>
                <a:cs typeface="Calibri"/>
              </a:rPr>
              <a:t>hoidon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järjestämistä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varten!</a:t>
            </a:r>
            <a:endParaRPr sz="2000">
              <a:latin typeface="Calibri"/>
              <a:cs typeface="Calibri"/>
            </a:endParaRPr>
          </a:p>
          <a:p>
            <a:pPr marL="3076575" marR="163195" indent="-806450">
              <a:lnSpc>
                <a:spcPct val="100000"/>
              </a:lnSpc>
              <a:spcBef>
                <a:spcPts val="980"/>
              </a:spcBef>
            </a:pPr>
            <a:r>
              <a:rPr sz="1800" spc="-10" dirty="0">
                <a:latin typeface="Calibri"/>
                <a:cs typeface="Calibri"/>
              </a:rPr>
              <a:t>Kilpirauhassyöpäriskin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hienoinen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lisääntyminen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rekisteritutkimuksessa?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Suht.riskin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lisäys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30" dirty="0">
                <a:latin typeface="Calibri"/>
                <a:cs typeface="Calibri"/>
              </a:rPr>
              <a:t>36-</a:t>
            </a:r>
            <a:r>
              <a:rPr sz="1800" dirty="0">
                <a:latin typeface="Calibri"/>
                <a:cs typeface="Calibri"/>
              </a:rPr>
              <a:t>58%,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ei </a:t>
            </a:r>
            <a:r>
              <a:rPr sz="1800" dirty="0">
                <a:latin typeface="Calibri"/>
                <a:cs typeface="Calibri"/>
              </a:rPr>
              <a:t>selvää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annosvasteisuutta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(käyttövuodet); </a:t>
            </a:r>
            <a:r>
              <a:rPr sz="1800" dirty="0">
                <a:latin typeface="Calibri"/>
                <a:cs typeface="Calibri"/>
              </a:rPr>
              <a:t>Absoluuttisen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riskin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lisääntyminen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pieni!</a:t>
            </a:r>
            <a:endParaRPr sz="18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Bezin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et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al.;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GLP-</a:t>
            </a:r>
            <a:r>
              <a:rPr sz="1800" dirty="0">
                <a:latin typeface="Calibri"/>
                <a:cs typeface="Calibri"/>
              </a:rPr>
              <a:t>1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Receptor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Agonists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 the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Risk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Thyroid</a:t>
            </a:r>
            <a:r>
              <a:rPr sz="1800" spc="-10" dirty="0">
                <a:latin typeface="Calibri"/>
                <a:cs typeface="Calibri"/>
              </a:rPr>
              <a:t> Cancer</a:t>
            </a:r>
            <a:endParaRPr sz="18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Diabetes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Care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2023;46:384–390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|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https://doi.org/10.2337/dc22-</a:t>
            </a:r>
            <a:r>
              <a:rPr sz="1800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1148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277350" y="168402"/>
            <a:ext cx="2654935" cy="1201420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vert="horz" wrap="square" lIns="0" tIns="36194" rIns="0" bIns="0" rtlCol="0">
            <a:spAutoFit/>
          </a:bodyPr>
          <a:lstStyle/>
          <a:p>
            <a:pPr marL="259079" marR="250190" algn="ctr">
              <a:lnSpc>
                <a:spcPct val="100000"/>
              </a:lnSpc>
              <a:spcBef>
                <a:spcPts val="284"/>
              </a:spcBef>
            </a:pPr>
            <a:r>
              <a:rPr sz="1800" i="1" spc="-10" dirty="0">
                <a:latin typeface="Calibri"/>
                <a:cs typeface="Calibri"/>
              </a:rPr>
              <a:t>tarkemmin</a:t>
            </a:r>
            <a:r>
              <a:rPr sz="1800" i="1" spc="-2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mahdolliset haittavaikutukset</a:t>
            </a:r>
            <a:r>
              <a:rPr sz="1800" i="1" spc="15" dirty="0">
                <a:latin typeface="Calibri"/>
                <a:cs typeface="Calibri"/>
              </a:rPr>
              <a:t> </a:t>
            </a:r>
            <a:r>
              <a:rPr sz="1800" i="1" spc="-25" dirty="0">
                <a:latin typeface="Calibri"/>
                <a:cs typeface="Calibri"/>
              </a:rPr>
              <a:t>ja </a:t>
            </a:r>
            <a:r>
              <a:rPr sz="1800" i="1" dirty="0">
                <a:latin typeface="Calibri"/>
                <a:cs typeface="Calibri"/>
              </a:rPr>
              <a:t>varotoimet:</a:t>
            </a:r>
            <a:r>
              <a:rPr sz="1800" i="1" spc="-6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tutustu valmisteyhteenvetoon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4325">
              <a:lnSpc>
                <a:spcPct val="100000"/>
              </a:lnSpc>
              <a:spcBef>
                <a:spcPts val="100"/>
              </a:spcBef>
            </a:pPr>
            <a:r>
              <a:rPr dirty="0"/>
              <a:t>Mikä</a:t>
            </a:r>
            <a:r>
              <a:rPr spc="-10" dirty="0"/>
              <a:t> </a:t>
            </a:r>
            <a:r>
              <a:rPr dirty="0"/>
              <a:t>on</a:t>
            </a:r>
            <a:r>
              <a:rPr spc="-5" dirty="0"/>
              <a:t> </a:t>
            </a:r>
            <a:r>
              <a:rPr spc="-10" dirty="0"/>
              <a:t>diabetes?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45844" y="2017903"/>
            <a:ext cx="9077325" cy="3084195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10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spc="-10" dirty="0">
                <a:latin typeface="Century Gothic"/>
                <a:cs typeface="Century Gothic"/>
              </a:rPr>
              <a:t>”Sokeritauti”</a:t>
            </a:r>
            <a:endParaRPr sz="1800">
              <a:latin typeface="Century Gothic"/>
              <a:cs typeface="Century Gothic"/>
            </a:endParaRPr>
          </a:p>
          <a:p>
            <a:pPr marL="194945" indent="-182245">
              <a:lnSpc>
                <a:spcPct val="100000"/>
              </a:lnSpc>
              <a:spcBef>
                <a:spcPts val="9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”monimuotoinen</a:t>
            </a:r>
            <a:r>
              <a:rPr sz="1800" spc="-4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ryhmä</a:t>
            </a:r>
            <a:r>
              <a:rPr sz="1800" spc="-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aineenvaihduntasairauksia,</a:t>
            </a:r>
            <a:r>
              <a:rPr sz="1800" spc="-4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joita</a:t>
            </a:r>
            <a:r>
              <a:rPr sz="1800" spc="-4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yhdistää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häiriö</a:t>
            </a:r>
            <a:r>
              <a:rPr sz="1800" b="1" spc="-20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haiman</a:t>
            </a:r>
            <a:endParaRPr sz="1800">
              <a:latin typeface="Century Gothic"/>
              <a:cs typeface="Century Gothic"/>
            </a:endParaRPr>
          </a:p>
          <a:p>
            <a:pPr marL="194945">
              <a:lnSpc>
                <a:spcPct val="100000"/>
              </a:lnSpc>
            </a:pPr>
            <a:r>
              <a:rPr sz="1800" b="1" dirty="0">
                <a:latin typeface="Century Gothic"/>
                <a:cs typeface="Century Gothic"/>
              </a:rPr>
              <a:t>toiminnassa</a:t>
            </a:r>
            <a:r>
              <a:rPr sz="1800" b="1" spc="-5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ja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kohonnut</a:t>
            </a:r>
            <a:r>
              <a:rPr sz="1800" b="1" spc="-40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verensokeri</a:t>
            </a:r>
            <a:r>
              <a:rPr sz="1800" spc="-10" dirty="0">
                <a:latin typeface="Century Gothic"/>
                <a:cs typeface="Century Gothic"/>
              </a:rPr>
              <a:t>”</a:t>
            </a:r>
            <a:endParaRPr sz="1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200">
              <a:latin typeface="Century Gothic"/>
              <a:cs typeface="Century Gothic"/>
            </a:endParaRPr>
          </a:p>
          <a:p>
            <a:pPr marL="194945" indent="-182245">
              <a:lnSpc>
                <a:spcPct val="100000"/>
              </a:lnSpc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Oleellista</a:t>
            </a:r>
            <a:r>
              <a:rPr sz="1800" spc="-4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erottaa</a:t>
            </a:r>
            <a:r>
              <a:rPr sz="1800" spc="1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toisistaan</a:t>
            </a:r>
            <a:endParaRPr sz="1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252525"/>
              </a:buClr>
              <a:buFont typeface="Garamond"/>
              <a:buChar char="◦"/>
            </a:pPr>
            <a:endParaRPr sz="2350">
              <a:latin typeface="Century Gothic"/>
              <a:cs typeface="Century Gothic"/>
            </a:endParaRPr>
          </a:p>
          <a:p>
            <a:pPr marL="468630" lvl="1" indent="-182245">
              <a:lnSpc>
                <a:spcPct val="100000"/>
              </a:lnSpc>
              <a:spcBef>
                <a:spcPts val="5"/>
              </a:spcBef>
              <a:buClr>
                <a:srgbClr val="252525"/>
              </a:buClr>
              <a:buFont typeface="Garamond"/>
              <a:buChar char="◦"/>
              <a:tabLst>
                <a:tab pos="468630" algn="l"/>
              </a:tabLst>
            </a:pPr>
            <a:r>
              <a:rPr sz="1600" dirty="0">
                <a:latin typeface="Century Gothic"/>
                <a:cs typeface="Century Gothic"/>
              </a:rPr>
              <a:t>tyypin</a:t>
            </a:r>
            <a:r>
              <a:rPr sz="1600" spc="-4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1</a:t>
            </a:r>
            <a:r>
              <a:rPr sz="1600" spc="-4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diabetes</a:t>
            </a:r>
            <a:endParaRPr sz="1600">
              <a:latin typeface="Century Gothic"/>
              <a:cs typeface="Century Gothic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Clr>
                <a:srgbClr val="252525"/>
              </a:buClr>
              <a:buFont typeface="Garamond"/>
              <a:buChar char="◦"/>
            </a:pPr>
            <a:endParaRPr sz="2350">
              <a:latin typeface="Century Gothic"/>
              <a:cs typeface="Century Gothic"/>
            </a:endParaRPr>
          </a:p>
          <a:p>
            <a:pPr marL="468630" lvl="1" indent="-182245">
              <a:lnSpc>
                <a:spcPct val="100000"/>
              </a:lnSpc>
              <a:spcBef>
                <a:spcPts val="5"/>
              </a:spcBef>
              <a:buClr>
                <a:srgbClr val="252525"/>
              </a:buClr>
              <a:buFont typeface="Garamond"/>
              <a:buChar char="◦"/>
              <a:tabLst>
                <a:tab pos="468630" algn="l"/>
              </a:tabLst>
            </a:pPr>
            <a:r>
              <a:rPr sz="1600" dirty="0">
                <a:latin typeface="Century Gothic"/>
                <a:cs typeface="Century Gothic"/>
              </a:rPr>
              <a:t>tyypin</a:t>
            </a:r>
            <a:r>
              <a:rPr sz="1600" spc="-4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2</a:t>
            </a:r>
            <a:r>
              <a:rPr sz="1600" spc="-4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diabetes</a:t>
            </a:r>
            <a:endParaRPr sz="1600">
              <a:latin typeface="Century Gothic"/>
              <a:cs typeface="Century Gothic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82611" y="3363467"/>
            <a:ext cx="4858511" cy="3238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463593" y="5769673"/>
            <a:ext cx="1440815" cy="872490"/>
            <a:chOff x="10463593" y="5769673"/>
            <a:chExt cx="1440815" cy="872490"/>
          </a:xfrm>
        </p:grpSpPr>
        <p:sp>
          <p:nvSpPr>
            <p:cNvPr id="3" name="object 3"/>
            <p:cNvSpPr/>
            <p:nvPr/>
          </p:nvSpPr>
          <p:spPr>
            <a:xfrm>
              <a:off x="10468356" y="5774435"/>
              <a:ext cx="1431290" cy="862965"/>
            </a:xfrm>
            <a:custGeom>
              <a:avLst/>
              <a:gdLst/>
              <a:ahLst/>
              <a:cxnLst/>
              <a:rect l="l" t="t" r="r" b="b"/>
              <a:pathLst>
                <a:path w="1431290" h="862965">
                  <a:moveTo>
                    <a:pt x="1431036" y="0"/>
                  </a:moveTo>
                  <a:lnTo>
                    <a:pt x="0" y="0"/>
                  </a:lnTo>
                  <a:lnTo>
                    <a:pt x="0" y="862583"/>
                  </a:lnTo>
                  <a:lnTo>
                    <a:pt x="1431036" y="862583"/>
                  </a:lnTo>
                  <a:lnTo>
                    <a:pt x="14310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468356" y="5774435"/>
              <a:ext cx="1431290" cy="862965"/>
            </a:xfrm>
            <a:custGeom>
              <a:avLst/>
              <a:gdLst/>
              <a:ahLst/>
              <a:cxnLst/>
              <a:rect l="l" t="t" r="r" b="b"/>
              <a:pathLst>
                <a:path w="1431290" h="862965">
                  <a:moveTo>
                    <a:pt x="0" y="862583"/>
                  </a:moveTo>
                  <a:lnTo>
                    <a:pt x="1431036" y="862583"/>
                  </a:lnTo>
                  <a:lnTo>
                    <a:pt x="1431036" y="0"/>
                  </a:lnTo>
                  <a:lnTo>
                    <a:pt x="0" y="0"/>
                  </a:lnTo>
                  <a:lnTo>
                    <a:pt x="0" y="862583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1192" y="529590"/>
            <a:ext cx="9899650" cy="786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695"/>
              </a:lnSpc>
              <a:spcBef>
                <a:spcPts val="100"/>
              </a:spcBef>
            </a:pPr>
            <a:r>
              <a:rPr sz="2400" dirty="0"/>
              <a:t>Esimerkkinä</a:t>
            </a:r>
            <a:r>
              <a:rPr sz="2400" spc="-45" dirty="0"/>
              <a:t> </a:t>
            </a:r>
            <a:r>
              <a:rPr sz="2400" spc="-10" dirty="0"/>
              <a:t>GLP1-</a:t>
            </a:r>
            <a:r>
              <a:rPr sz="2400" dirty="0"/>
              <a:t>lääkkeisiin</a:t>
            </a:r>
            <a:r>
              <a:rPr sz="2400" spc="-25" dirty="0"/>
              <a:t> </a:t>
            </a:r>
            <a:r>
              <a:rPr sz="2400" dirty="0"/>
              <a:t>kuuluva</a:t>
            </a:r>
            <a:r>
              <a:rPr sz="2400" spc="-25" dirty="0"/>
              <a:t> </a:t>
            </a:r>
            <a:r>
              <a:rPr sz="2400" dirty="0"/>
              <a:t>semaglutidi</a:t>
            </a:r>
            <a:r>
              <a:rPr sz="2400" spc="-35" dirty="0"/>
              <a:t> </a:t>
            </a:r>
            <a:r>
              <a:rPr sz="2400" dirty="0"/>
              <a:t>-</a:t>
            </a:r>
            <a:r>
              <a:rPr sz="2400" spc="10" dirty="0"/>
              <a:t> </a:t>
            </a:r>
            <a:r>
              <a:rPr sz="2400" spc="-10" dirty="0"/>
              <a:t>haittavaikutukset</a:t>
            </a:r>
            <a:endParaRPr sz="2400"/>
          </a:p>
          <a:p>
            <a:pPr marL="12700">
              <a:lnSpc>
                <a:spcPts val="3295"/>
              </a:lnSpc>
            </a:pPr>
            <a:r>
              <a:rPr sz="2900" dirty="0"/>
              <a:t>Selected</a:t>
            </a:r>
            <a:r>
              <a:rPr sz="2900" spc="-35" dirty="0"/>
              <a:t> </a:t>
            </a:r>
            <a:r>
              <a:rPr sz="2900" dirty="0"/>
              <a:t>adverse</a:t>
            </a:r>
            <a:r>
              <a:rPr sz="2900" spc="-25" dirty="0"/>
              <a:t> </a:t>
            </a:r>
            <a:r>
              <a:rPr sz="2900" dirty="0"/>
              <a:t>events</a:t>
            </a:r>
            <a:r>
              <a:rPr sz="2900" spc="-20" dirty="0"/>
              <a:t> </a:t>
            </a:r>
            <a:r>
              <a:rPr sz="2900" dirty="0"/>
              <a:t>(1/3)</a:t>
            </a:r>
            <a:r>
              <a:rPr sz="2900" spc="-40" dirty="0"/>
              <a:t> </a:t>
            </a:r>
            <a:r>
              <a:rPr sz="2900" dirty="0"/>
              <a:t>–</a:t>
            </a:r>
            <a:r>
              <a:rPr sz="2900" spc="-25" dirty="0"/>
              <a:t> </a:t>
            </a:r>
            <a:r>
              <a:rPr sz="2900" dirty="0"/>
              <a:t>Semaglutidi</a:t>
            </a:r>
            <a:r>
              <a:rPr sz="2900" spc="-55" dirty="0"/>
              <a:t> </a:t>
            </a:r>
            <a:r>
              <a:rPr sz="2900" dirty="0"/>
              <a:t>vs</a:t>
            </a:r>
            <a:r>
              <a:rPr sz="2900" spc="-25" dirty="0"/>
              <a:t> </a:t>
            </a:r>
            <a:r>
              <a:rPr sz="2900" spc="-10" dirty="0"/>
              <a:t>plasebo</a:t>
            </a:r>
            <a:endParaRPr sz="2900"/>
          </a:p>
        </p:txBody>
      </p:sp>
      <p:sp>
        <p:nvSpPr>
          <p:cNvPr id="6" name="object 6"/>
          <p:cNvSpPr txBox="1"/>
          <p:nvPr/>
        </p:nvSpPr>
        <p:spPr>
          <a:xfrm>
            <a:off x="11699240" y="6401815"/>
            <a:ext cx="15684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solidFill>
                  <a:srgbClr val="82786E"/>
                </a:solidFill>
                <a:latin typeface="Verdana"/>
                <a:cs typeface="Verdana"/>
              </a:rPr>
              <a:t>30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4921" y="6014110"/>
            <a:ext cx="11243945" cy="34353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50800" marR="43180">
              <a:lnSpc>
                <a:spcPts val="770"/>
              </a:lnSpc>
              <a:spcBef>
                <a:spcPts val="285"/>
              </a:spcBef>
            </a:pP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Table</a:t>
            </a:r>
            <a:r>
              <a:rPr sz="800" spc="-3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3. All</a:t>
            </a:r>
            <a:r>
              <a:rPr sz="800" spc="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data are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based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on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investigator-reported</a:t>
            </a:r>
            <a:r>
              <a:rPr sz="800" spc="-3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AEs</a:t>
            </a:r>
            <a:r>
              <a:rPr sz="800" spc="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unless</a:t>
            </a:r>
            <a:r>
              <a:rPr sz="800" spc="-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otherwise</a:t>
            </a:r>
            <a:r>
              <a:rPr sz="800" spc="-3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specified;</a:t>
            </a:r>
            <a:r>
              <a:rPr sz="800" spc="-3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all</a:t>
            </a:r>
            <a:r>
              <a:rPr sz="800" spc="-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data are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in-trial,</a:t>
            </a:r>
            <a:r>
              <a:rPr sz="800" spc="-4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except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for</a:t>
            </a:r>
            <a:r>
              <a:rPr sz="800" spc="-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AEs</a:t>
            </a:r>
            <a:r>
              <a:rPr sz="800" spc="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leading</a:t>
            </a:r>
            <a:r>
              <a:rPr sz="800" spc="-4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to</a:t>
            </a:r>
            <a:r>
              <a:rPr sz="800" spc="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treatment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discontinuation</a:t>
            </a:r>
            <a:r>
              <a:rPr sz="800" spc="-4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which</a:t>
            </a:r>
            <a:r>
              <a:rPr sz="800" spc="-4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are on-treatment. </a:t>
            </a:r>
            <a:r>
              <a:rPr sz="750" b="1" baseline="27777" dirty="0">
                <a:solidFill>
                  <a:srgbClr val="82786E"/>
                </a:solidFill>
                <a:latin typeface="Century Gothic"/>
                <a:cs typeface="Century Gothic"/>
              </a:rPr>
              <a:t>*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</a:t>
            </a:r>
            <a:r>
              <a:rPr sz="800" spc="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SAE</a:t>
            </a:r>
            <a:r>
              <a:rPr sz="800" spc="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is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defined</a:t>
            </a:r>
            <a:r>
              <a:rPr sz="800" spc="-4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as</a:t>
            </a:r>
            <a:r>
              <a:rPr sz="800" spc="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an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experience</a:t>
            </a:r>
            <a:r>
              <a:rPr sz="800" spc="-2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that</a:t>
            </a:r>
            <a:r>
              <a:rPr sz="800" spc="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spc="-25" dirty="0">
                <a:solidFill>
                  <a:srgbClr val="82786E"/>
                </a:solidFill>
                <a:latin typeface="Century Gothic"/>
                <a:cs typeface="Century Gothic"/>
              </a:rPr>
              <a:t>at</a:t>
            </a:r>
            <a:r>
              <a:rPr sz="800" spc="500" dirty="0">
                <a:solidFill>
                  <a:srgbClr val="82786E"/>
                </a:solidFill>
                <a:latin typeface="Century Gothic"/>
                <a:cs typeface="Century Gothic"/>
              </a:rPr>
              <a:t> 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any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dose results</a:t>
            </a:r>
            <a:r>
              <a:rPr sz="800" spc="-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in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any of the</a:t>
            </a:r>
            <a:r>
              <a:rPr sz="800" spc="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following:</a:t>
            </a:r>
            <a:r>
              <a:rPr sz="800" spc="-3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death,</a:t>
            </a:r>
            <a:r>
              <a:rPr sz="800" spc="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 life-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threatening</a:t>
            </a:r>
            <a:r>
              <a:rPr sz="800" spc="-3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experience,</a:t>
            </a:r>
            <a:r>
              <a:rPr sz="800" spc="-3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in-patient</a:t>
            </a:r>
            <a:r>
              <a:rPr sz="800" spc="-3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hospitalisation</a:t>
            </a:r>
            <a:r>
              <a:rPr sz="800" spc="-3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or</a:t>
            </a:r>
            <a:r>
              <a:rPr sz="800" spc="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prolongation</a:t>
            </a:r>
            <a:r>
              <a:rPr sz="800" spc="-3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of existing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hospitalisation,</a:t>
            </a:r>
            <a:r>
              <a:rPr sz="800" spc="-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 persistent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or significant</a:t>
            </a:r>
            <a:r>
              <a:rPr sz="800" spc="-2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disability</a:t>
            </a:r>
            <a:r>
              <a:rPr sz="800" spc="-2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or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incapacity</a:t>
            </a:r>
            <a:r>
              <a:rPr sz="800" spc="-2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or an event otherwise</a:t>
            </a:r>
            <a:r>
              <a:rPr sz="800" spc="-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considered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an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important</a:t>
            </a:r>
            <a:r>
              <a:rPr sz="800" spc="-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medical</a:t>
            </a:r>
            <a:r>
              <a:rPr sz="800" spc="-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event.</a:t>
            </a:r>
            <a:r>
              <a:rPr sz="800" spc="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750" baseline="27777" dirty="0">
                <a:solidFill>
                  <a:srgbClr val="82786E"/>
                </a:solidFill>
                <a:latin typeface="Century Gothic"/>
                <a:cs typeface="Century Gothic"/>
              </a:rPr>
              <a:t>†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</a:t>
            </a:r>
            <a:r>
              <a:rPr sz="800" spc="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severe</a:t>
            </a:r>
            <a:r>
              <a:rPr sz="800" spc="-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adverse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event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defined</a:t>
            </a:r>
            <a:r>
              <a:rPr sz="800" spc="-3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as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an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event that</a:t>
            </a:r>
            <a:r>
              <a:rPr sz="800" spc="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considerably</a:t>
            </a:r>
            <a:r>
              <a:rPr sz="800" spc="-4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interferes</a:t>
            </a:r>
            <a:r>
              <a:rPr sz="800" spc="-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with</a:t>
            </a:r>
            <a:r>
              <a:rPr sz="800" spc="-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the</a:t>
            </a:r>
            <a:r>
              <a:rPr sz="800" spc="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patient’s</a:t>
            </a:r>
            <a:r>
              <a:rPr sz="800" spc="-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daily</a:t>
            </a:r>
            <a:r>
              <a:rPr sz="800" spc="-4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activities</a:t>
            </a:r>
            <a:r>
              <a:rPr sz="800" spc="-3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and is</a:t>
            </a:r>
            <a:r>
              <a:rPr sz="800" spc="-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unacceptable.</a:t>
            </a:r>
            <a:r>
              <a:rPr sz="800" spc="-2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complete</a:t>
            </a:r>
            <a:r>
              <a:rPr sz="800" spc="-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list</a:t>
            </a:r>
            <a:r>
              <a:rPr sz="800" spc="-2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of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SAEs</a:t>
            </a:r>
            <a:r>
              <a:rPr sz="800" spc="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by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system</a:t>
            </a:r>
            <a:r>
              <a:rPr sz="800" spc="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organ</a:t>
            </a:r>
            <a:r>
              <a:rPr sz="800" spc="-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class</a:t>
            </a:r>
            <a:r>
              <a:rPr sz="800" spc="-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is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provided</a:t>
            </a:r>
            <a:r>
              <a:rPr sz="800" spc="-4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spc="-25" dirty="0">
                <a:solidFill>
                  <a:srgbClr val="82786E"/>
                </a:solidFill>
                <a:latin typeface="Century Gothic"/>
                <a:cs typeface="Century Gothic"/>
              </a:rPr>
              <a:t>in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3021" y="6306718"/>
            <a:ext cx="3610610" cy="24574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>
              <a:lnSpc>
                <a:spcPts val="770"/>
              </a:lnSpc>
              <a:spcBef>
                <a:spcPts val="285"/>
              </a:spcBef>
            </a:pP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Supplementary</a:t>
            </a:r>
            <a:r>
              <a:rPr sz="800" spc="-6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Table</a:t>
            </a:r>
            <a:r>
              <a:rPr sz="800" spc="-3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S10.</a:t>
            </a:r>
            <a:r>
              <a:rPr sz="800" spc="-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AE,</a:t>
            </a:r>
            <a:r>
              <a:rPr sz="800" spc="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adverse</a:t>
            </a:r>
            <a:r>
              <a:rPr sz="800" spc="-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event;</a:t>
            </a:r>
            <a:r>
              <a:rPr sz="800" spc="-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SAE,</a:t>
            </a:r>
            <a:r>
              <a:rPr sz="800" spc="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serious</a:t>
            </a:r>
            <a:r>
              <a:rPr sz="800" spc="-3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adverse</a:t>
            </a:r>
            <a:r>
              <a:rPr sz="800" spc="-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event.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Marso</a:t>
            </a:r>
            <a:r>
              <a:rPr sz="800" spc="-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SP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et</a:t>
            </a:r>
            <a:r>
              <a:rPr sz="800" spc="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al.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i="1" dirty="0">
                <a:solidFill>
                  <a:srgbClr val="82786E"/>
                </a:solidFill>
                <a:latin typeface="Century Gothic"/>
                <a:cs typeface="Century Gothic"/>
              </a:rPr>
              <a:t>N</a:t>
            </a:r>
            <a:r>
              <a:rPr sz="800" i="1" spc="-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i="1" dirty="0">
                <a:solidFill>
                  <a:srgbClr val="82786E"/>
                </a:solidFill>
                <a:latin typeface="Century Gothic"/>
                <a:cs typeface="Century Gothic"/>
              </a:rPr>
              <a:t>Engl</a:t>
            </a:r>
            <a:r>
              <a:rPr sz="800" i="1" spc="-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i="1" dirty="0">
                <a:solidFill>
                  <a:srgbClr val="82786E"/>
                </a:solidFill>
                <a:latin typeface="Century Gothic"/>
                <a:cs typeface="Century Gothic"/>
              </a:rPr>
              <a:t>J Med</a:t>
            </a:r>
            <a:r>
              <a:rPr sz="800" i="1" spc="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2016;375:1834–44.</a:t>
            </a:r>
            <a:endParaRPr sz="800">
              <a:latin typeface="Century Gothic"/>
              <a:cs typeface="Century Gothic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83108" y="1523872"/>
          <a:ext cx="11254104" cy="43116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01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7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6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72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55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78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55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78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2489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3815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9050">
                      <a:solidFill>
                        <a:srgbClr val="1385A3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5435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Semaglutide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marL="752475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0.5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mg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T w="19050">
                      <a:solidFill>
                        <a:srgbClr val="1385A3"/>
                      </a:solidFill>
                      <a:prstDash val="solid"/>
                    </a:lnT>
                    <a:solidFill>
                      <a:srgbClr val="009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55435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Semaglutide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marL="752475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1.0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mg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T w="19050">
                      <a:solidFill>
                        <a:srgbClr val="1385A3"/>
                      </a:solidFill>
                      <a:prstDash val="solid"/>
                    </a:lnT>
                    <a:solidFill>
                      <a:srgbClr val="0018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9977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Placebo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marL="772795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0.5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mg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T w="19050">
                      <a:solidFill>
                        <a:srgbClr val="1385A3"/>
                      </a:solidFill>
                      <a:prstDash val="solid"/>
                    </a:lnT>
                    <a:solidFill>
                      <a:srgbClr val="ADA79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9977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Placebo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marL="772795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1.0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b="1" spc="-3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mg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12065" marB="0">
                    <a:lnT w="19050">
                      <a:solidFill>
                        <a:srgbClr val="1385A3"/>
                      </a:solidFill>
                      <a:prstDash val="solid"/>
                    </a:lnT>
                    <a:solidFill>
                      <a:srgbClr val="82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8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19050">
                      <a:solidFill>
                        <a:srgbClr val="1385A3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89535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009FDA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(%)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89535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009FDA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89535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001864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(%)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89535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001864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89535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ADA79F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(%)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89535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ADA79F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89535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82786E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(%)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89535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8278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2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88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Verdana"/>
                          <a:cs typeface="Verdana"/>
                        </a:rPr>
                        <a:t>Number</a:t>
                      </a:r>
                      <a:r>
                        <a:rPr sz="1100" b="1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100" b="1" dirty="0">
                          <a:latin typeface="Verdana"/>
                          <a:cs typeface="Verdana"/>
                        </a:rPr>
                        <a:t>of</a:t>
                      </a:r>
                      <a:r>
                        <a:rPr sz="1100" b="1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100" b="1" spc="-10" dirty="0">
                          <a:latin typeface="Verdana"/>
                          <a:cs typeface="Verdana"/>
                        </a:rPr>
                        <a:t>patients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7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7505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826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8140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822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8140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824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825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2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sz="1100" b="1" spc="-25" dirty="0">
                          <a:latin typeface="Verdana"/>
                          <a:cs typeface="Verdana"/>
                        </a:rPr>
                        <a:t>AE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81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7505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740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445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(89.6)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3815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732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(89.1)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4450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748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572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(90.8)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736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13690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(89.2)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2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sz="1100" b="1" spc="-20" dirty="0">
                          <a:latin typeface="Verdana"/>
                          <a:cs typeface="Verdana"/>
                        </a:rPr>
                        <a:t>SAE</a:t>
                      </a:r>
                      <a:r>
                        <a:rPr sz="1050" b="1" spc="-30" baseline="27777" dirty="0">
                          <a:latin typeface="Verdana"/>
                          <a:cs typeface="Verdana"/>
                        </a:rPr>
                        <a:t>*</a:t>
                      </a:r>
                      <a:endParaRPr sz="1050" baseline="27777">
                        <a:latin typeface="Verdana"/>
                        <a:cs typeface="Verdana"/>
                      </a:endParaRPr>
                    </a:p>
                  </a:txBody>
                  <a:tcPr marL="0" marR="0" marT="381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7505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289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445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(35.0)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3815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276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(33.6)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4450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329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572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(39.9)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298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13690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(36.1)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02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Verdana"/>
                          <a:cs typeface="Verdana"/>
                        </a:rPr>
                        <a:t>Severe</a:t>
                      </a:r>
                      <a:r>
                        <a:rPr sz="1100" b="1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100" b="1" spc="-25" dirty="0">
                          <a:latin typeface="Verdana"/>
                          <a:cs typeface="Verdana"/>
                        </a:rPr>
                        <a:t>AE</a:t>
                      </a:r>
                      <a:r>
                        <a:rPr sz="1050" spc="-37" baseline="27777" dirty="0">
                          <a:solidFill>
                            <a:srgbClr val="212121"/>
                          </a:solidFill>
                          <a:latin typeface="Verdana"/>
                          <a:cs typeface="Verdana"/>
                        </a:rPr>
                        <a:t>†</a:t>
                      </a:r>
                      <a:endParaRPr sz="1050" baseline="27777">
                        <a:latin typeface="Verdana"/>
                        <a:cs typeface="Verdana"/>
                      </a:endParaRPr>
                    </a:p>
                  </a:txBody>
                  <a:tcPr marL="0" marR="0" marT="381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7505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200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508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(24.2)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508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3815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207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508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(25.2)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508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4450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216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508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572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(26.2)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508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194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508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13690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(23.5)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508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62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Verdana"/>
                          <a:cs typeface="Verdana"/>
                        </a:rPr>
                        <a:t>AE</a:t>
                      </a:r>
                      <a:r>
                        <a:rPr sz="1100" b="1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100" b="1" dirty="0">
                          <a:latin typeface="Verdana"/>
                          <a:cs typeface="Verdana"/>
                        </a:rPr>
                        <a:t>leading</a:t>
                      </a:r>
                      <a:r>
                        <a:rPr sz="1100" b="1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100" b="1" dirty="0">
                          <a:latin typeface="Verdana"/>
                          <a:cs typeface="Verdana"/>
                        </a:rPr>
                        <a:t>to</a:t>
                      </a:r>
                      <a:r>
                        <a:rPr sz="1100" b="1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100" b="1" dirty="0">
                          <a:latin typeface="Verdana"/>
                          <a:cs typeface="Verdana"/>
                        </a:rPr>
                        <a:t>treatment</a:t>
                      </a:r>
                      <a:r>
                        <a:rPr sz="1100" b="1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100" b="1" spc="-10" dirty="0">
                          <a:latin typeface="Verdana"/>
                          <a:cs typeface="Verdana"/>
                        </a:rPr>
                        <a:t>discontinuation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01955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95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445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(11.5)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3815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119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(14.5)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4450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47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572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(5.7)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02590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63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8140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(7.6)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8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17475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Nausea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01955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18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635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72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(2.2)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635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3815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38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635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(4.6)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635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635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72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(0.2)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635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635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58140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(0.2)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635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78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17475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Vomiting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01955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14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635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72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(1.7)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635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3815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23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635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(2.8)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635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635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72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(0.4)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635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635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58140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(0.2)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635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78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17475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Diarrhoea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01955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15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635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72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(1.8)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635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3815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19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635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(2.3)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635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635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72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(0.6)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635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635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58140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(0.2)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635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463593" y="5769673"/>
            <a:ext cx="1440815" cy="872490"/>
            <a:chOff x="10463593" y="5769673"/>
            <a:chExt cx="1440815" cy="872490"/>
          </a:xfrm>
        </p:grpSpPr>
        <p:sp>
          <p:nvSpPr>
            <p:cNvPr id="3" name="object 3"/>
            <p:cNvSpPr/>
            <p:nvPr/>
          </p:nvSpPr>
          <p:spPr>
            <a:xfrm>
              <a:off x="10468356" y="5774435"/>
              <a:ext cx="1431290" cy="862965"/>
            </a:xfrm>
            <a:custGeom>
              <a:avLst/>
              <a:gdLst/>
              <a:ahLst/>
              <a:cxnLst/>
              <a:rect l="l" t="t" r="r" b="b"/>
              <a:pathLst>
                <a:path w="1431290" h="862965">
                  <a:moveTo>
                    <a:pt x="1431036" y="0"/>
                  </a:moveTo>
                  <a:lnTo>
                    <a:pt x="0" y="0"/>
                  </a:lnTo>
                  <a:lnTo>
                    <a:pt x="0" y="862583"/>
                  </a:lnTo>
                  <a:lnTo>
                    <a:pt x="1431036" y="862583"/>
                  </a:lnTo>
                  <a:lnTo>
                    <a:pt x="14310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468356" y="5774435"/>
              <a:ext cx="1431290" cy="862965"/>
            </a:xfrm>
            <a:custGeom>
              <a:avLst/>
              <a:gdLst/>
              <a:ahLst/>
              <a:cxnLst/>
              <a:rect l="l" t="t" r="r" b="b"/>
              <a:pathLst>
                <a:path w="1431290" h="862965">
                  <a:moveTo>
                    <a:pt x="0" y="862583"/>
                  </a:moveTo>
                  <a:lnTo>
                    <a:pt x="1431036" y="862583"/>
                  </a:lnTo>
                  <a:lnTo>
                    <a:pt x="1431036" y="0"/>
                  </a:lnTo>
                  <a:lnTo>
                    <a:pt x="0" y="0"/>
                  </a:lnTo>
                  <a:lnTo>
                    <a:pt x="0" y="862583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1192" y="529590"/>
            <a:ext cx="9899650" cy="786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695"/>
              </a:lnSpc>
              <a:spcBef>
                <a:spcPts val="100"/>
              </a:spcBef>
            </a:pPr>
            <a:r>
              <a:rPr sz="2400" dirty="0"/>
              <a:t>Esimerkkinä</a:t>
            </a:r>
            <a:r>
              <a:rPr sz="2400" spc="-45" dirty="0"/>
              <a:t> </a:t>
            </a:r>
            <a:r>
              <a:rPr sz="2400" spc="-10" dirty="0"/>
              <a:t>GLP1-</a:t>
            </a:r>
            <a:r>
              <a:rPr sz="2400" dirty="0"/>
              <a:t>lääkkeisiin</a:t>
            </a:r>
            <a:r>
              <a:rPr sz="2400" spc="-25" dirty="0"/>
              <a:t> </a:t>
            </a:r>
            <a:r>
              <a:rPr sz="2400" dirty="0"/>
              <a:t>kuuluva</a:t>
            </a:r>
            <a:r>
              <a:rPr sz="2400" spc="-25" dirty="0"/>
              <a:t> </a:t>
            </a:r>
            <a:r>
              <a:rPr sz="2400" dirty="0"/>
              <a:t>semaglutidi</a:t>
            </a:r>
            <a:r>
              <a:rPr sz="2400" spc="-35" dirty="0"/>
              <a:t> </a:t>
            </a:r>
            <a:r>
              <a:rPr sz="2400" dirty="0"/>
              <a:t>-</a:t>
            </a:r>
            <a:r>
              <a:rPr sz="2400" spc="10" dirty="0"/>
              <a:t> </a:t>
            </a:r>
            <a:r>
              <a:rPr sz="2400" spc="-10" dirty="0"/>
              <a:t>haittavaikutukset</a:t>
            </a:r>
            <a:endParaRPr sz="2400"/>
          </a:p>
          <a:p>
            <a:pPr marL="12700">
              <a:lnSpc>
                <a:spcPts val="3295"/>
              </a:lnSpc>
            </a:pPr>
            <a:r>
              <a:rPr sz="2900" dirty="0"/>
              <a:t>Selected</a:t>
            </a:r>
            <a:r>
              <a:rPr sz="2900" spc="-35" dirty="0"/>
              <a:t> </a:t>
            </a:r>
            <a:r>
              <a:rPr sz="2900" dirty="0"/>
              <a:t>adverse</a:t>
            </a:r>
            <a:r>
              <a:rPr sz="2900" spc="-25" dirty="0"/>
              <a:t> </a:t>
            </a:r>
            <a:r>
              <a:rPr sz="2900" dirty="0"/>
              <a:t>events</a:t>
            </a:r>
            <a:r>
              <a:rPr sz="2900" spc="-20" dirty="0"/>
              <a:t> </a:t>
            </a:r>
            <a:r>
              <a:rPr sz="2900" dirty="0"/>
              <a:t>(2/3)</a:t>
            </a:r>
            <a:r>
              <a:rPr sz="2900" spc="-40" dirty="0"/>
              <a:t> </a:t>
            </a:r>
            <a:r>
              <a:rPr sz="2900" dirty="0"/>
              <a:t>–</a:t>
            </a:r>
            <a:r>
              <a:rPr sz="2900" spc="-25" dirty="0"/>
              <a:t> </a:t>
            </a:r>
            <a:r>
              <a:rPr sz="2900" dirty="0"/>
              <a:t>Semaglutidi</a:t>
            </a:r>
            <a:r>
              <a:rPr sz="2900" spc="-55" dirty="0"/>
              <a:t> </a:t>
            </a:r>
            <a:r>
              <a:rPr sz="2900" dirty="0"/>
              <a:t>vs</a:t>
            </a:r>
            <a:r>
              <a:rPr sz="2900" spc="-25" dirty="0"/>
              <a:t> </a:t>
            </a:r>
            <a:r>
              <a:rPr sz="2900" spc="-10" dirty="0"/>
              <a:t>plasebo</a:t>
            </a:r>
            <a:endParaRPr sz="2900"/>
          </a:p>
        </p:txBody>
      </p:sp>
      <p:sp>
        <p:nvSpPr>
          <p:cNvPr id="6" name="object 6"/>
          <p:cNvSpPr txBox="1"/>
          <p:nvPr/>
        </p:nvSpPr>
        <p:spPr>
          <a:xfrm>
            <a:off x="464921" y="6062878"/>
            <a:ext cx="1123124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Table</a:t>
            </a:r>
            <a:r>
              <a:rPr sz="800" spc="-3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3. All</a:t>
            </a:r>
            <a:r>
              <a:rPr sz="800" spc="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data are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based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on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investigator-reported</a:t>
            </a:r>
            <a:r>
              <a:rPr sz="800" spc="-3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AEs</a:t>
            </a:r>
            <a:r>
              <a:rPr sz="800" spc="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unless</a:t>
            </a:r>
            <a:r>
              <a:rPr sz="800" spc="-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otherwise</a:t>
            </a:r>
            <a:r>
              <a:rPr sz="800" spc="-2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specified;</a:t>
            </a:r>
            <a:r>
              <a:rPr sz="800" spc="-4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all</a:t>
            </a:r>
            <a:r>
              <a:rPr sz="800" spc="-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data</a:t>
            </a:r>
            <a:r>
              <a:rPr sz="800" spc="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are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in-trial,</a:t>
            </a:r>
            <a:r>
              <a:rPr sz="800" spc="-4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except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for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AEs</a:t>
            </a:r>
            <a:r>
              <a:rPr sz="800" spc="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leading</a:t>
            </a:r>
            <a:r>
              <a:rPr sz="800" spc="-4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to</a:t>
            </a:r>
            <a:r>
              <a:rPr sz="800" spc="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treatment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discontinuation</a:t>
            </a:r>
            <a:r>
              <a:rPr sz="800" spc="-4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which</a:t>
            </a:r>
            <a:r>
              <a:rPr sz="800" spc="-4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are</a:t>
            </a:r>
            <a:r>
              <a:rPr sz="800" spc="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on-treatment. </a:t>
            </a:r>
            <a:r>
              <a:rPr sz="750" baseline="27777" dirty="0">
                <a:solidFill>
                  <a:srgbClr val="82786E"/>
                </a:solidFill>
                <a:latin typeface="Century Gothic"/>
                <a:cs typeface="Century Gothic"/>
              </a:rPr>
              <a:t>*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Based on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system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organ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class</a:t>
            </a:r>
            <a:r>
              <a:rPr sz="800" spc="-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in</a:t>
            </a:r>
            <a:r>
              <a:rPr sz="800" spc="-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the</a:t>
            </a:r>
            <a:r>
              <a:rPr sz="800" spc="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MedDRA.</a:t>
            </a:r>
            <a:endParaRPr sz="800">
              <a:latin typeface="Century Gothic"/>
              <a:cs typeface="Century Gothic"/>
            </a:endParaRPr>
          </a:p>
          <a:p>
            <a:pPr marL="50800" marR="1520825">
              <a:lnSpc>
                <a:spcPct val="100000"/>
              </a:lnSpc>
              <a:spcBef>
                <a:spcPts val="5"/>
              </a:spcBef>
            </a:pPr>
            <a:r>
              <a:rPr sz="750" baseline="27777" dirty="0">
                <a:solidFill>
                  <a:srgbClr val="82786E"/>
                </a:solidFill>
                <a:latin typeface="Century Gothic"/>
                <a:cs typeface="Century Gothic"/>
              </a:rPr>
              <a:t>†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Event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adjudication</a:t>
            </a:r>
            <a:r>
              <a:rPr sz="800" spc="-3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committee-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confirmed.</a:t>
            </a:r>
            <a:r>
              <a:rPr sz="800" spc="-3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750" b="1" baseline="27777" dirty="0">
                <a:solidFill>
                  <a:srgbClr val="82786E"/>
                </a:solidFill>
                <a:latin typeface="Century Gothic"/>
                <a:cs typeface="Century Gothic"/>
              </a:rPr>
              <a:t>‡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Based</a:t>
            </a:r>
            <a:r>
              <a:rPr sz="800" spc="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on group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of preferred</a:t>
            </a:r>
            <a:r>
              <a:rPr sz="800" spc="-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terms</a:t>
            </a:r>
            <a:r>
              <a:rPr sz="800" spc="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in</a:t>
            </a:r>
            <a:r>
              <a:rPr sz="800" spc="-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MedDRA.</a:t>
            </a:r>
            <a:r>
              <a:rPr sz="800" spc="-7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 complete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list</a:t>
            </a:r>
            <a:r>
              <a:rPr sz="800" spc="-4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of</a:t>
            </a:r>
            <a:r>
              <a:rPr sz="800" spc="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SAEs</a:t>
            </a:r>
            <a:r>
              <a:rPr sz="800" spc="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by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system</a:t>
            </a:r>
            <a:r>
              <a:rPr sz="800" spc="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organ</a:t>
            </a:r>
            <a:r>
              <a:rPr sz="800" spc="-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class</a:t>
            </a:r>
            <a:r>
              <a:rPr sz="800" spc="-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is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provided</a:t>
            </a:r>
            <a:r>
              <a:rPr sz="800" spc="-3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in</a:t>
            </a:r>
            <a:r>
              <a:rPr sz="800" spc="-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Supplementary</a:t>
            </a:r>
            <a:r>
              <a:rPr sz="800" spc="-4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Table</a:t>
            </a:r>
            <a:r>
              <a:rPr sz="800" spc="-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S10. AE,</a:t>
            </a:r>
            <a:r>
              <a:rPr sz="800" spc="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adverse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 event;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GI,</a:t>
            </a:r>
            <a:r>
              <a:rPr sz="800" spc="-3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gastrointestinal;</a:t>
            </a:r>
            <a:r>
              <a:rPr sz="800" spc="-3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Medical</a:t>
            </a:r>
            <a:r>
              <a:rPr sz="800" spc="-2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Dictionary</a:t>
            </a:r>
            <a:r>
              <a:rPr sz="800" spc="-4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for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Regulatory</a:t>
            </a:r>
            <a:r>
              <a:rPr sz="800" spc="-3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Activities,</a:t>
            </a:r>
            <a:r>
              <a:rPr sz="800" spc="-2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MedDRA.</a:t>
            </a:r>
            <a:endParaRPr sz="800">
              <a:latin typeface="Century Gothic"/>
              <a:cs typeface="Century Gothic"/>
            </a:endParaRPr>
          </a:p>
          <a:p>
            <a:pPr marL="50800">
              <a:lnSpc>
                <a:spcPct val="100000"/>
              </a:lnSpc>
            </a:pP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Marso</a:t>
            </a:r>
            <a:r>
              <a:rPr sz="800" spc="-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SP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et</a:t>
            </a:r>
            <a:r>
              <a:rPr sz="800" spc="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al.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i="1" dirty="0">
                <a:solidFill>
                  <a:srgbClr val="82786E"/>
                </a:solidFill>
                <a:latin typeface="Century Gothic"/>
                <a:cs typeface="Century Gothic"/>
              </a:rPr>
              <a:t>N</a:t>
            </a:r>
            <a:r>
              <a:rPr sz="800" i="1" spc="-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i="1" dirty="0">
                <a:solidFill>
                  <a:srgbClr val="82786E"/>
                </a:solidFill>
                <a:latin typeface="Century Gothic"/>
                <a:cs typeface="Century Gothic"/>
              </a:rPr>
              <a:t>Engl</a:t>
            </a:r>
            <a:r>
              <a:rPr sz="800" i="1" spc="-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i="1" dirty="0">
                <a:solidFill>
                  <a:srgbClr val="82786E"/>
                </a:solidFill>
                <a:latin typeface="Century Gothic"/>
                <a:cs typeface="Century Gothic"/>
              </a:rPr>
              <a:t>J Med</a:t>
            </a:r>
            <a:r>
              <a:rPr sz="800" i="1" spc="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2016;375:1834–44.</a:t>
            </a:r>
            <a:endParaRPr sz="800">
              <a:latin typeface="Century Gothic"/>
              <a:cs typeface="Century Gothic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42912" y="1435861"/>
          <a:ext cx="11159485" cy="45980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88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1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10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13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10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20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2107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3942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9050">
                      <a:solidFill>
                        <a:srgbClr val="1385A3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4356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Semaglutide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marL="741680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0.5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mg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12700" marB="0">
                    <a:lnT w="19050">
                      <a:solidFill>
                        <a:srgbClr val="1385A3"/>
                      </a:solidFill>
                      <a:prstDash val="solid"/>
                    </a:lnT>
                    <a:solidFill>
                      <a:srgbClr val="009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54356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Semaglutide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marL="741680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1.0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mg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12700" marB="0">
                    <a:lnT w="19050">
                      <a:solidFill>
                        <a:srgbClr val="1385A3"/>
                      </a:solidFill>
                      <a:prstDash val="solid"/>
                    </a:lnT>
                    <a:solidFill>
                      <a:srgbClr val="0018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8897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Placebo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marL="762000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0.5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mg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12700" marB="0">
                    <a:lnT w="19050">
                      <a:solidFill>
                        <a:srgbClr val="1385A3"/>
                      </a:solidFill>
                      <a:prstDash val="solid"/>
                    </a:lnT>
                    <a:solidFill>
                      <a:srgbClr val="ADA79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8897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Placebo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marL="762000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1.0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mg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12700" marB="0">
                    <a:lnT w="19050">
                      <a:solidFill>
                        <a:srgbClr val="1385A3"/>
                      </a:solidFill>
                      <a:prstDash val="solid"/>
                    </a:lnT>
                    <a:solidFill>
                      <a:srgbClr val="82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1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19050">
                      <a:solidFill>
                        <a:srgbClr val="1385A3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89535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009FDA"/>
                    </a:solidFill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(%)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89535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009FDA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89535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001864"/>
                    </a:solidFill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(%)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89535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001864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89535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ADA79F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(%)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89535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ADA79F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89535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82786E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(%)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89535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8278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4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100" b="1" dirty="0">
                          <a:latin typeface="Verdana"/>
                          <a:cs typeface="Verdana"/>
                        </a:rPr>
                        <a:t>GI</a:t>
                      </a:r>
                      <a:r>
                        <a:rPr sz="1100" b="1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100" b="1" spc="-10" dirty="0">
                          <a:latin typeface="Verdana"/>
                          <a:cs typeface="Verdana"/>
                        </a:rPr>
                        <a:t>disorders</a:t>
                      </a:r>
                      <a:r>
                        <a:rPr sz="1050" b="1" spc="-15" baseline="27777" dirty="0">
                          <a:latin typeface="Verdana"/>
                          <a:cs typeface="Verdana"/>
                        </a:rPr>
                        <a:t>*</a:t>
                      </a:r>
                      <a:endParaRPr sz="1050" baseline="27777">
                        <a:latin typeface="Verdana"/>
                        <a:cs typeface="Verdana"/>
                      </a:endParaRPr>
                    </a:p>
                  </a:txBody>
                  <a:tcPr marL="0" marR="0" marT="1308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0165" algn="ctr">
                        <a:lnSpc>
                          <a:spcPct val="100000"/>
                        </a:lnSpc>
                      </a:pPr>
                      <a:r>
                        <a:rPr sz="1100" b="1" spc="-25" dirty="0">
                          <a:latin typeface="Verdana"/>
                          <a:cs typeface="Verdana"/>
                        </a:rPr>
                        <a:t>419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2069" algn="ctr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Verdana"/>
                          <a:cs typeface="Verdana"/>
                        </a:rPr>
                        <a:t>(50.7)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0165" algn="ctr">
                        <a:lnSpc>
                          <a:spcPct val="100000"/>
                        </a:lnSpc>
                      </a:pPr>
                      <a:r>
                        <a:rPr sz="1100" b="1" spc="-25" dirty="0">
                          <a:latin typeface="Verdana"/>
                          <a:cs typeface="Verdana"/>
                        </a:rPr>
                        <a:t>430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2069" algn="ctr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Verdana"/>
                          <a:cs typeface="Verdana"/>
                        </a:rPr>
                        <a:t>(52.3)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0165" algn="ctr">
                        <a:lnSpc>
                          <a:spcPct val="100000"/>
                        </a:lnSpc>
                      </a:pPr>
                      <a:r>
                        <a:rPr sz="1100" b="1" spc="-25" dirty="0">
                          <a:latin typeface="Verdana"/>
                          <a:cs typeface="Verdana"/>
                        </a:rPr>
                        <a:t>294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86385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Verdana"/>
                          <a:cs typeface="Verdana"/>
                        </a:rPr>
                        <a:t>(35.7)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37820">
                        <a:lnSpc>
                          <a:spcPct val="100000"/>
                        </a:lnSpc>
                      </a:pPr>
                      <a:r>
                        <a:rPr sz="1100" b="1" spc="-25" dirty="0">
                          <a:latin typeface="Verdana"/>
                          <a:cs typeface="Verdana"/>
                        </a:rPr>
                        <a:t>290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2705" algn="ctr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Verdana"/>
                          <a:cs typeface="Verdana"/>
                        </a:rPr>
                        <a:t>(35.2)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445"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Diarrhoea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3081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1435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148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4953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(17.9)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2069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151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016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(18.4)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2069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98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3690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(11.9)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98145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87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080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(10.5)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5445"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Nausea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3081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14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143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4953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(17.3)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2069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180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016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(21.9)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2069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62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581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(7.5)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98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67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080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(8.1)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5445"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Vomiting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3081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1435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87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4953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(10.5)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2069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122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016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(14.8)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2069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43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58140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(5.2)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98145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34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080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(4.1)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4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100" b="1" dirty="0">
                          <a:latin typeface="Verdana"/>
                          <a:cs typeface="Verdana"/>
                        </a:rPr>
                        <a:t>Cardiac</a:t>
                      </a:r>
                      <a:r>
                        <a:rPr sz="1100" b="1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100" b="1" spc="-10" dirty="0">
                          <a:latin typeface="Verdana"/>
                          <a:cs typeface="Verdana"/>
                        </a:rPr>
                        <a:t>disorders</a:t>
                      </a:r>
                      <a:r>
                        <a:rPr sz="1050" b="1" spc="-15" baseline="27777" dirty="0">
                          <a:latin typeface="Verdana"/>
                          <a:cs typeface="Verdana"/>
                        </a:rPr>
                        <a:t>*</a:t>
                      </a:r>
                      <a:endParaRPr sz="1050" baseline="27777">
                        <a:latin typeface="Verdana"/>
                        <a:cs typeface="Verdana"/>
                      </a:endParaRPr>
                    </a:p>
                  </a:txBody>
                  <a:tcPr marL="0" marR="0" marT="13462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1435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173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4953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(20.9)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2069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150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016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(18.2)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2069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189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3690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(22.9)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54330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173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080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(21.0)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5445">
                <a:tc>
                  <a:txBody>
                    <a:bodyPr/>
                    <a:lstStyle/>
                    <a:p>
                      <a:pPr marL="142875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Atrial</a:t>
                      </a:r>
                      <a:r>
                        <a:rPr sz="110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10" dirty="0">
                          <a:latin typeface="Verdana"/>
                          <a:cs typeface="Verdana"/>
                        </a:rPr>
                        <a:t>fibrillation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3144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1435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27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016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(3.3)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1435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23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016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(2.8)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2069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32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58140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(3.9)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98145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26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080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(3.2)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54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100" b="1" dirty="0">
                          <a:latin typeface="Verdana"/>
                          <a:cs typeface="Verdana"/>
                        </a:rPr>
                        <a:t>Acute</a:t>
                      </a:r>
                      <a:r>
                        <a:rPr sz="1100" b="1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100" b="1" spc="-10" dirty="0">
                          <a:latin typeface="Verdana"/>
                          <a:cs typeface="Verdana"/>
                        </a:rPr>
                        <a:t>pancreatitis</a:t>
                      </a:r>
                      <a:r>
                        <a:rPr sz="1050" b="1" spc="-15" baseline="27777" dirty="0">
                          <a:latin typeface="Verdana"/>
                          <a:cs typeface="Verdana"/>
                        </a:rPr>
                        <a:t>†</a:t>
                      </a:r>
                      <a:endParaRPr sz="1050" baseline="27777">
                        <a:latin typeface="Verdana"/>
                        <a:cs typeface="Verdana"/>
                      </a:endParaRPr>
                    </a:p>
                  </a:txBody>
                  <a:tcPr marL="0" marR="0" marT="13398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2069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016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(0.7)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27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016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(0.4)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27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581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(0.4)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27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080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(1.1)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54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1100" b="1" dirty="0">
                          <a:latin typeface="Verdana"/>
                          <a:cs typeface="Verdana"/>
                        </a:rPr>
                        <a:t>Gallbladder</a:t>
                      </a:r>
                      <a:r>
                        <a:rPr sz="1100" b="1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100" b="1" spc="-10" dirty="0">
                          <a:latin typeface="Verdana"/>
                          <a:cs typeface="Verdana"/>
                        </a:rPr>
                        <a:t>disorders</a:t>
                      </a:r>
                      <a:r>
                        <a:rPr sz="1050" spc="-15" baseline="27777" dirty="0">
                          <a:solidFill>
                            <a:srgbClr val="001864"/>
                          </a:solidFill>
                          <a:latin typeface="Arial"/>
                          <a:cs typeface="Arial"/>
                        </a:rPr>
                        <a:t>‡</a:t>
                      </a:r>
                      <a:endParaRPr sz="1050" baseline="27777">
                        <a:latin typeface="Arial"/>
                        <a:cs typeface="Arial"/>
                      </a:endParaRPr>
                    </a:p>
                  </a:txBody>
                  <a:tcPr marL="0" marR="0" marT="13144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1435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32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016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(3.9)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2069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26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016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(3.2)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2069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38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58140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(4.6)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98145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23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080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(2.8)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5445"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Cholelithiasis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3144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1435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21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7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016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(2.5)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7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2069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17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7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016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(2.1)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7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2069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19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7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58140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(2.3)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7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98145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12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7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080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(1.5)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7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5445"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Cholecystitis</a:t>
                      </a:r>
                      <a:r>
                        <a:rPr sz="11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0" dirty="0">
                          <a:latin typeface="Verdana"/>
                          <a:cs typeface="Verdana"/>
                        </a:rPr>
                        <a:t>acute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3144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2069" algn="ctr">
                        <a:lnSpc>
                          <a:spcPct val="100000"/>
                        </a:lnSpc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7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016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(0.5)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7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441959">
                        <a:lnSpc>
                          <a:spcPct val="100000"/>
                        </a:lnSpc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7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2705" algn="ctr">
                        <a:lnSpc>
                          <a:spcPct val="100000"/>
                        </a:lnSpc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7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58140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(0.7)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7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2705" algn="ctr">
                        <a:lnSpc>
                          <a:spcPct val="100000"/>
                        </a:lnSpc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7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080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(0.2)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7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463593" y="5769673"/>
            <a:ext cx="1440815" cy="872490"/>
            <a:chOff x="10463593" y="5769673"/>
            <a:chExt cx="1440815" cy="872490"/>
          </a:xfrm>
        </p:grpSpPr>
        <p:sp>
          <p:nvSpPr>
            <p:cNvPr id="3" name="object 3"/>
            <p:cNvSpPr/>
            <p:nvPr/>
          </p:nvSpPr>
          <p:spPr>
            <a:xfrm>
              <a:off x="10468356" y="5774435"/>
              <a:ext cx="1431290" cy="862965"/>
            </a:xfrm>
            <a:custGeom>
              <a:avLst/>
              <a:gdLst/>
              <a:ahLst/>
              <a:cxnLst/>
              <a:rect l="l" t="t" r="r" b="b"/>
              <a:pathLst>
                <a:path w="1431290" h="862965">
                  <a:moveTo>
                    <a:pt x="1431036" y="0"/>
                  </a:moveTo>
                  <a:lnTo>
                    <a:pt x="0" y="0"/>
                  </a:lnTo>
                  <a:lnTo>
                    <a:pt x="0" y="862583"/>
                  </a:lnTo>
                  <a:lnTo>
                    <a:pt x="1431036" y="862583"/>
                  </a:lnTo>
                  <a:lnTo>
                    <a:pt x="14310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468356" y="5774435"/>
              <a:ext cx="1431290" cy="862965"/>
            </a:xfrm>
            <a:custGeom>
              <a:avLst/>
              <a:gdLst/>
              <a:ahLst/>
              <a:cxnLst/>
              <a:rect l="l" t="t" r="r" b="b"/>
              <a:pathLst>
                <a:path w="1431290" h="862965">
                  <a:moveTo>
                    <a:pt x="0" y="862583"/>
                  </a:moveTo>
                  <a:lnTo>
                    <a:pt x="1431036" y="862583"/>
                  </a:lnTo>
                  <a:lnTo>
                    <a:pt x="1431036" y="0"/>
                  </a:lnTo>
                  <a:lnTo>
                    <a:pt x="0" y="0"/>
                  </a:lnTo>
                  <a:lnTo>
                    <a:pt x="0" y="862583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1192" y="529590"/>
            <a:ext cx="9899650" cy="786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695"/>
              </a:lnSpc>
              <a:spcBef>
                <a:spcPts val="100"/>
              </a:spcBef>
            </a:pPr>
            <a:r>
              <a:rPr sz="2400" dirty="0"/>
              <a:t>Esimerkkinä</a:t>
            </a:r>
            <a:r>
              <a:rPr sz="2400" spc="-45" dirty="0"/>
              <a:t> </a:t>
            </a:r>
            <a:r>
              <a:rPr sz="2400" spc="-10" dirty="0"/>
              <a:t>GLP1-</a:t>
            </a:r>
            <a:r>
              <a:rPr sz="2400" dirty="0"/>
              <a:t>lääkkeisiin</a:t>
            </a:r>
            <a:r>
              <a:rPr sz="2400" spc="-25" dirty="0"/>
              <a:t> </a:t>
            </a:r>
            <a:r>
              <a:rPr sz="2400" dirty="0"/>
              <a:t>kuuluva</a:t>
            </a:r>
            <a:r>
              <a:rPr sz="2400" spc="-25" dirty="0"/>
              <a:t> </a:t>
            </a:r>
            <a:r>
              <a:rPr sz="2400" dirty="0"/>
              <a:t>semaglutidi</a:t>
            </a:r>
            <a:r>
              <a:rPr sz="2400" spc="-35" dirty="0"/>
              <a:t> </a:t>
            </a:r>
            <a:r>
              <a:rPr sz="2400" dirty="0"/>
              <a:t>-</a:t>
            </a:r>
            <a:r>
              <a:rPr sz="2400" spc="10" dirty="0"/>
              <a:t> </a:t>
            </a:r>
            <a:r>
              <a:rPr sz="2400" spc="-10" dirty="0"/>
              <a:t>haittavaikutukset</a:t>
            </a:r>
            <a:endParaRPr sz="2400"/>
          </a:p>
          <a:p>
            <a:pPr marL="12700">
              <a:lnSpc>
                <a:spcPts val="3295"/>
              </a:lnSpc>
            </a:pPr>
            <a:r>
              <a:rPr sz="2900" dirty="0"/>
              <a:t>Selected</a:t>
            </a:r>
            <a:r>
              <a:rPr sz="2900" spc="-35" dirty="0"/>
              <a:t> </a:t>
            </a:r>
            <a:r>
              <a:rPr sz="2900" dirty="0"/>
              <a:t>adverse</a:t>
            </a:r>
            <a:r>
              <a:rPr sz="2900" spc="-25" dirty="0"/>
              <a:t> </a:t>
            </a:r>
            <a:r>
              <a:rPr sz="2900" dirty="0"/>
              <a:t>events</a:t>
            </a:r>
            <a:r>
              <a:rPr sz="2900" spc="-20" dirty="0"/>
              <a:t> </a:t>
            </a:r>
            <a:r>
              <a:rPr sz="2900" dirty="0"/>
              <a:t>(3/3)</a:t>
            </a:r>
            <a:r>
              <a:rPr sz="2900" spc="-40" dirty="0"/>
              <a:t> </a:t>
            </a:r>
            <a:r>
              <a:rPr sz="2900" dirty="0"/>
              <a:t>–</a:t>
            </a:r>
            <a:r>
              <a:rPr sz="2900" spc="-25" dirty="0"/>
              <a:t> </a:t>
            </a:r>
            <a:r>
              <a:rPr sz="2900" dirty="0"/>
              <a:t>Semaglutidi</a:t>
            </a:r>
            <a:r>
              <a:rPr sz="2900" spc="-55" dirty="0"/>
              <a:t> </a:t>
            </a:r>
            <a:r>
              <a:rPr sz="2900" dirty="0"/>
              <a:t>vs</a:t>
            </a:r>
            <a:r>
              <a:rPr sz="2900" spc="-25" dirty="0"/>
              <a:t> </a:t>
            </a:r>
            <a:r>
              <a:rPr sz="2900" spc="-10" dirty="0"/>
              <a:t>plasebo</a:t>
            </a:r>
            <a:endParaRPr sz="2900"/>
          </a:p>
        </p:txBody>
      </p:sp>
      <p:sp>
        <p:nvSpPr>
          <p:cNvPr id="6" name="object 6"/>
          <p:cNvSpPr txBox="1"/>
          <p:nvPr/>
        </p:nvSpPr>
        <p:spPr>
          <a:xfrm>
            <a:off x="11699240" y="6401815"/>
            <a:ext cx="15684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solidFill>
                  <a:srgbClr val="82786E"/>
                </a:solidFill>
                <a:latin typeface="Verdana"/>
                <a:cs typeface="Verdana"/>
              </a:rPr>
              <a:t>32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7621" y="6062878"/>
            <a:ext cx="1114742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Table</a:t>
            </a:r>
            <a:r>
              <a:rPr sz="800" spc="-3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3. All</a:t>
            </a:r>
            <a:r>
              <a:rPr sz="800" spc="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data</a:t>
            </a:r>
            <a:r>
              <a:rPr sz="800" spc="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are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based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on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investigator-reported</a:t>
            </a:r>
            <a:r>
              <a:rPr sz="800" spc="-3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AEs</a:t>
            </a:r>
            <a:r>
              <a:rPr sz="800" spc="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unless</a:t>
            </a:r>
            <a:r>
              <a:rPr sz="800" spc="-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otherwise</a:t>
            </a:r>
            <a:r>
              <a:rPr sz="800" spc="-2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specified;</a:t>
            </a:r>
            <a:r>
              <a:rPr sz="800" spc="-3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all</a:t>
            </a:r>
            <a:r>
              <a:rPr sz="800" spc="-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data</a:t>
            </a:r>
            <a:r>
              <a:rPr sz="800" spc="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are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in-trial,</a:t>
            </a:r>
            <a:r>
              <a:rPr sz="800" spc="-4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except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for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AEs</a:t>
            </a:r>
            <a:r>
              <a:rPr sz="800" spc="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leading</a:t>
            </a:r>
            <a:r>
              <a:rPr sz="800" spc="-4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to</a:t>
            </a:r>
            <a:r>
              <a:rPr sz="800" spc="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treatment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discontinuation</a:t>
            </a:r>
            <a:r>
              <a:rPr sz="800" spc="-4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which</a:t>
            </a:r>
            <a:r>
              <a:rPr sz="800" spc="-4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are on-treatment. </a:t>
            </a:r>
            <a:r>
              <a:rPr sz="750" baseline="27777" dirty="0">
                <a:solidFill>
                  <a:srgbClr val="82786E"/>
                </a:solidFill>
                <a:latin typeface="Century Gothic"/>
                <a:cs typeface="Century Gothic"/>
              </a:rPr>
              <a:t>*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Episodes</a:t>
            </a:r>
            <a:r>
              <a:rPr sz="800" spc="-3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of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severe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or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plasma</a:t>
            </a:r>
            <a:r>
              <a:rPr sz="800" spc="-3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glucose-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confirmed</a:t>
            </a:r>
            <a:r>
              <a:rPr sz="800" spc="-2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(less</a:t>
            </a:r>
            <a:r>
              <a:rPr sz="800" spc="-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than</a:t>
            </a:r>
            <a:r>
              <a:rPr sz="800" spc="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3.1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mmol/l</a:t>
            </a:r>
            <a:r>
              <a:rPr sz="800" spc="-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[56</a:t>
            </a:r>
            <a:r>
              <a:rPr sz="800" spc="-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mg per deciliter])</a:t>
            </a:r>
            <a:r>
              <a:rPr sz="800" spc="-2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symptomatic</a:t>
            </a:r>
            <a:r>
              <a:rPr sz="800" spc="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hypoglycaemic</a:t>
            </a:r>
            <a:r>
              <a:rPr sz="800" spc="-2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episodes.</a:t>
            </a:r>
            <a:r>
              <a:rPr sz="800" spc="-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750" baseline="27777" dirty="0">
                <a:solidFill>
                  <a:srgbClr val="82786E"/>
                </a:solidFill>
                <a:latin typeface="Century Gothic"/>
                <a:cs typeface="Century Gothic"/>
              </a:rPr>
              <a:t>†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Based</a:t>
            </a:r>
            <a:r>
              <a:rPr sz="800" spc="2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on group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of</a:t>
            </a:r>
            <a:r>
              <a:rPr sz="800" spc="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preferred</a:t>
            </a:r>
            <a:r>
              <a:rPr sz="800" spc="-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terms</a:t>
            </a:r>
            <a:r>
              <a:rPr sz="800" spc="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in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the</a:t>
            </a:r>
            <a:r>
              <a:rPr sz="800" spc="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Medical</a:t>
            </a:r>
            <a:r>
              <a:rPr sz="800" spc="-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Dictionary</a:t>
            </a:r>
            <a:r>
              <a:rPr sz="800" spc="-3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for</a:t>
            </a:r>
            <a:r>
              <a:rPr sz="800" spc="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Regulatory</a:t>
            </a:r>
            <a:r>
              <a:rPr sz="800" spc="-4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Activities.</a:t>
            </a:r>
            <a:r>
              <a:rPr sz="800" spc="2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750" b="1" baseline="27777" dirty="0">
                <a:solidFill>
                  <a:srgbClr val="82786E"/>
                </a:solidFill>
                <a:latin typeface="Century Gothic"/>
                <a:cs typeface="Century Gothic"/>
              </a:rPr>
              <a:t>‡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Event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adjudication</a:t>
            </a:r>
            <a:r>
              <a:rPr sz="800" spc="-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committee-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confirmed.</a:t>
            </a:r>
            <a:r>
              <a:rPr sz="800" spc="-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spc="-50" dirty="0">
                <a:solidFill>
                  <a:srgbClr val="82786E"/>
                </a:solidFill>
                <a:latin typeface="Century Gothic"/>
                <a:cs typeface="Century Gothic"/>
              </a:rPr>
              <a:t>A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3021" y="6306718"/>
            <a:ext cx="591502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complete</a:t>
            </a:r>
            <a:r>
              <a:rPr sz="800" spc="-2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list</a:t>
            </a:r>
            <a:r>
              <a:rPr sz="800" spc="-3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of</a:t>
            </a:r>
            <a:r>
              <a:rPr sz="800" spc="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serious</a:t>
            </a:r>
            <a:r>
              <a:rPr sz="800" spc="-3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adverse</a:t>
            </a:r>
            <a:r>
              <a:rPr sz="800" spc="-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events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by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system</a:t>
            </a:r>
            <a:r>
              <a:rPr sz="800" spc="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organ</a:t>
            </a:r>
            <a:r>
              <a:rPr sz="800" spc="-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class</a:t>
            </a:r>
            <a:r>
              <a:rPr sz="800" spc="-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is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provided</a:t>
            </a:r>
            <a:r>
              <a:rPr sz="800" spc="-4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in</a:t>
            </a:r>
            <a:r>
              <a:rPr sz="800" spc="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Supplemenary</a:t>
            </a:r>
            <a:r>
              <a:rPr sz="800" spc="-4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Table</a:t>
            </a:r>
            <a:r>
              <a:rPr sz="800" spc="-2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S10.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AE,</a:t>
            </a:r>
            <a:r>
              <a:rPr sz="800" spc="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adverse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 event.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Marso</a:t>
            </a:r>
            <a:r>
              <a:rPr sz="800" spc="-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SP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et</a:t>
            </a:r>
            <a:r>
              <a:rPr sz="800" spc="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al.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i="1" dirty="0">
                <a:solidFill>
                  <a:srgbClr val="82786E"/>
                </a:solidFill>
                <a:latin typeface="Century Gothic"/>
                <a:cs typeface="Century Gothic"/>
              </a:rPr>
              <a:t>N</a:t>
            </a:r>
            <a:r>
              <a:rPr sz="800" i="1" spc="-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i="1" dirty="0">
                <a:solidFill>
                  <a:srgbClr val="82786E"/>
                </a:solidFill>
                <a:latin typeface="Century Gothic"/>
                <a:cs typeface="Century Gothic"/>
              </a:rPr>
              <a:t>Engl</a:t>
            </a:r>
            <a:r>
              <a:rPr sz="800" i="1" spc="-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i="1" dirty="0">
                <a:solidFill>
                  <a:srgbClr val="82786E"/>
                </a:solidFill>
                <a:latin typeface="Century Gothic"/>
                <a:cs typeface="Century Gothic"/>
              </a:rPr>
              <a:t>J Med</a:t>
            </a:r>
            <a:r>
              <a:rPr sz="800" i="1" spc="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2016;375:1834–44.</a:t>
            </a:r>
            <a:endParaRPr sz="800">
              <a:latin typeface="Century Gothic"/>
              <a:cs typeface="Century Gothic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442912" y="1463166"/>
          <a:ext cx="11172186" cy="45802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92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8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83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6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90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90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29259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9050">
                      <a:solidFill>
                        <a:srgbClr val="1385A3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4483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Semaglutide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marL="742950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0.5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mg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7620" marB="0">
                    <a:lnT w="19050">
                      <a:solidFill>
                        <a:srgbClr val="1385A3"/>
                      </a:solidFill>
                      <a:prstDash val="solid"/>
                    </a:lnT>
                    <a:solidFill>
                      <a:srgbClr val="009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54483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Semaglutide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marL="742950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1.0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mg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7620" marB="0">
                    <a:lnT w="19050">
                      <a:solidFill>
                        <a:srgbClr val="1385A3"/>
                      </a:solidFill>
                      <a:prstDash val="solid"/>
                    </a:lnT>
                    <a:solidFill>
                      <a:srgbClr val="0018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8961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Placebo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marL="762635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0.5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mg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7620" marB="0">
                    <a:lnT w="19050">
                      <a:solidFill>
                        <a:srgbClr val="1385A3"/>
                      </a:solidFill>
                      <a:prstDash val="solid"/>
                    </a:lnT>
                    <a:solidFill>
                      <a:srgbClr val="ADA79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9024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Placebo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marL="763270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1.0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mg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7620" marB="0">
                    <a:lnT w="19050">
                      <a:solidFill>
                        <a:srgbClr val="1385A3"/>
                      </a:solidFill>
                      <a:prstDash val="solid"/>
                    </a:lnT>
                    <a:solidFill>
                      <a:srgbClr val="82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00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19050">
                      <a:solidFill>
                        <a:srgbClr val="1385A3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85090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009FDA"/>
                    </a:solidFill>
                  </a:tcPr>
                </a:tc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1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(%)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85090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009FDA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85090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001864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1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(%)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85090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001864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85090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ADA79F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1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(%)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85090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ADA79F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85090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82786E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1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(%)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85090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8278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6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100" b="1" dirty="0">
                          <a:latin typeface="Verdana"/>
                          <a:cs typeface="Verdana"/>
                        </a:rPr>
                        <a:t>Severe</a:t>
                      </a:r>
                      <a:r>
                        <a:rPr sz="1100" b="1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100" b="1" dirty="0">
                          <a:latin typeface="Verdana"/>
                          <a:cs typeface="Verdana"/>
                        </a:rPr>
                        <a:t>or blood</a:t>
                      </a:r>
                      <a:r>
                        <a:rPr sz="1100" b="1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100" b="1" spc="-10" dirty="0">
                          <a:latin typeface="Verdana"/>
                          <a:cs typeface="Verdana"/>
                        </a:rPr>
                        <a:t>glucose-confirmed</a:t>
                      </a:r>
                      <a:endParaRPr sz="1100">
                        <a:latin typeface="Verdana"/>
                        <a:cs typeface="Verdan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100" b="1" dirty="0">
                          <a:latin typeface="Verdana"/>
                          <a:cs typeface="Verdana"/>
                        </a:rPr>
                        <a:t>symptomatic</a:t>
                      </a:r>
                      <a:r>
                        <a:rPr sz="1100" b="1" spc="-9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100" b="1" dirty="0">
                          <a:latin typeface="Verdana"/>
                          <a:cs typeface="Verdana"/>
                        </a:rPr>
                        <a:t>hypoglycaemic</a:t>
                      </a:r>
                      <a:r>
                        <a:rPr sz="1100" b="1" spc="-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100" b="1" spc="-10" dirty="0">
                          <a:latin typeface="Verdana"/>
                          <a:cs typeface="Verdana"/>
                        </a:rPr>
                        <a:t>event</a:t>
                      </a:r>
                      <a:r>
                        <a:rPr sz="1050" spc="-15" baseline="27777" dirty="0">
                          <a:solidFill>
                            <a:srgbClr val="212121"/>
                          </a:solidFill>
                          <a:latin typeface="Verdana"/>
                          <a:cs typeface="Verdana"/>
                        </a:rPr>
                        <a:t>*</a:t>
                      </a:r>
                      <a:endParaRPr sz="1050" baseline="27777">
                        <a:latin typeface="Verdana"/>
                        <a:cs typeface="Verdana"/>
                      </a:endParaRPr>
                    </a:p>
                  </a:txBody>
                  <a:tcPr marL="0" marR="0" marT="8318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43815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191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(23.1)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44450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178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(21.7)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353695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177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4572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(21.5)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44450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173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4572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(21.0)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100" b="1" dirty="0">
                          <a:latin typeface="Verdana"/>
                          <a:cs typeface="Verdana"/>
                        </a:rPr>
                        <a:t>Acute</a:t>
                      </a:r>
                      <a:r>
                        <a:rPr sz="1100" b="1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100" b="1" dirty="0">
                          <a:latin typeface="Verdana"/>
                          <a:cs typeface="Verdana"/>
                        </a:rPr>
                        <a:t>renal</a:t>
                      </a:r>
                      <a:r>
                        <a:rPr sz="1100" b="1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100" b="1" spc="-10" dirty="0">
                          <a:latin typeface="Verdana"/>
                          <a:cs typeface="Verdana"/>
                        </a:rPr>
                        <a:t>failure</a:t>
                      </a:r>
                      <a:r>
                        <a:rPr sz="1050" spc="-15" baseline="27777" dirty="0">
                          <a:solidFill>
                            <a:srgbClr val="212121"/>
                          </a:solidFill>
                          <a:latin typeface="Arial"/>
                          <a:cs typeface="Arial"/>
                        </a:rPr>
                        <a:t>†</a:t>
                      </a:r>
                      <a:endParaRPr sz="1050" baseline="27777">
                        <a:latin typeface="Arial"/>
                        <a:cs typeface="Arial"/>
                      </a:endParaRPr>
                    </a:p>
                  </a:txBody>
                  <a:tcPr marL="0" marR="0" marT="12255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3815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42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(5.1)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4450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23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(2.8)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98145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34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72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(4.1)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4450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35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635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(4.2)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100" b="1" dirty="0">
                          <a:latin typeface="Verdana"/>
                          <a:cs typeface="Verdana"/>
                        </a:rPr>
                        <a:t>Allergic</a:t>
                      </a:r>
                      <a:r>
                        <a:rPr sz="1100" b="1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100" b="1" spc="-10" dirty="0">
                          <a:latin typeface="Verdana"/>
                          <a:cs typeface="Verdana"/>
                        </a:rPr>
                        <a:t>reaction</a:t>
                      </a:r>
                      <a:r>
                        <a:rPr sz="1050" spc="-15" baseline="27777" dirty="0">
                          <a:solidFill>
                            <a:srgbClr val="212121"/>
                          </a:solidFill>
                          <a:latin typeface="Arial"/>
                          <a:cs typeface="Arial"/>
                        </a:rPr>
                        <a:t>†</a:t>
                      </a:r>
                      <a:endParaRPr sz="1050" baseline="27777">
                        <a:latin typeface="Arial"/>
                        <a:cs typeface="Arial"/>
                      </a:endParaRPr>
                    </a:p>
                  </a:txBody>
                  <a:tcPr marL="0" marR="0" marT="12255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3815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49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(5.9)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4450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49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(6.0)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98145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46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72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(5.6)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4450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57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635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(6.9)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100" b="1" spc="-10" dirty="0">
                          <a:latin typeface="Verdana"/>
                          <a:cs typeface="Verdana"/>
                        </a:rPr>
                        <a:t>Injection-</a:t>
                      </a:r>
                      <a:r>
                        <a:rPr sz="1100" b="1" dirty="0">
                          <a:latin typeface="Verdana"/>
                          <a:cs typeface="Verdana"/>
                        </a:rPr>
                        <a:t>site</a:t>
                      </a:r>
                      <a:r>
                        <a:rPr sz="1100" b="1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100" b="1" spc="-10" dirty="0">
                          <a:latin typeface="Verdana"/>
                          <a:cs typeface="Verdana"/>
                        </a:rPr>
                        <a:t>reactions</a:t>
                      </a:r>
                      <a:r>
                        <a:rPr sz="1050" spc="-15" baseline="27777" dirty="0">
                          <a:solidFill>
                            <a:srgbClr val="212121"/>
                          </a:solidFill>
                          <a:latin typeface="Arial"/>
                          <a:cs typeface="Arial"/>
                        </a:rPr>
                        <a:t>†</a:t>
                      </a:r>
                      <a:endParaRPr sz="1050" baseline="27777">
                        <a:latin typeface="Arial"/>
                        <a:cs typeface="Arial"/>
                      </a:endParaRPr>
                    </a:p>
                  </a:txBody>
                  <a:tcPr marL="0" marR="0" marT="12255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4450" algn="ctr">
                        <a:lnSpc>
                          <a:spcPct val="100000"/>
                        </a:lnSpc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(1.0)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(1.1)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72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(1.1)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4450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12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635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(1.5)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100" b="1" spc="-10" dirty="0">
                          <a:latin typeface="Verdana"/>
                          <a:cs typeface="Verdana"/>
                        </a:rPr>
                        <a:t>Neoplasms</a:t>
                      </a:r>
                      <a:r>
                        <a:rPr sz="1050" spc="-15" baseline="27777" dirty="0">
                          <a:solidFill>
                            <a:srgbClr val="212121"/>
                          </a:solidFill>
                          <a:latin typeface="Verdana"/>
                          <a:cs typeface="Verdana"/>
                        </a:rPr>
                        <a:t>‡</a:t>
                      </a:r>
                      <a:endParaRPr sz="1050" baseline="27777">
                        <a:latin typeface="Verdana"/>
                        <a:cs typeface="Verdana"/>
                      </a:endParaRPr>
                    </a:p>
                  </a:txBody>
                  <a:tcPr marL="0" marR="0" marT="12255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3815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66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(8.0)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4450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89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(10.8)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98145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70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72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(8.5)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4450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69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635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(8.4)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Benign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255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3815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40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(4.8)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4450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54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(6.6)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98145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36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72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(4.4)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4450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34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635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(4.1)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7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970"/>
                        </a:spcBef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Pre-malignant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319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4450" algn="ctr">
                        <a:lnSpc>
                          <a:spcPct val="100000"/>
                        </a:lnSpc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(0.5)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(0.7)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72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(0.4)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635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(0.2)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8935"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Malignant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255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3815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26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(3.1)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4450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40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(4.9)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98145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35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72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(4.2)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4450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Verdana"/>
                          <a:cs typeface="Verdana"/>
                        </a:rPr>
                        <a:t>35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635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(4.2)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260350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Pancreatic</a:t>
                      </a:r>
                      <a:r>
                        <a:rPr sz="1100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10" dirty="0">
                          <a:latin typeface="Verdana"/>
                          <a:cs typeface="Verdana"/>
                        </a:rPr>
                        <a:t>cancer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255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41959">
                        <a:lnSpc>
                          <a:spcPct val="100000"/>
                        </a:lnSpc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(0.1)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72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(0.2)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085" algn="ctr">
                        <a:lnSpc>
                          <a:spcPct val="100000"/>
                        </a:lnSpc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6355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Verdana"/>
                          <a:cs typeface="Verdana"/>
                        </a:rPr>
                        <a:t>(0.2)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ADA79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260350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Medullary</a:t>
                      </a:r>
                      <a:r>
                        <a:rPr sz="11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latin typeface="Verdana"/>
                          <a:cs typeface="Verdana"/>
                        </a:rPr>
                        <a:t>thyroid</a:t>
                      </a:r>
                      <a:r>
                        <a:rPr sz="1100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10" dirty="0">
                          <a:latin typeface="Verdana"/>
                          <a:cs typeface="Verdana"/>
                        </a:rPr>
                        <a:t>carcinoma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23189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425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425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432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FDE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432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latin typeface="Verdana"/>
                          <a:cs typeface="Verdana"/>
                        </a:rPr>
                        <a:t>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ADA79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1192" y="285750"/>
            <a:ext cx="10478770" cy="1264285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450"/>
              </a:spcBef>
            </a:pPr>
            <a:r>
              <a:rPr sz="2900" dirty="0"/>
              <a:t>Ennenaikainen</a:t>
            </a:r>
            <a:r>
              <a:rPr sz="2900" spc="-100" dirty="0"/>
              <a:t> </a:t>
            </a:r>
            <a:r>
              <a:rPr sz="2900" dirty="0"/>
              <a:t>lääkehoidon</a:t>
            </a:r>
            <a:r>
              <a:rPr sz="2900" spc="-100" dirty="0"/>
              <a:t> </a:t>
            </a:r>
            <a:r>
              <a:rPr sz="2900" dirty="0"/>
              <a:t>keskeytys</a:t>
            </a:r>
            <a:r>
              <a:rPr sz="2900" spc="-50" dirty="0"/>
              <a:t> </a:t>
            </a:r>
            <a:r>
              <a:rPr sz="2900" spc="-10" dirty="0"/>
              <a:t>haittavaikutuksista </a:t>
            </a:r>
            <a:r>
              <a:rPr sz="2900" dirty="0"/>
              <a:t>johtuen,</a:t>
            </a:r>
            <a:r>
              <a:rPr sz="2900" spc="-75" dirty="0"/>
              <a:t> </a:t>
            </a:r>
            <a:r>
              <a:rPr sz="2900" dirty="0"/>
              <a:t>suhteessa</a:t>
            </a:r>
            <a:r>
              <a:rPr sz="2900" spc="-50" dirty="0"/>
              <a:t> </a:t>
            </a:r>
            <a:r>
              <a:rPr sz="2900" dirty="0"/>
              <a:t>aikaan</a:t>
            </a:r>
            <a:r>
              <a:rPr sz="2900" spc="-65" dirty="0"/>
              <a:t> </a:t>
            </a:r>
            <a:r>
              <a:rPr sz="2900" dirty="0"/>
              <a:t>viikkoina</a:t>
            </a:r>
            <a:r>
              <a:rPr sz="2900" spc="-70" dirty="0"/>
              <a:t> </a:t>
            </a:r>
            <a:r>
              <a:rPr sz="2900" dirty="0"/>
              <a:t>[Semaglutidit</a:t>
            </a:r>
            <a:r>
              <a:rPr sz="2900" spc="-60" dirty="0"/>
              <a:t> </a:t>
            </a:r>
            <a:r>
              <a:rPr sz="2900" spc="-10" dirty="0"/>
              <a:t>“sinisinä”, </a:t>
            </a:r>
            <a:r>
              <a:rPr sz="2900" dirty="0"/>
              <a:t>dulaglutidit</a:t>
            </a:r>
            <a:r>
              <a:rPr sz="2900" spc="-80" dirty="0"/>
              <a:t> </a:t>
            </a:r>
            <a:r>
              <a:rPr sz="2900" spc="-10" dirty="0"/>
              <a:t>oranssi+ruskea]</a:t>
            </a:r>
            <a:endParaRPr sz="2900"/>
          </a:p>
        </p:txBody>
      </p:sp>
      <p:grpSp>
        <p:nvGrpSpPr>
          <p:cNvPr id="3" name="object 3"/>
          <p:cNvGrpSpPr/>
          <p:nvPr/>
        </p:nvGrpSpPr>
        <p:grpSpPr>
          <a:xfrm>
            <a:off x="2326385" y="1763648"/>
            <a:ext cx="7833995" cy="3418840"/>
            <a:chOff x="2326385" y="1763648"/>
            <a:chExt cx="7833995" cy="3418840"/>
          </a:xfrm>
        </p:grpSpPr>
        <p:sp>
          <p:nvSpPr>
            <p:cNvPr id="4" name="object 4"/>
            <p:cNvSpPr/>
            <p:nvPr/>
          </p:nvSpPr>
          <p:spPr>
            <a:xfrm>
              <a:off x="2326385" y="1773173"/>
              <a:ext cx="7824470" cy="3409315"/>
            </a:xfrm>
            <a:custGeom>
              <a:avLst/>
              <a:gdLst/>
              <a:ahLst/>
              <a:cxnLst/>
              <a:rect l="l" t="t" r="r" b="b"/>
              <a:pathLst>
                <a:path w="7824470" h="3409315">
                  <a:moveTo>
                    <a:pt x="41147" y="3368040"/>
                  </a:moveTo>
                  <a:lnTo>
                    <a:pt x="41147" y="0"/>
                  </a:lnTo>
                </a:path>
                <a:path w="7824470" h="3409315">
                  <a:moveTo>
                    <a:pt x="0" y="3368040"/>
                  </a:moveTo>
                  <a:lnTo>
                    <a:pt x="41147" y="3368040"/>
                  </a:lnTo>
                </a:path>
                <a:path w="7824470" h="3409315">
                  <a:moveTo>
                    <a:pt x="0" y="2244852"/>
                  </a:moveTo>
                  <a:lnTo>
                    <a:pt x="41147" y="2244852"/>
                  </a:lnTo>
                </a:path>
                <a:path w="7824470" h="3409315">
                  <a:moveTo>
                    <a:pt x="0" y="1121664"/>
                  </a:moveTo>
                  <a:lnTo>
                    <a:pt x="41147" y="1121664"/>
                  </a:lnTo>
                </a:path>
                <a:path w="7824470" h="3409315">
                  <a:moveTo>
                    <a:pt x="0" y="0"/>
                  </a:moveTo>
                  <a:lnTo>
                    <a:pt x="41147" y="0"/>
                  </a:lnTo>
                </a:path>
                <a:path w="7824470" h="3409315">
                  <a:moveTo>
                    <a:pt x="41147" y="3368040"/>
                  </a:moveTo>
                  <a:lnTo>
                    <a:pt x="7824215" y="3368040"/>
                  </a:lnTo>
                </a:path>
                <a:path w="7824470" h="3409315">
                  <a:moveTo>
                    <a:pt x="41147" y="3368040"/>
                  </a:moveTo>
                  <a:lnTo>
                    <a:pt x="41147" y="3409188"/>
                  </a:lnTo>
                </a:path>
                <a:path w="7824470" h="3409315">
                  <a:moveTo>
                    <a:pt x="818388" y="3368040"/>
                  </a:moveTo>
                  <a:lnTo>
                    <a:pt x="818388" y="3409188"/>
                  </a:lnTo>
                </a:path>
                <a:path w="7824470" h="3409315">
                  <a:moveTo>
                    <a:pt x="1597152" y="3368040"/>
                  </a:moveTo>
                  <a:lnTo>
                    <a:pt x="1597152" y="3409188"/>
                  </a:lnTo>
                </a:path>
                <a:path w="7824470" h="3409315">
                  <a:moveTo>
                    <a:pt x="2375916" y="3368040"/>
                  </a:moveTo>
                  <a:lnTo>
                    <a:pt x="2375916" y="3409188"/>
                  </a:lnTo>
                </a:path>
                <a:path w="7824470" h="3409315">
                  <a:moveTo>
                    <a:pt x="3154679" y="3368040"/>
                  </a:moveTo>
                  <a:lnTo>
                    <a:pt x="3154679" y="3409188"/>
                  </a:lnTo>
                </a:path>
                <a:path w="7824470" h="3409315">
                  <a:moveTo>
                    <a:pt x="3931919" y="3368040"/>
                  </a:moveTo>
                  <a:lnTo>
                    <a:pt x="3931919" y="3409188"/>
                  </a:lnTo>
                </a:path>
                <a:path w="7824470" h="3409315">
                  <a:moveTo>
                    <a:pt x="4710684" y="3368040"/>
                  </a:moveTo>
                  <a:lnTo>
                    <a:pt x="4710684" y="3409188"/>
                  </a:lnTo>
                </a:path>
                <a:path w="7824470" h="3409315">
                  <a:moveTo>
                    <a:pt x="5489447" y="3368040"/>
                  </a:moveTo>
                  <a:lnTo>
                    <a:pt x="5489447" y="3409188"/>
                  </a:lnTo>
                </a:path>
                <a:path w="7824470" h="3409315">
                  <a:moveTo>
                    <a:pt x="6268212" y="3368040"/>
                  </a:moveTo>
                  <a:lnTo>
                    <a:pt x="6268212" y="3409188"/>
                  </a:lnTo>
                </a:path>
                <a:path w="7824470" h="3409315">
                  <a:moveTo>
                    <a:pt x="7045452" y="3368040"/>
                  </a:moveTo>
                  <a:lnTo>
                    <a:pt x="7045452" y="3409188"/>
                  </a:lnTo>
                </a:path>
                <a:path w="7824470" h="3409315">
                  <a:moveTo>
                    <a:pt x="7824215" y="3368040"/>
                  </a:moveTo>
                  <a:lnTo>
                    <a:pt x="7824215" y="3409188"/>
                  </a:lnTo>
                </a:path>
              </a:pathLst>
            </a:custGeom>
            <a:ln w="19050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67533" y="3350513"/>
              <a:ext cx="7783195" cy="1790700"/>
            </a:xfrm>
            <a:custGeom>
              <a:avLst/>
              <a:gdLst/>
              <a:ahLst/>
              <a:cxnLst/>
              <a:rect l="l" t="t" r="r" b="b"/>
              <a:pathLst>
                <a:path w="7783195" h="1790700">
                  <a:moveTo>
                    <a:pt x="0" y="1790700"/>
                  </a:moveTo>
                  <a:lnTo>
                    <a:pt x="27432" y="1790700"/>
                  </a:lnTo>
                  <a:lnTo>
                    <a:pt x="27432" y="1716024"/>
                  </a:lnTo>
                  <a:lnTo>
                    <a:pt x="54864" y="1716024"/>
                  </a:lnTo>
                  <a:lnTo>
                    <a:pt x="193548" y="1716024"/>
                  </a:lnTo>
                  <a:lnTo>
                    <a:pt x="193548" y="1491996"/>
                  </a:lnTo>
                  <a:lnTo>
                    <a:pt x="220980" y="1491996"/>
                  </a:lnTo>
                  <a:lnTo>
                    <a:pt x="388620" y="1491996"/>
                  </a:lnTo>
                  <a:lnTo>
                    <a:pt x="388620" y="1417320"/>
                  </a:lnTo>
                  <a:lnTo>
                    <a:pt x="416052" y="1417320"/>
                  </a:lnTo>
                  <a:lnTo>
                    <a:pt x="777240" y="1417320"/>
                  </a:lnTo>
                  <a:lnTo>
                    <a:pt x="777240" y="1344168"/>
                  </a:lnTo>
                  <a:lnTo>
                    <a:pt x="806196" y="1344168"/>
                  </a:lnTo>
                  <a:lnTo>
                    <a:pt x="944880" y="1344168"/>
                  </a:lnTo>
                  <a:lnTo>
                    <a:pt x="944880" y="1269492"/>
                  </a:lnTo>
                  <a:lnTo>
                    <a:pt x="972312" y="1269492"/>
                  </a:lnTo>
                  <a:lnTo>
                    <a:pt x="972312" y="1194816"/>
                  </a:lnTo>
                  <a:lnTo>
                    <a:pt x="999744" y="1194816"/>
                  </a:lnTo>
                  <a:lnTo>
                    <a:pt x="1167383" y="1194816"/>
                  </a:lnTo>
                  <a:lnTo>
                    <a:pt x="1167383" y="1120140"/>
                  </a:lnTo>
                  <a:lnTo>
                    <a:pt x="1194816" y="1120140"/>
                  </a:lnTo>
                  <a:lnTo>
                    <a:pt x="1222248" y="1120140"/>
                  </a:lnTo>
                  <a:lnTo>
                    <a:pt x="1222248" y="1045463"/>
                  </a:lnTo>
                  <a:lnTo>
                    <a:pt x="1249680" y="1045463"/>
                  </a:lnTo>
                  <a:lnTo>
                    <a:pt x="1360932" y="1045463"/>
                  </a:lnTo>
                  <a:lnTo>
                    <a:pt x="1360932" y="970788"/>
                  </a:lnTo>
                  <a:lnTo>
                    <a:pt x="1389888" y="970788"/>
                  </a:lnTo>
                  <a:lnTo>
                    <a:pt x="1556004" y="970788"/>
                  </a:lnTo>
                  <a:lnTo>
                    <a:pt x="1556004" y="672084"/>
                  </a:lnTo>
                  <a:lnTo>
                    <a:pt x="1583436" y="672084"/>
                  </a:lnTo>
                  <a:lnTo>
                    <a:pt x="1751076" y="672084"/>
                  </a:lnTo>
                  <a:lnTo>
                    <a:pt x="1751076" y="597408"/>
                  </a:lnTo>
                  <a:lnTo>
                    <a:pt x="1778508" y="597408"/>
                  </a:lnTo>
                  <a:lnTo>
                    <a:pt x="2028444" y="597408"/>
                  </a:lnTo>
                  <a:lnTo>
                    <a:pt x="2028444" y="522731"/>
                  </a:lnTo>
                  <a:lnTo>
                    <a:pt x="2055876" y="522731"/>
                  </a:lnTo>
                  <a:lnTo>
                    <a:pt x="2945892" y="522731"/>
                  </a:lnTo>
                  <a:lnTo>
                    <a:pt x="2945892" y="448056"/>
                  </a:lnTo>
                  <a:lnTo>
                    <a:pt x="2973324" y="448056"/>
                  </a:lnTo>
                  <a:lnTo>
                    <a:pt x="2973324" y="373380"/>
                  </a:lnTo>
                  <a:lnTo>
                    <a:pt x="3002280" y="373380"/>
                  </a:lnTo>
                  <a:lnTo>
                    <a:pt x="3168396" y="373380"/>
                  </a:lnTo>
                  <a:lnTo>
                    <a:pt x="3168396" y="298704"/>
                  </a:lnTo>
                  <a:lnTo>
                    <a:pt x="3195828" y="298704"/>
                  </a:lnTo>
                  <a:lnTo>
                    <a:pt x="3502152" y="298704"/>
                  </a:lnTo>
                  <a:lnTo>
                    <a:pt x="3502152" y="149351"/>
                  </a:lnTo>
                  <a:lnTo>
                    <a:pt x="3529583" y="149351"/>
                  </a:lnTo>
                  <a:lnTo>
                    <a:pt x="3697224" y="149351"/>
                  </a:lnTo>
                  <a:lnTo>
                    <a:pt x="3697224" y="74675"/>
                  </a:lnTo>
                  <a:lnTo>
                    <a:pt x="3724655" y="74675"/>
                  </a:lnTo>
                  <a:lnTo>
                    <a:pt x="4474464" y="74675"/>
                  </a:lnTo>
                  <a:lnTo>
                    <a:pt x="4474464" y="0"/>
                  </a:lnTo>
                  <a:lnTo>
                    <a:pt x="4503420" y="0"/>
                  </a:lnTo>
                  <a:lnTo>
                    <a:pt x="7587996" y="0"/>
                  </a:lnTo>
                  <a:lnTo>
                    <a:pt x="7783068" y="0"/>
                  </a:lnTo>
                </a:path>
              </a:pathLst>
            </a:custGeom>
            <a:ln w="19050">
              <a:solidFill>
                <a:srgbClr val="0AA1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367533" y="4014977"/>
              <a:ext cx="7783195" cy="1126490"/>
            </a:xfrm>
            <a:custGeom>
              <a:avLst/>
              <a:gdLst/>
              <a:ahLst/>
              <a:cxnLst/>
              <a:rect l="l" t="t" r="r" b="b"/>
              <a:pathLst>
                <a:path w="7783195" h="1126489">
                  <a:moveTo>
                    <a:pt x="0" y="1126236"/>
                  </a:moveTo>
                  <a:lnTo>
                    <a:pt x="220980" y="1126236"/>
                  </a:lnTo>
                  <a:lnTo>
                    <a:pt x="220980" y="976884"/>
                  </a:lnTo>
                  <a:lnTo>
                    <a:pt x="249936" y="976884"/>
                  </a:lnTo>
                  <a:lnTo>
                    <a:pt x="388620" y="976884"/>
                  </a:lnTo>
                  <a:lnTo>
                    <a:pt x="388620" y="900684"/>
                  </a:lnTo>
                  <a:lnTo>
                    <a:pt x="416052" y="900684"/>
                  </a:lnTo>
                  <a:lnTo>
                    <a:pt x="611124" y="900684"/>
                  </a:lnTo>
                  <a:lnTo>
                    <a:pt x="611124" y="826008"/>
                  </a:lnTo>
                  <a:lnTo>
                    <a:pt x="638556" y="826008"/>
                  </a:lnTo>
                  <a:lnTo>
                    <a:pt x="972312" y="826008"/>
                  </a:lnTo>
                  <a:lnTo>
                    <a:pt x="972312" y="751332"/>
                  </a:lnTo>
                  <a:lnTo>
                    <a:pt x="999744" y="751332"/>
                  </a:lnTo>
                  <a:lnTo>
                    <a:pt x="1167383" y="751332"/>
                  </a:lnTo>
                  <a:lnTo>
                    <a:pt x="1167383" y="676656"/>
                  </a:lnTo>
                  <a:lnTo>
                    <a:pt x="1194816" y="676656"/>
                  </a:lnTo>
                  <a:lnTo>
                    <a:pt x="1751076" y="676656"/>
                  </a:lnTo>
                  <a:lnTo>
                    <a:pt x="1751076" y="600456"/>
                  </a:lnTo>
                  <a:lnTo>
                    <a:pt x="1778508" y="600456"/>
                  </a:lnTo>
                  <a:lnTo>
                    <a:pt x="1944624" y="600456"/>
                  </a:lnTo>
                  <a:lnTo>
                    <a:pt x="1944624" y="525780"/>
                  </a:lnTo>
                  <a:lnTo>
                    <a:pt x="1973580" y="525780"/>
                  </a:lnTo>
                  <a:lnTo>
                    <a:pt x="1973580" y="451104"/>
                  </a:lnTo>
                  <a:lnTo>
                    <a:pt x="2001012" y="451104"/>
                  </a:lnTo>
                  <a:lnTo>
                    <a:pt x="3307079" y="451104"/>
                  </a:lnTo>
                  <a:lnTo>
                    <a:pt x="4864608" y="451104"/>
                  </a:lnTo>
                  <a:lnTo>
                    <a:pt x="4864608" y="374904"/>
                  </a:lnTo>
                  <a:lnTo>
                    <a:pt x="4892040" y="374904"/>
                  </a:lnTo>
                  <a:lnTo>
                    <a:pt x="5087112" y="374904"/>
                  </a:lnTo>
                  <a:lnTo>
                    <a:pt x="5087112" y="300228"/>
                  </a:lnTo>
                  <a:lnTo>
                    <a:pt x="5114544" y="300228"/>
                  </a:lnTo>
                  <a:lnTo>
                    <a:pt x="5448300" y="300228"/>
                  </a:lnTo>
                  <a:lnTo>
                    <a:pt x="5448300" y="225552"/>
                  </a:lnTo>
                  <a:lnTo>
                    <a:pt x="5475732" y="225552"/>
                  </a:lnTo>
                  <a:lnTo>
                    <a:pt x="5670804" y="225552"/>
                  </a:lnTo>
                  <a:lnTo>
                    <a:pt x="5670804" y="150876"/>
                  </a:lnTo>
                  <a:lnTo>
                    <a:pt x="5698236" y="150876"/>
                  </a:lnTo>
                  <a:lnTo>
                    <a:pt x="6227064" y="150876"/>
                  </a:lnTo>
                  <a:lnTo>
                    <a:pt x="6227064" y="74676"/>
                  </a:lnTo>
                  <a:lnTo>
                    <a:pt x="6254496" y="74676"/>
                  </a:lnTo>
                  <a:lnTo>
                    <a:pt x="7199376" y="74676"/>
                  </a:lnTo>
                  <a:lnTo>
                    <a:pt x="7199376" y="0"/>
                  </a:lnTo>
                  <a:lnTo>
                    <a:pt x="7226808" y="0"/>
                  </a:lnTo>
                  <a:lnTo>
                    <a:pt x="7783068" y="0"/>
                  </a:lnTo>
                </a:path>
              </a:pathLst>
            </a:custGeom>
            <a:ln w="19049">
              <a:solidFill>
                <a:srgbClr val="E649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67533" y="2971037"/>
              <a:ext cx="7783195" cy="2170430"/>
            </a:xfrm>
            <a:custGeom>
              <a:avLst/>
              <a:gdLst/>
              <a:ahLst/>
              <a:cxnLst/>
              <a:rect l="l" t="t" r="r" b="b"/>
              <a:pathLst>
                <a:path w="7783195" h="2170429">
                  <a:moveTo>
                    <a:pt x="0" y="2170176"/>
                  </a:moveTo>
                  <a:lnTo>
                    <a:pt x="27432" y="2170176"/>
                  </a:lnTo>
                  <a:lnTo>
                    <a:pt x="27432" y="2020824"/>
                  </a:lnTo>
                  <a:lnTo>
                    <a:pt x="54864" y="2020824"/>
                  </a:lnTo>
                  <a:lnTo>
                    <a:pt x="193548" y="2020824"/>
                  </a:lnTo>
                  <a:lnTo>
                    <a:pt x="193548" y="1871472"/>
                  </a:lnTo>
                  <a:lnTo>
                    <a:pt x="220980" y="1871472"/>
                  </a:lnTo>
                  <a:lnTo>
                    <a:pt x="388620" y="1871472"/>
                  </a:lnTo>
                  <a:lnTo>
                    <a:pt x="388620" y="1796795"/>
                  </a:lnTo>
                  <a:lnTo>
                    <a:pt x="416052" y="1796795"/>
                  </a:lnTo>
                  <a:lnTo>
                    <a:pt x="583692" y="1796795"/>
                  </a:lnTo>
                  <a:lnTo>
                    <a:pt x="583692" y="1645920"/>
                  </a:lnTo>
                  <a:lnTo>
                    <a:pt x="611124" y="1645920"/>
                  </a:lnTo>
                  <a:lnTo>
                    <a:pt x="972312" y="1645920"/>
                  </a:lnTo>
                  <a:lnTo>
                    <a:pt x="972312" y="1421892"/>
                  </a:lnTo>
                  <a:lnTo>
                    <a:pt x="999744" y="1421892"/>
                  </a:lnTo>
                  <a:lnTo>
                    <a:pt x="1360932" y="1421892"/>
                  </a:lnTo>
                  <a:lnTo>
                    <a:pt x="1360932" y="1347216"/>
                  </a:lnTo>
                  <a:lnTo>
                    <a:pt x="1389888" y="1347216"/>
                  </a:lnTo>
                  <a:lnTo>
                    <a:pt x="1556004" y="1347216"/>
                  </a:lnTo>
                  <a:lnTo>
                    <a:pt x="1556004" y="1272539"/>
                  </a:lnTo>
                  <a:lnTo>
                    <a:pt x="1583436" y="1272539"/>
                  </a:lnTo>
                  <a:lnTo>
                    <a:pt x="1751076" y="1272539"/>
                  </a:lnTo>
                  <a:lnTo>
                    <a:pt x="1751076" y="1197864"/>
                  </a:lnTo>
                  <a:lnTo>
                    <a:pt x="1778508" y="1197864"/>
                  </a:lnTo>
                  <a:lnTo>
                    <a:pt x="1778508" y="1123188"/>
                  </a:lnTo>
                  <a:lnTo>
                    <a:pt x="1805940" y="1123188"/>
                  </a:lnTo>
                  <a:lnTo>
                    <a:pt x="1944624" y="1123188"/>
                  </a:lnTo>
                  <a:lnTo>
                    <a:pt x="1944624" y="972312"/>
                  </a:lnTo>
                  <a:lnTo>
                    <a:pt x="1973580" y="972312"/>
                  </a:lnTo>
                  <a:lnTo>
                    <a:pt x="2139696" y="972312"/>
                  </a:lnTo>
                  <a:lnTo>
                    <a:pt x="2139696" y="897636"/>
                  </a:lnTo>
                  <a:lnTo>
                    <a:pt x="2167128" y="897636"/>
                  </a:lnTo>
                  <a:lnTo>
                    <a:pt x="2167128" y="822960"/>
                  </a:lnTo>
                  <a:lnTo>
                    <a:pt x="2196084" y="822960"/>
                  </a:lnTo>
                  <a:lnTo>
                    <a:pt x="2334768" y="822960"/>
                  </a:lnTo>
                  <a:lnTo>
                    <a:pt x="2334768" y="673607"/>
                  </a:lnTo>
                  <a:lnTo>
                    <a:pt x="2362200" y="673607"/>
                  </a:lnTo>
                  <a:lnTo>
                    <a:pt x="2528316" y="673607"/>
                  </a:lnTo>
                  <a:lnTo>
                    <a:pt x="2528316" y="598932"/>
                  </a:lnTo>
                  <a:lnTo>
                    <a:pt x="2557272" y="598932"/>
                  </a:lnTo>
                  <a:lnTo>
                    <a:pt x="3113532" y="598932"/>
                  </a:lnTo>
                  <a:lnTo>
                    <a:pt x="3113532" y="522732"/>
                  </a:lnTo>
                  <a:lnTo>
                    <a:pt x="3140964" y="522732"/>
                  </a:lnTo>
                  <a:lnTo>
                    <a:pt x="3502152" y="522732"/>
                  </a:lnTo>
                  <a:lnTo>
                    <a:pt x="3557016" y="522732"/>
                  </a:lnTo>
                  <a:lnTo>
                    <a:pt x="3557016" y="448056"/>
                  </a:lnTo>
                  <a:lnTo>
                    <a:pt x="3585972" y="448056"/>
                  </a:lnTo>
                  <a:lnTo>
                    <a:pt x="3890772" y="448056"/>
                  </a:lnTo>
                  <a:lnTo>
                    <a:pt x="3890772" y="373379"/>
                  </a:lnTo>
                  <a:lnTo>
                    <a:pt x="3919728" y="373379"/>
                  </a:lnTo>
                  <a:lnTo>
                    <a:pt x="4085844" y="373379"/>
                  </a:lnTo>
                  <a:lnTo>
                    <a:pt x="4085844" y="298703"/>
                  </a:lnTo>
                  <a:lnTo>
                    <a:pt x="4113276" y="298703"/>
                  </a:lnTo>
                  <a:lnTo>
                    <a:pt x="4419600" y="298703"/>
                  </a:lnTo>
                  <a:lnTo>
                    <a:pt x="4419600" y="224027"/>
                  </a:lnTo>
                  <a:lnTo>
                    <a:pt x="4447032" y="224027"/>
                  </a:lnTo>
                  <a:lnTo>
                    <a:pt x="5309616" y="224027"/>
                  </a:lnTo>
                  <a:lnTo>
                    <a:pt x="5309616" y="149351"/>
                  </a:lnTo>
                  <a:lnTo>
                    <a:pt x="5337048" y="149351"/>
                  </a:lnTo>
                  <a:lnTo>
                    <a:pt x="5586984" y="149351"/>
                  </a:lnTo>
                  <a:lnTo>
                    <a:pt x="5586984" y="74675"/>
                  </a:lnTo>
                  <a:lnTo>
                    <a:pt x="5614416" y="74675"/>
                  </a:lnTo>
                  <a:lnTo>
                    <a:pt x="5864352" y="74675"/>
                  </a:lnTo>
                  <a:lnTo>
                    <a:pt x="5864352" y="0"/>
                  </a:lnTo>
                  <a:lnTo>
                    <a:pt x="5893308" y="0"/>
                  </a:lnTo>
                  <a:lnTo>
                    <a:pt x="7394448" y="0"/>
                  </a:lnTo>
                  <a:lnTo>
                    <a:pt x="7783068" y="0"/>
                  </a:lnTo>
                </a:path>
              </a:pathLst>
            </a:custGeom>
            <a:ln w="19050">
              <a:solidFill>
                <a:srgbClr val="0018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367533" y="3638550"/>
              <a:ext cx="7783195" cy="1503045"/>
            </a:xfrm>
            <a:custGeom>
              <a:avLst/>
              <a:gdLst/>
              <a:ahLst/>
              <a:cxnLst/>
              <a:rect l="l" t="t" r="r" b="b"/>
              <a:pathLst>
                <a:path w="7783195" h="1503045">
                  <a:moveTo>
                    <a:pt x="0" y="1502664"/>
                  </a:moveTo>
                  <a:lnTo>
                    <a:pt x="27432" y="1502664"/>
                  </a:lnTo>
                  <a:lnTo>
                    <a:pt x="27432" y="1053083"/>
                  </a:lnTo>
                  <a:lnTo>
                    <a:pt x="54864" y="1053083"/>
                  </a:lnTo>
                  <a:lnTo>
                    <a:pt x="193548" y="1053083"/>
                  </a:lnTo>
                  <a:lnTo>
                    <a:pt x="193548" y="976883"/>
                  </a:lnTo>
                  <a:lnTo>
                    <a:pt x="220980" y="976883"/>
                  </a:lnTo>
                  <a:lnTo>
                    <a:pt x="249936" y="976883"/>
                  </a:lnTo>
                  <a:lnTo>
                    <a:pt x="249936" y="902207"/>
                  </a:lnTo>
                  <a:lnTo>
                    <a:pt x="277368" y="902207"/>
                  </a:lnTo>
                  <a:lnTo>
                    <a:pt x="388620" y="902207"/>
                  </a:lnTo>
                  <a:lnTo>
                    <a:pt x="388620" y="827532"/>
                  </a:lnTo>
                  <a:lnTo>
                    <a:pt x="416052" y="827532"/>
                  </a:lnTo>
                  <a:lnTo>
                    <a:pt x="611124" y="827532"/>
                  </a:lnTo>
                  <a:lnTo>
                    <a:pt x="611124" y="751332"/>
                  </a:lnTo>
                  <a:lnTo>
                    <a:pt x="638556" y="751332"/>
                  </a:lnTo>
                  <a:lnTo>
                    <a:pt x="806196" y="751332"/>
                  </a:lnTo>
                  <a:lnTo>
                    <a:pt x="806196" y="676656"/>
                  </a:lnTo>
                  <a:lnTo>
                    <a:pt x="833628" y="676656"/>
                  </a:lnTo>
                  <a:lnTo>
                    <a:pt x="1027176" y="676656"/>
                  </a:lnTo>
                  <a:lnTo>
                    <a:pt x="1027176" y="601980"/>
                  </a:lnTo>
                  <a:lnTo>
                    <a:pt x="1056132" y="601980"/>
                  </a:lnTo>
                  <a:lnTo>
                    <a:pt x="1167383" y="601980"/>
                  </a:lnTo>
                  <a:lnTo>
                    <a:pt x="1167383" y="451104"/>
                  </a:lnTo>
                  <a:lnTo>
                    <a:pt x="1194816" y="451104"/>
                  </a:lnTo>
                  <a:lnTo>
                    <a:pt x="1556004" y="451104"/>
                  </a:lnTo>
                  <a:lnTo>
                    <a:pt x="1556004" y="376427"/>
                  </a:lnTo>
                  <a:lnTo>
                    <a:pt x="1583436" y="376427"/>
                  </a:lnTo>
                  <a:lnTo>
                    <a:pt x="1722120" y="376427"/>
                  </a:lnTo>
                  <a:lnTo>
                    <a:pt x="1722120" y="301751"/>
                  </a:lnTo>
                  <a:lnTo>
                    <a:pt x="1751076" y="301751"/>
                  </a:lnTo>
                  <a:lnTo>
                    <a:pt x="2918460" y="301751"/>
                  </a:lnTo>
                  <a:lnTo>
                    <a:pt x="2918460" y="225551"/>
                  </a:lnTo>
                  <a:lnTo>
                    <a:pt x="2945892" y="225551"/>
                  </a:lnTo>
                  <a:lnTo>
                    <a:pt x="3113532" y="225551"/>
                  </a:lnTo>
                  <a:lnTo>
                    <a:pt x="3113532" y="150875"/>
                  </a:lnTo>
                  <a:lnTo>
                    <a:pt x="3140964" y="150875"/>
                  </a:lnTo>
                  <a:lnTo>
                    <a:pt x="5058156" y="150875"/>
                  </a:lnTo>
                  <a:lnTo>
                    <a:pt x="5058156" y="76200"/>
                  </a:lnTo>
                  <a:lnTo>
                    <a:pt x="5087112" y="76200"/>
                  </a:lnTo>
                  <a:lnTo>
                    <a:pt x="5114544" y="76200"/>
                  </a:lnTo>
                  <a:lnTo>
                    <a:pt x="5114544" y="0"/>
                  </a:lnTo>
                  <a:lnTo>
                    <a:pt x="5141976" y="0"/>
                  </a:lnTo>
                  <a:lnTo>
                    <a:pt x="7004304" y="0"/>
                  </a:lnTo>
                  <a:lnTo>
                    <a:pt x="7783068" y="0"/>
                  </a:lnTo>
                </a:path>
              </a:pathLst>
            </a:custGeom>
            <a:ln w="19050">
              <a:solidFill>
                <a:srgbClr val="AC37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167254" y="5045455"/>
            <a:ext cx="958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01864"/>
                </a:solidFill>
                <a:latin typeface="Century Gothic"/>
                <a:cs typeface="Century Gothic"/>
              </a:rPr>
              <a:t>0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67254" y="3922267"/>
            <a:ext cx="958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01864"/>
                </a:solidFill>
                <a:latin typeface="Century Gothic"/>
                <a:cs typeface="Century Gothic"/>
              </a:rPr>
              <a:t>5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96770" y="2798825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solidFill>
                  <a:srgbClr val="001864"/>
                </a:solidFill>
                <a:latin typeface="Century Gothic"/>
                <a:cs typeface="Century Gothic"/>
              </a:rPr>
              <a:t>10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96770" y="1675637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solidFill>
                  <a:srgbClr val="001864"/>
                </a:solidFill>
                <a:latin typeface="Century Gothic"/>
                <a:cs typeface="Century Gothic"/>
              </a:rPr>
              <a:t>15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19273" y="5209413"/>
            <a:ext cx="958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01864"/>
                </a:solidFill>
                <a:latin typeface="Century Gothic"/>
                <a:cs typeface="Century Gothic"/>
              </a:rPr>
              <a:t>0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97783" y="5209413"/>
            <a:ext cx="958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01864"/>
                </a:solidFill>
                <a:latin typeface="Century Gothic"/>
                <a:cs typeface="Century Gothic"/>
              </a:rPr>
              <a:t>4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76294" y="5209413"/>
            <a:ext cx="958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01864"/>
                </a:solidFill>
                <a:latin typeface="Century Gothic"/>
                <a:cs typeface="Century Gothic"/>
              </a:rPr>
              <a:t>8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19625" y="5209413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solidFill>
                  <a:srgbClr val="001864"/>
                </a:solidFill>
                <a:latin typeface="Century Gothic"/>
                <a:cs typeface="Century Gothic"/>
              </a:rPr>
              <a:t>12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90338" y="5209413"/>
            <a:ext cx="2130425" cy="5219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0370">
              <a:lnSpc>
                <a:spcPct val="100000"/>
              </a:lnSpc>
              <a:spcBef>
                <a:spcPts val="95"/>
              </a:spcBef>
              <a:tabLst>
                <a:tab pos="1198245" algn="l"/>
                <a:tab pos="1976755" algn="l"/>
              </a:tabLst>
            </a:pPr>
            <a:r>
              <a:rPr sz="1000" spc="-25" dirty="0">
                <a:solidFill>
                  <a:srgbClr val="001864"/>
                </a:solidFill>
                <a:latin typeface="Century Gothic"/>
                <a:cs typeface="Century Gothic"/>
              </a:rPr>
              <a:t>16</a:t>
            </a:r>
            <a:r>
              <a:rPr sz="1000" dirty="0">
                <a:solidFill>
                  <a:srgbClr val="001864"/>
                </a:solidFill>
                <a:latin typeface="Century Gothic"/>
                <a:cs typeface="Century Gothic"/>
              </a:rPr>
              <a:t>	</a:t>
            </a:r>
            <a:r>
              <a:rPr sz="1000" spc="-25" dirty="0">
                <a:solidFill>
                  <a:srgbClr val="001864"/>
                </a:solidFill>
                <a:latin typeface="Century Gothic"/>
                <a:cs typeface="Century Gothic"/>
              </a:rPr>
              <a:t>20</a:t>
            </a:r>
            <a:r>
              <a:rPr sz="1000" dirty="0">
                <a:solidFill>
                  <a:srgbClr val="001864"/>
                </a:solidFill>
                <a:latin typeface="Century Gothic"/>
                <a:cs typeface="Century Gothic"/>
              </a:rPr>
              <a:t>	</a:t>
            </a:r>
            <a:r>
              <a:rPr sz="1000" spc="-25" dirty="0">
                <a:solidFill>
                  <a:srgbClr val="001864"/>
                </a:solidFill>
                <a:latin typeface="Century Gothic"/>
                <a:cs typeface="Century Gothic"/>
              </a:rPr>
              <a:t>24</a:t>
            </a: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001864"/>
                </a:solidFill>
                <a:latin typeface="Century Gothic"/>
                <a:cs typeface="Century Gothic"/>
              </a:rPr>
              <a:t>Time</a:t>
            </a:r>
            <a:r>
              <a:rPr sz="1000" spc="5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001864"/>
                </a:solidFill>
                <a:latin typeface="Century Gothic"/>
                <a:cs typeface="Century Gothic"/>
              </a:rPr>
              <a:t>since </a:t>
            </a:r>
            <a:r>
              <a:rPr sz="1000" spc="-10" dirty="0">
                <a:solidFill>
                  <a:srgbClr val="001864"/>
                </a:solidFill>
                <a:latin typeface="Century Gothic"/>
                <a:cs typeface="Century Gothic"/>
              </a:rPr>
              <a:t>randomisation</a:t>
            </a:r>
            <a:r>
              <a:rPr sz="1000" spc="10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1000" spc="-10" dirty="0">
                <a:solidFill>
                  <a:srgbClr val="001864"/>
                </a:solidFill>
                <a:latin typeface="Century Gothic"/>
                <a:cs typeface="Century Gothic"/>
              </a:rPr>
              <a:t>(Week)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733538" y="5209413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solidFill>
                  <a:srgbClr val="001864"/>
                </a:solidFill>
                <a:latin typeface="Century Gothic"/>
                <a:cs typeface="Century Gothic"/>
              </a:rPr>
              <a:t>28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511920" y="5209413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solidFill>
                  <a:srgbClr val="001864"/>
                </a:solidFill>
                <a:latin typeface="Century Gothic"/>
                <a:cs typeface="Century Gothic"/>
              </a:rPr>
              <a:t>32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290684" y="5209413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solidFill>
                  <a:srgbClr val="001864"/>
                </a:solidFill>
                <a:latin typeface="Century Gothic"/>
                <a:cs typeface="Century Gothic"/>
              </a:rPr>
              <a:t>36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069194" y="5209413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solidFill>
                  <a:srgbClr val="001864"/>
                </a:solidFill>
                <a:latin typeface="Century Gothic"/>
                <a:cs typeface="Century Gothic"/>
              </a:rPr>
              <a:t>40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35780" y="2213182"/>
            <a:ext cx="180975" cy="158115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001864"/>
                </a:solidFill>
                <a:latin typeface="Century Gothic"/>
                <a:cs typeface="Century Gothic"/>
              </a:rPr>
              <a:t>Discontinued</a:t>
            </a:r>
            <a:r>
              <a:rPr sz="1000" dirty="0">
                <a:solidFill>
                  <a:srgbClr val="001864"/>
                </a:solidFill>
                <a:latin typeface="Century Gothic"/>
                <a:cs typeface="Century Gothic"/>
              </a:rPr>
              <a:t> patients</a:t>
            </a:r>
            <a:r>
              <a:rPr sz="1000" spc="-20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1000" spc="-25" dirty="0">
                <a:solidFill>
                  <a:srgbClr val="001864"/>
                </a:solidFill>
                <a:latin typeface="Century Gothic"/>
                <a:cs typeface="Century Gothic"/>
              </a:rPr>
              <a:t>(%)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277617" y="6127241"/>
            <a:ext cx="243840" cy="0"/>
          </a:xfrm>
          <a:custGeom>
            <a:avLst/>
            <a:gdLst/>
            <a:ahLst/>
            <a:cxnLst/>
            <a:rect l="l" t="t" r="r" b="b"/>
            <a:pathLst>
              <a:path w="243839">
                <a:moveTo>
                  <a:pt x="0" y="0"/>
                </a:moveTo>
                <a:lnTo>
                  <a:pt x="243839" y="0"/>
                </a:lnTo>
              </a:path>
            </a:pathLst>
          </a:custGeom>
          <a:ln w="19050">
            <a:solidFill>
              <a:srgbClr val="0AA1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351782" y="6127241"/>
            <a:ext cx="243840" cy="0"/>
          </a:xfrm>
          <a:custGeom>
            <a:avLst/>
            <a:gdLst/>
            <a:ahLst/>
            <a:cxnLst/>
            <a:rect l="l" t="t" r="r" b="b"/>
            <a:pathLst>
              <a:path w="243839">
                <a:moveTo>
                  <a:pt x="0" y="0"/>
                </a:moveTo>
                <a:lnTo>
                  <a:pt x="243839" y="0"/>
                </a:lnTo>
              </a:path>
            </a:pathLst>
          </a:custGeom>
          <a:ln w="19050">
            <a:solidFill>
              <a:srgbClr val="E649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430517" y="6127241"/>
            <a:ext cx="243840" cy="0"/>
          </a:xfrm>
          <a:custGeom>
            <a:avLst/>
            <a:gdLst/>
            <a:ahLst/>
            <a:cxnLst/>
            <a:rect l="l" t="t" r="r" b="b"/>
            <a:pathLst>
              <a:path w="243840">
                <a:moveTo>
                  <a:pt x="0" y="0"/>
                </a:moveTo>
                <a:lnTo>
                  <a:pt x="243839" y="0"/>
                </a:lnTo>
              </a:path>
            </a:pathLst>
          </a:custGeom>
          <a:ln w="19050">
            <a:solidFill>
              <a:srgbClr val="00186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03021" y="6039103"/>
            <a:ext cx="7315200" cy="620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44064">
              <a:lnSpc>
                <a:spcPct val="100000"/>
              </a:lnSpc>
              <a:spcBef>
                <a:spcPts val="100"/>
              </a:spcBef>
              <a:tabLst>
                <a:tab pos="4119245" algn="l"/>
                <a:tab pos="6196965" algn="l"/>
              </a:tabLst>
            </a:pPr>
            <a:r>
              <a:rPr sz="900" dirty="0">
                <a:solidFill>
                  <a:srgbClr val="001864"/>
                </a:solidFill>
                <a:latin typeface="Century Gothic"/>
                <a:cs typeface="Century Gothic"/>
              </a:rPr>
              <a:t>Semaglutide</a:t>
            </a:r>
            <a:r>
              <a:rPr sz="900" spc="-25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001864"/>
                </a:solidFill>
                <a:latin typeface="Century Gothic"/>
                <a:cs typeface="Century Gothic"/>
              </a:rPr>
              <a:t>0.5</a:t>
            </a:r>
            <a:r>
              <a:rPr sz="900" spc="-15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900" spc="-25" dirty="0">
                <a:solidFill>
                  <a:srgbClr val="001864"/>
                </a:solidFill>
                <a:latin typeface="Century Gothic"/>
                <a:cs typeface="Century Gothic"/>
              </a:rPr>
              <a:t>mg</a:t>
            </a:r>
            <a:r>
              <a:rPr sz="900" dirty="0">
                <a:solidFill>
                  <a:srgbClr val="001864"/>
                </a:solidFill>
                <a:latin typeface="Century Gothic"/>
                <a:cs typeface="Century Gothic"/>
              </a:rPr>
              <a:t>	Dulaglutide</a:t>
            </a:r>
            <a:r>
              <a:rPr sz="900" spc="-25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001864"/>
                </a:solidFill>
                <a:latin typeface="Century Gothic"/>
                <a:cs typeface="Century Gothic"/>
              </a:rPr>
              <a:t>0.75</a:t>
            </a:r>
            <a:r>
              <a:rPr sz="900" spc="-25" dirty="0">
                <a:solidFill>
                  <a:srgbClr val="001864"/>
                </a:solidFill>
                <a:latin typeface="Century Gothic"/>
                <a:cs typeface="Century Gothic"/>
              </a:rPr>
              <a:t> mg</a:t>
            </a:r>
            <a:r>
              <a:rPr sz="900" dirty="0">
                <a:solidFill>
                  <a:srgbClr val="001864"/>
                </a:solidFill>
                <a:latin typeface="Century Gothic"/>
                <a:cs typeface="Century Gothic"/>
              </a:rPr>
              <a:t>	Semaglutide</a:t>
            </a:r>
            <a:r>
              <a:rPr sz="900" spc="-35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001864"/>
                </a:solidFill>
                <a:latin typeface="Century Gothic"/>
                <a:cs typeface="Century Gothic"/>
              </a:rPr>
              <a:t>1.0</a:t>
            </a:r>
            <a:r>
              <a:rPr sz="900" spc="-15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900" spc="-25" dirty="0">
                <a:solidFill>
                  <a:srgbClr val="001864"/>
                </a:solidFill>
                <a:latin typeface="Century Gothic"/>
                <a:cs typeface="Century Gothic"/>
              </a:rPr>
              <a:t>mg</a:t>
            </a:r>
            <a:endParaRPr sz="9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50">
              <a:latin typeface="Century Gothic"/>
              <a:cs typeface="Century Gothic"/>
            </a:endParaRPr>
          </a:p>
          <a:p>
            <a:pPr marL="12700" marR="22225">
              <a:lnSpc>
                <a:spcPct val="100000"/>
              </a:lnSpc>
            </a:pP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Summary</a:t>
            </a:r>
            <a:r>
              <a:rPr sz="800" spc="-2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is</a:t>
            </a:r>
            <a:r>
              <a:rPr sz="800" spc="-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based on</a:t>
            </a:r>
            <a:r>
              <a:rPr sz="800" spc="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the</a:t>
            </a:r>
            <a:r>
              <a:rPr sz="800" spc="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full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analysis</a:t>
            </a:r>
            <a:r>
              <a:rPr sz="800" spc="-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set</a:t>
            </a:r>
            <a:r>
              <a:rPr sz="800" spc="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summarising</a:t>
            </a:r>
            <a:r>
              <a:rPr sz="800" spc="-4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treatment-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emergent adverse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events. Denominator</a:t>
            </a:r>
            <a:r>
              <a:rPr sz="800" spc="-2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is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number</a:t>
            </a:r>
            <a:r>
              <a:rPr sz="800" spc="-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of patients</a:t>
            </a:r>
            <a:r>
              <a:rPr sz="800" spc="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in</a:t>
            </a:r>
            <a:r>
              <a:rPr sz="800" spc="-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the</a:t>
            </a:r>
            <a:r>
              <a:rPr sz="800" spc="1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full</a:t>
            </a:r>
            <a:r>
              <a:rPr sz="800" spc="-2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analysis</a:t>
            </a:r>
            <a:r>
              <a:rPr sz="800" spc="-3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spc="-20" dirty="0">
                <a:solidFill>
                  <a:srgbClr val="82786E"/>
                </a:solidFill>
                <a:latin typeface="Century Gothic"/>
                <a:cs typeface="Century Gothic"/>
              </a:rPr>
              <a:t>set.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Pratley</a:t>
            </a:r>
            <a:r>
              <a:rPr sz="800" spc="-2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R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et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al.</a:t>
            </a:r>
            <a:r>
              <a:rPr sz="800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i="1" dirty="0">
                <a:solidFill>
                  <a:srgbClr val="82786E"/>
                </a:solidFill>
                <a:latin typeface="Century Gothic"/>
                <a:cs typeface="Century Gothic"/>
              </a:rPr>
              <a:t>Lancet</a:t>
            </a:r>
            <a:r>
              <a:rPr sz="800" i="1" spc="-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i="1" dirty="0">
                <a:solidFill>
                  <a:srgbClr val="82786E"/>
                </a:solidFill>
                <a:latin typeface="Century Gothic"/>
                <a:cs typeface="Century Gothic"/>
              </a:rPr>
              <a:t>Diabetes</a:t>
            </a:r>
            <a:r>
              <a:rPr sz="800" i="1" spc="10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i="1" dirty="0">
                <a:solidFill>
                  <a:srgbClr val="82786E"/>
                </a:solidFill>
                <a:latin typeface="Century Gothic"/>
                <a:cs typeface="Century Gothic"/>
              </a:rPr>
              <a:t>Endocrinol</a:t>
            </a:r>
            <a:r>
              <a:rPr sz="800" i="1" spc="-3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dirty="0">
                <a:solidFill>
                  <a:srgbClr val="82786E"/>
                </a:solidFill>
                <a:latin typeface="Century Gothic"/>
                <a:cs typeface="Century Gothic"/>
              </a:rPr>
              <a:t>2018</a:t>
            </a:r>
            <a:r>
              <a:rPr sz="800" spc="-35" dirty="0">
                <a:solidFill>
                  <a:srgbClr val="82786E"/>
                </a:solidFill>
                <a:latin typeface="Century Gothic"/>
                <a:cs typeface="Century Gothic"/>
              </a:rPr>
              <a:t> </a:t>
            </a:r>
            <a:r>
              <a:rPr sz="800" spc="-10" dirty="0">
                <a:solidFill>
                  <a:srgbClr val="82786E"/>
                </a:solidFill>
                <a:latin typeface="Century Gothic"/>
                <a:cs typeface="Century Gothic"/>
              </a:rPr>
              <a:t>Apr;6(4):275-</a:t>
            </a:r>
            <a:r>
              <a:rPr sz="800" spc="-25" dirty="0">
                <a:solidFill>
                  <a:srgbClr val="82786E"/>
                </a:solidFill>
                <a:latin typeface="Century Gothic"/>
                <a:cs typeface="Century Gothic"/>
              </a:rPr>
              <a:t>286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504681" y="6127241"/>
            <a:ext cx="243840" cy="0"/>
          </a:xfrm>
          <a:custGeom>
            <a:avLst/>
            <a:gdLst/>
            <a:ahLst/>
            <a:cxnLst/>
            <a:rect l="l" t="t" r="r" b="b"/>
            <a:pathLst>
              <a:path w="243840">
                <a:moveTo>
                  <a:pt x="0" y="0"/>
                </a:moveTo>
                <a:lnTo>
                  <a:pt x="243840" y="0"/>
                </a:lnTo>
              </a:path>
            </a:pathLst>
          </a:custGeom>
          <a:ln w="19050">
            <a:solidFill>
              <a:srgbClr val="AC370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8762745" y="6039103"/>
            <a:ext cx="10699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1864"/>
                </a:solidFill>
                <a:latin typeface="Century Gothic"/>
                <a:cs typeface="Century Gothic"/>
              </a:rPr>
              <a:t>Dulaglutide</a:t>
            </a:r>
            <a:r>
              <a:rPr sz="900" spc="-20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001864"/>
                </a:solidFill>
                <a:latin typeface="Century Gothic"/>
                <a:cs typeface="Century Gothic"/>
              </a:rPr>
              <a:t>1.5</a:t>
            </a:r>
            <a:r>
              <a:rPr sz="900" spc="-20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900" spc="-25" dirty="0">
                <a:solidFill>
                  <a:srgbClr val="001864"/>
                </a:solidFill>
                <a:latin typeface="Century Gothic"/>
                <a:cs typeface="Century Gothic"/>
              </a:rPr>
              <a:t>mg</a:t>
            </a:r>
            <a:endParaRPr sz="9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0719" y="6222088"/>
            <a:ext cx="11949430" cy="0"/>
          </a:xfrm>
          <a:custGeom>
            <a:avLst/>
            <a:gdLst/>
            <a:ahLst/>
            <a:cxnLst/>
            <a:rect l="l" t="t" r="r" b="b"/>
            <a:pathLst>
              <a:path w="11949430">
                <a:moveTo>
                  <a:pt x="0" y="0"/>
                </a:moveTo>
                <a:lnTo>
                  <a:pt x="11948976" y="0"/>
                </a:lnTo>
              </a:path>
            </a:pathLst>
          </a:custGeom>
          <a:ln w="12695">
            <a:solidFill>
              <a:srgbClr val="D2D2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274385" y="804777"/>
            <a:ext cx="3810" cy="5321935"/>
          </a:xfrm>
          <a:custGeom>
            <a:avLst/>
            <a:gdLst/>
            <a:ahLst/>
            <a:cxnLst/>
            <a:rect l="l" t="t" r="r" b="b"/>
            <a:pathLst>
              <a:path w="3809" h="5321935">
                <a:moveTo>
                  <a:pt x="0" y="0"/>
                </a:moveTo>
                <a:lnTo>
                  <a:pt x="3724" y="5321336"/>
                </a:lnTo>
              </a:path>
            </a:pathLst>
          </a:custGeom>
          <a:ln w="12696">
            <a:solidFill>
              <a:srgbClr val="D2D2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40719" y="6078125"/>
            <a:ext cx="288290" cy="779145"/>
            <a:chOff x="240719" y="6078125"/>
            <a:chExt cx="288290" cy="779145"/>
          </a:xfrm>
        </p:grpSpPr>
        <p:sp>
          <p:nvSpPr>
            <p:cNvPr id="5" name="object 5"/>
            <p:cNvSpPr/>
            <p:nvPr/>
          </p:nvSpPr>
          <p:spPr>
            <a:xfrm>
              <a:off x="384694" y="6366051"/>
              <a:ext cx="0" cy="491490"/>
            </a:xfrm>
            <a:custGeom>
              <a:avLst/>
              <a:gdLst/>
              <a:ahLst/>
              <a:cxnLst/>
              <a:rect l="l" t="t" r="r" b="b"/>
              <a:pathLst>
                <a:path h="491490">
                  <a:moveTo>
                    <a:pt x="0" y="0"/>
                  </a:moveTo>
                  <a:lnTo>
                    <a:pt x="0" y="490959"/>
                  </a:lnTo>
                </a:path>
              </a:pathLst>
            </a:custGeom>
            <a:ln w="12696">
              <a:solidFill>
                <a:srgbClr val="D2D2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0719" y="6078125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89">
                  <a:moveTo>
                    <a:pt x="143974" y="0"/>
                  </a:moveTo>
                  <a:lnTo>
                    <a:pt x="98462" y="7339"/>
                  </a:lnTo>
                  <a:lnTo>
                    <a:pt x="58939" y="27777"/>
                  </a:lnTo>
                  <a:lnTo>
                    <a:pt x="27774" y="58941"/>
                  </a:lnTo>
                  <a:lnTo>
                    <a:pt x="7338" y="98460"/>
                  </a:lnTo>
                  <a:lnTo>
                    <a:pt x="0" y="143963"/>
                  </a:lnTo>
                  <a:lnTo>
                    <a:pt x="7338" y="189465"/>
                  </a:lnTo>
                  <a:lnTo>
                    <a:pt x="27774" y="228984"/>
                  </a:lnTo>
                  <a:lnTo>
                    <a:pt x="58939" y="260148"/>
                  </a:lnTo>
                  <a:lnTo>
                    <a:pt x="98462" y="280586"/>
                  </a:lnTo>
                  <a:lnTo>
                    <a:pt x="143974" y="287926"/>
                  </a:lnTo>
                  <a:lnTo>
                    <a:pt x="189479" y="280586"/>
                  </a:lnTo>
                  <a:lnTo>
                    <a:pt x="228997" y="260148"/>
                  </a:lnTo>
                  <a:lnTo>
                    <a:pt x="260158" y="228984"/>
                  </a:lnTo>
                  <a:lnTo>
                    <a:pt x="280594" y="189465"/>
                  </a:lnTo>
                  <a:lnTo>
                    <a:pt x="287932" y="143963"/>
                  </a:lnTo>
                  <a:lnTo>
                    <a:pt x="280594" y="98460"/>
                  </a:lnTo>
                  <a:lnTo>
                    <a:pt x="260158" y="58941"/>
                  </a:lnTo>
                  <a:lnTo>
                    <a:pt x="228997" y="27777"/>
                  </a:lnTo>
                  <a:lnTo>
                    <a:pt x="189479" y="7339"/>
                  </a:lnTo>
                  <a:lnTo>
                    <a:pt x="143974" y="0"/>
                  </a:lnTo>
                  <a:close/>
                </a:path>
              </a:pathLst>
            </a:custGeom>
            <a:solidFill>
              <a:srgbClr val="D0D0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82126" y="6126113"/>
            <a:ext cx="191966" cy="19195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90407" y="454137"/>
            <a:ext cx="968194" cy="35064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68979" y="6326539"/>
            <a:ext cx="2099945" cy="2279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b="1" spc="-10" dirty="0">
                <a:solidFill>
                  <a:srgbClr val="AD0F21"/>
                </a:solidFill>
                <a:latin typeface="Calibri"/>
                <a:cs typeface="Calibri"/>
                <a:hlinkClick r:id="rId4"/>
              </a:rPr>
              <a:t>www.escardio.org/guidelines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400835" y="5628609"/>
            <a:ext cx="161925" cy="3416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15"/>
              </a:lnSpc>
            </a:pPr>
            <a:r>
              <a:rPr sz="1050" spc="-20" dirty="0">
                <a:latin typeface="Calibri"/>
                <a:cs typeface="Calibri"/>
              </a:rPr>
              <a:t>©ESC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63576" y="6312325"/>
            <a:ext cx="2856865" cy="136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5"/>
              </a:lnSpc>
            </a:pPr>
            <a:r>
              <a:rPr sz="1050" dirty="0">
                <a:latin typeface="Calibri"/>
                <a:cs typeface="Calibri"/>
              </a:rPr>
              <a:t>2023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ESC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Guidelines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management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cardiov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27697" y="6265602"/>
            <a:ext cx="3630929" cy="351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78585">
              <a:lnSpc>
                <a:spcPct val="101499"/>
              </a:lnSpc>
              <a:spcBef>
                <a:spcPts val="100"/>
              </a:spcBef>
            </a:pPr>
            <a:r>
              <a:rPr sz="1050" dirty="0">
                <a:latin typeface="Calibri"/>
                <a:cs typeface="Calibri"/>
              </a:rPr>
              <a:t>ascular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disease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patients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diabetes </a:t>
            </a:r>
            <a:r>
              <a:rPr sz="1050" dirty="0">
                <a:latin typeface="Calibri"/>
                <a:cs typeface="Calibri"/>
              </a:rPr>
              <a:t>(European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Heart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Journal;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2023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–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doi:10.1093/eurheartj/ehad192)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55794" y="392095"/>
            <a:ext cx="1142365" cy="4330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650" b="1" dirty="0">
                <a:solidFill>
                  <a:srgbClr val="AD0F21"/>
                </a:solidFill>
                <a:latin typeface="Calibri"/>
                <a:cs typeface="Calibri"/>
              </a:rPr>
              <a:t>Figure</a:t>
            </a:r>
            <a:r>
              <a:rPr sz="2650" b="1" spc="-70" dirty="0">
                <a:solidFill>
                  <a:srgbClr val="AD0F21"/>
                </a:solidFill>
                <a:latin typeface="Calibri"/>
                <a:cs typeface="Calibri"/>
              </a:rPr>
              <a:t> </a:t>
            </a:r>
            <a:r>
              <a:rPr sz="2650" b="1" spc="-50" dirty="0">
                <a:solidFill>
                  <a:srgbClr val="AD0F21"/>
                </a:solidFill>
                <a:latin typeface="Calibri"/>
                <a:cs typeface="Calibri"/>
              </a:rPr>
              <a:t>6</a:t>
            </a:r>
            <a:endParaRPr sz="26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5936" y="920895"/>
            <a:ext cx="2795270" cy="3596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80"/>
              </a:lnSpc>
            </a:pPr>
            <a:r>
              <a:rPr sz="2400" b="1" spc="-10" dirty="0">
                <a:latin typeface="Calibri"/>
                <a:cs typeface="Calibri"/>
              </a:rPr>
              <a:t>Meta-</a:t>
            </a:r>
            <a:r>
              <a:rPr sz="2400" b="1" dirty="0">
                <a:latin typeface="Calibri"/>
                <a:cs typeface="Calibri"/>
              </a:rPr>
              <a:t>analysis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spc="-25" dirty="0">
                <a:latin typeface="Calibri"/>
                <a:cs typeface="Calibri"/>
              </a:rPr>
              <a:t>of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sz="2400" b="1" spc="-10" dirty="0">
                <a:latin typeface="Calibri"/>
                <a:cs typeface="Calibri"/>
              </a:rPr>
              <a:t>cardiovascular </a:t>
            </a:r>
            <a:r>
              <a:rPr sz="2400" b="1" dirty="0">
                <a:latin typeface="Calibri"/>
                <a:cs typeface="Calibri"/>
              </a:rPr>
              <a:t>outcomes</a:t>
            </a:r>
            <a:r>
              <a:rPr sz="2400" b="1" spc="-8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trials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with </a:t>
            </a:r>
            <a:r>
              <a:rPr sz="2400" b="1" spc="-10" dirty="0">
                <a:latin typeface="Calibri"/>
                <a:cs typeface="Calibri"/>
              </a:rPr>
              <a:t>glucagon-</a:t>
            </a:r>
            <a:r>
              <a:rPr sz="2400" b="1" dirty="0">
                <a:latin typeface="Calibri"/>
                <a:cs typeface="Calibri"/>
              </a:rPr>
              <a:t>like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peptide- </a:t>
            </a:r>
            <a:r>
              <a:rPr sz="2400" b="1" dirty="0">
                <a:latin typeface="Calibri"/>
                <a:cs typeface="Calibri"/>
              </a:rPr>
              <a:t>1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receptor</a:t>
            </a:r>
            <a:r>
              <a:rPr sz="2400" b="1" spc="-8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agonists </a:t>
            </a:r>
            <a:r>
              <a:rPr sz="2400" b="1" dirty="0">
                <a:latin typeface="Calibri"/>
                <a:cs typeface="Calibri"/>
              </a:rPr>
              <a:t>(sensitivity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analysis </a:t>
            </a:r>
            <a:r>
              <a:rPr sz="2400" b="1" dirty="0">
                <a:latin typeface="Calibri"/>
                <a:cs typeface="Calibri"/>
              </a:rPr>
              <a:t>removing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ELIXA).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Risk </a:t>
            </a:r>
            <a:r>
              <a:rPr sz="2400" b="1" dirty="0">
                <a:latin typeface="Calibri"/>
                <a:cs typeface="Calibri"/>
              </a:rPr>
              <a:t>of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major </a:t>
            </a:r>
            <a:r>
              <a:rPr sz="2400" b="1" spc="-10" dirty="0">
                <a:latin typeface="Calibri"/>
                <a:cs typeface="Calibri"/>
              </a:rPr>
              <a:t>adverse cardiovascular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events </a:t>
            </a:r>
            <a:r>
              <a:rPr sz="2400" b="1" dirty="0">
                <a:latin typeface="Calibri"/>
                <a:cs typeface="Calibri"/>
              </a:rPr>
              <a:t>and</a:t>
            </a:r>
            <a:r>
              <a:rPr sz="2400" b="1" spc="-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its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components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60996" y="422703"/>
            <a:ext cx="5167179" cy="5971785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275843" y="920496"/>
            <a:ext cx="3070860" cy="4709160"/>
          </a:xfrm>
          <a:prstGeom prst="rect">
            <a:avLst/>
          </a:prstGeom>
          <a:solidFill>
            <a:srgbClr val="C5ECF8"/>
          </a:solidFill>
        </p:spPr>
        <p:txBody>
          <a:bodyPr vert="horz" wrap="square" lIns="0" tIns="41910" rIns="0" bIns="0" rtlCol="0">
            <a:spAutoFit/>
          </a:bodyPr>
          <a:lstStyle/>
          <a:p>
            <a:pPr marL="90805" marR="288925">
              <a:lnSpc>
                <a:spcPct val="100000"/>
              </a:lnSpc>
              <a:spcBef>
                <a:spcPts val="330"/>
              </a:spcBef>
            </a:pPr>
            <a:r>
              <a:rPr sz="2000" b="1" spc="-10" dirty="0">
                <a:latin typeface="Century Gothic"/>
                <a:cs typeface="Century Gothic"/>
              </a:rPr>
              <a:t>Meta-</a:t>
            </a:r>
            <a:r>
              <a:rPr sz="2000" b="1" dirty="0">
                <a:latin typeface="Century Gothic"/>
                <a:cs typeface="Century Gothic"/>
              </a:rPr>
              <a:t>analyysi</a:t>
            </a:r>
            <a:r>
              <a:rPr sz="2000" b="1" spc="-15" dirty="0">
                <a:latin typeface="Century Gothic"/>
                <a:cs typeface="Century Gothic"/>
              </a:rPr>
              <a:t> </a:t>
            </a:r>
            <a:r>
              <a:rPr sz="2000" b="1" spc="-10" dirty="0">
                <a:latin typeface="Century Gothic"/>
                <a:cs typeface="Century Gothic"/>
              </a:rPr>
              <a:t>sydän- verisuonitauteja </a:t>
            </a:r>
            <a:r>
              <a:rPr sz="2000" b="1" dirty="0">
                <a:latin typeface="Century Gothic"/>
                <a:cs typeface="Century Gothic"/>
              </a:rPr>
              <a:t>koskevista</a:t>
            </a:r>
            <a:r>
              <a:rPr sz="2000" b="1" spc="-65" dirty="0">
                <a:latin typeface="Century Gothic"/>
                <a:cs typeface="Century Gothic"/>
              </a:rPr>
              <a:t> </a:t>
            </a:r>
            <a:r>
              <a:rPr sz="2000" b="1" spc="-10" dirty="0">
                <a:latin typeface="Century Gothic"/>
                <a:cs typeface="Century Gothic"/>
              </a:rPr>
              <a:t>CVOT- </a:t>
            </a:r>
            <a:r>
              <a:rPr sz="2000" b="1" dirty="0">
                <a:latin typeface="Century Gothic"/>
                <a:cs typeface="Century Gothic"/>
              </a:rPr>
              <a:t>tutkimuksista</a:t>
            </a:r>
            <a:r>
              <a:rPr sz="2000" b="1" spc="-60" dirty="0">
                <a:latin typeface="Century Gothic"/>
                <a:cs typeface="Century Gothic"/>
              </a:rPr>
              <a:t> </a:t>
            </a:r>
            <a:r>
              <a:rPr sz="2000" b="1" dirty="0">
                <a:latin typeface="Century Gothic"/>
                <a:cs typeface="Century Gothic"/>
              </a:rPr>
              <a:t>GLP1</a:t>
            </a:r>
            <a:r>
              <a:rPr sz="2000" b="1" spc="-30" dirty="0">
                <a:latin typeface="Century Gothic"/>
                <a:cs typeface="Century Gothic"/>
              </a:rPr>
              <a:t> </a:t>
            </a:r>
            <a:r>
              <a:rPr sz="2000" b="1" spc="-50" dirty="0">
                <a:latin typeface="Century Gothic"/>
                <a:cs typeface="Century Gothic"/>
              </a:rPr>
              <a:t>– </a:t>
            </a:r>
            <a:r>
              <a:rPr sz="2000" b="1" spc="-10" dirty="0">
                <a:latin typeface="Century Gothic"/>
                <a:cs typeface="Century Gothic"/>
              </a:rPr>
              <a:t>lääkkeillä (herkkyysanalyysistä </a:t>
            </a:r>
            <a:r>
              <a:rPr sz="2000" b="1" dirty="0">
                <a:latin typeface="Century Gothic"/>
                <a:cs typeface="Century Gothic"/>
              </a:rPr>
              <a:t>poistetty</a:t>
            </a:r>
            <a:r>
              <a:rPr sz="2000" b="1" spc="-50" dirty="0">
                <a:latin typeface="Century Gothic"/>
                <a:cs typeface="Century Gothic"/>
              </a:rPr>
              <a:t> </a:t>
            </a:r>
            <a:r>
              <a:rPr sz="2000" b="1" spc="-10" dirty="0">
                <a:latin typeface="Century Gothic"/>
                <a:cs typeface="Century Gothic"/>
              </a:rPr>
              <a:t>liksisenatidia </a:t>
            </a:r>
            <a:r>
              <a:rPr sz="2000" b="1" dirty="0">
                <a:latin typeface="Century Gothic"/>
                <a:cs typeface="Century Gothic"/>
              </a:rPr>
              <a:t>käsitellyt</a:t>
            </a:r>
            <a:r>
              <a:rPr sz="2000" b="1" spc="-35" dirty="0">
                <a:latin typeface="Century Gothic"/>
                <a:cs typeface="Century Gothic"/>
              </a:rPr>
              <a:t> </a:t>
            </a:r>
            <a:r>
              <a:rPr sz="2000" b="1" spc="-10" dirty="0">
                <a:latin typeface="Century Gothic"/>
                <a:cs typeface="Century Gothic"/>
              </a:rPr>
              <a:t>ELIXA)</a:t>
            </a:r>
            <a:endParaRPr sz="2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50">
              <a:latin typeface="Century Gothic"/>
              <a:cs typeface="Century Gothic"/>
            </a:endParaRPr>
          </a:p>
          <a:p>
            <a:pPr marL="90805" marR="151130">
              <a:lnSpc>
                <a:spcPct val="100000"/>
              </a:lnSpc>
            </a:pPr>
            <a:r>
              <a:rPr sz="2000" b="1" dirty="0">
                <a:latin typeface="Century Gothic"/>
                <a:cs typeface="Century Gothic"/>
              </a:rPr>
              <a:t>Ylimpänä</a:t>
            </a:r>
            <a:r>
              <a:rPr sz="2000" b="1" spc="-50" dirty="0">
                <a:latin typeface="Century Gothic"/>
                <a:cs typeface="Century Gothic"/>
              </a:rPr>
              <a:t> </a:t>
            </a:r>
            <a:r>
              <a:rPr sz="2000" b="1" spc="-10" dirty="0">
                <a:latin typeface="Century Gothic"/>
                <a:cs typeface="Century Gothic"/>
              </a:rPr>
              <a:t>merkittävät verisuonitautitapahtum </a:t>
            </a:r>
            <a:r>
              <a:rPr sz="2000" b="1" dirty="0">
                <a:latin typeface="Century Gothic"/>
                <a:cs typeface="Century Gothic"/>
              </a:rPr>
              <a:t>at</a:t>
            </a:r>
            <a:r>
              <a:rPr sz="2000" b="1" spc="-10" dirty="0">
                <a:latin typeface="Century Gothic"/>
                <a:cs typeface="Century Gothic"/>
              </a:rPr>
              <a:t> </a:t>
            </a:r>
            <a:r>
              <a:rPr sz="2000" b="1" dirty="0">
                <a:latin typeface="Century Gothic"/>
                <a:cs typeface="Century Gothic"/>
              </a:rPr>
              <a:t>(”3P -</a:t>
            </a:r>
            <a:r>
              <a:rPr sz="2000" b="1" spc="-10" dirty="0">
                <a:latin typeface="Century Gothic"/>
                <a:cs typeface="Century Gothic"/>
              </a:rPr>
              <a:t>MACE”)</a:t>
            </a:r>
            <a:endParaRPr sz="2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50">
              <a:latin typeface="Century Gothic"/>
              <a:cs typeface="Century Gothic"/>
            </a:endParaRPr>
          </a:p>
          <a:p>
            <a:pPr marL="90805">
              <a:lnSpc>
                <a:spcPct val="100000"/>
              </a:lnSpc>
            </a:pPr>
            <a:r>
              <a:rPr sz="2000" b="1" dirty="0">
                <a:latin typeface="Century Gothic"/>
                <a:cs typeface="Century Gothic"/>
              </a:rPr>
              <a:t>Alemmissa</a:t>
            </a:r>
            <a:r>
              <a:rPr sz="2000" b="1" spc="-50" dirty="0">
                <a:latin typeface="Century Gothic"/>
                <a:cs typeface="Century Gothic"/>
              </a:rPr>
              <a:t> </a:t>
            </a:r>
            <a:r>
              <a:rPr sz="2000" b="1" dirty="0">
                <a:latin typeface="Century Gothic"/>
                <a:cs typeface="Century Gothic"/>
              </a:rPr>
              <a:t>MACE</a:t>
            </a:r>
            <a:r>
              <a:rPr sz="2000" b="1" spc="-30" dirty="0">
                <a:latin typeface="Century Gothic"/>
                <a:cs typeface="Century Gothic"/>
              </a:rPr>
              <a:t> </a:t>
            </a:r>
            <a:r>
              <a:rPr sz="2000" b="1" spc="-50" dirty="0">
                <a:latin typeface="Century Gothic"/>
                <a:cs typeface="Century Gothic"/>
              </a:rPr>
              <a:t>–</a:t>
            </a:r>
            <a:endParaRPr sz="2000">
              <a:latin typeface="Century Gothic"/>
              <a:cs typeface="Century Gothic"/>
            </a:endParaRPr>
          </a:p>
          <a:p>
            <a:pPr marL="90805">
              <a:lnSpc>
                <a:spcPct val="100000"/>
              </a:lnSpc>
            </a:pPr>
            <a:r>
              <a:rPr sz="2000" b="1" dirty="0">
                <a:latin typeface="Century Gothic"/>
                <a:cs typeface="Century Gothic"/>
              </a:rPr>
              <a:t>komponentit</a:t>
            </a:r>
            <a:r>
              <a:rPr sz="2000" b="1" spc="-40" dirty="0">
                <a:latin typeface="Century Gothic"/>
                <a:cs typeface="Century Gothic"/>
              </a:rPr>
              <a:t> </a:t>
            </a:r>
            <a:r>
              <a:rPr sz="2000" b="1" spc="-10" dirty="0">
                <a:latin typeface="Century Gothic"/>
                <a:cs typeface="Century Gothic"/>
              </a:rPr>
              <a:t>eritelty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215119" y="2168093"/>
            <a:ext cx="1475740" cy="849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entury Gothic"/>
                <a:cs typeface="Century Gothic"/>
              </a:rPr>
              <a:t>Sydän- verisuonitauti kuolema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278873" y="3458336"/>
            <a:ext cx="1432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entury Gothic"/>
                <a:cs typeface="Century Gothic"/>
              </a:rPr>
              <a:t>Sydäninfarkti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215119" y="4862829"/>
            <a:ext cx="12382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entury Gothic"/>
                <a:cs typeface="Century Gothic"/>
              </a:rPr>
              <a:t>Aivoinfarkti</a:t>
            </a:r>
            <a:endParaRPr sz="1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4325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Wingdings"/>
                <a:cs typeface="Wingdings"/>
              </a:rPr>
              <a:t></a:t>
            </a:r>
            <a:r>
              <a:rPr spc="120" dirty="0">
                <a:latin typeface="Times New Roman"/>
                <a:cs typeface="Times New Roman"/>
              </a:rPr>
              <a:t> </a:t>
            </a:r>
            <a:r>
              <a:rPr spc="-10" dirty="0"/>
              <a:t>Ennustenäyttö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65682" y="2017903"/>
            <a:ext cx="6079490" cy="3394075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1800" dirty="0">
                <a:latin typeface="Century Gothic"/>
                <a:cs typeface="Century Gothic"/>
              </a:rPr>
              <a:t>…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on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merkittävä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silloin</a:t>
            </a:r>
            <a:r>
              <a:rPr sz="1800" spc="-5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kun lääkitystä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tarvitsee</a:t>
            </a:r>
            <a:r>
              <a:rPr sz="1800" spc="-10" dirty="0">
                <a:latin typeface="Century Gothic"/>
                <a:cs typeface="Century Gothic"/>
              </a:rPr>
              <a:t> käyttää.</a:t>
            </a:r>
            <a:endParaRPr sz="1800">
              <a:latin typeface="Century Gothic"/>
              <a:cs typeface="Century Gothic"/>
            </a:endParaRPr>
          </a:p>
          <a:p>
            <a:pPr marL="194945" indent="-182245">
              <a:lnSpc>
                <a:spcPct val="100000"/>
              </a:lnSpc>
              <a:spcBef>
                <a:spcPts val="9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Tosielämässä</a:t>
            </a:r>
            <a:r>
              <a:rPr sz="1800" spc="-4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ja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nykytilanteessa:</a:t>
            </a:r>
            <a:r>
              <a:rPr sz="1800" spc="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valitettavasti</a:t>
            </a:r>
            <a:r>
              <a:rPr sz="1800" spc="-10" dirty="0">
                <a:latin typeface="Century Gothic"/>
                <a:cs typeface="Century Gothic"/>
              </a:rPr>
              <a:t> melko</a:t>
            </a:r>
            <a:endParaRPr sz="1800">
              <a:latin typeface="Century Gothic"/>
              <a:cs typeface="Century Gothic"/>
            </a:endParaRPr>
          </a:p>
          <a:p>
            <a:pPr marL="194945">
              <a:lnSpc>
                <a:spcPct val="100000"/>
              </a:lnSpc>
            </a:pPr>
            <a:r>
              <a:rPr sz="1800" dirty="0">
                <a:latin typeface="Century Gothic"/>
                <a:cs typeface="Century Gothic"/>
              </a:rPr>
              <a:t>usein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–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parempaa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maailmaa</a:t>
            </a:r>
            <a:r>
              <a:rPr sz="1800" spc="-5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odotellessa.</a:t>
            </a:r>
            <a:endParaRPr sz="1800">
              <a:latin typeface="Century Gothic"/>
              <a:cs typeface="Century Gothic"/>
            </a:endParaRPr>
          </a:p>
          <a:p>
            <a:pPr marL="194945" marR="177800" indent="-182880">
              <a:lnSpc>
                <a:spcPct val="100000"/>
              </a:lnSpc>
              <a:spcBef>
                <a:spcPts val="9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Myös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elämäntapalääketieteen</a:t>
            </a:r>
            <a:r>
              <a:rPr sz="1800" spc="3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konkarit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huomioivat </a:t>
            </a:r>
            <a:r>
              <a:rPr sz="1800" spc="-20" dirty="0">
                <a:latin typeface="Century Gothic"/>
                <a:cs typeface="Century Gothic"/>
              </a:rPr>
              <a:t>tätä</a:t>
            </a:r>
            <a:endParaRPr sz="1800">
              <a:latin typeface="Century Gothic"/>
              <a:cs typeface="Century Gothic"/>
            </a:endParaRPr>
          </a:p>
          <a:p>
            <a:pPr marL="469265" lvl="1" indent="-182880">
              <a:lnSpc>
                <a:spcPct val="100000"/>
              </a:lnSpc>
              <a:spcBef>
                <a:spcPts val="500"/>
              </a:spcBef>
              <a:buClr>
                <a:srgbClr val="252525"/>
              </a:buClr>
              <a:buFont typeface="Garamond"/>
              <a:buChar char="◦"/>
              <a:tabLst>
                <a:tab pos="469265" algn="l"/>
              </a:tabLst>
            </a:pPr>
            <a:r>
              <a:rPr sz="1600" dirty="0">
                <a:latin typeface="Century Gothic"/>
                <a:cs typeface="Century Gothic"/>
              </a:rPr>
              <a:t>Purkavat</a:t>
            </a:r>
            <a:r>
              <a:rPr sz="1600" spc="-6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ensin</a:t>
            </a:r>
            <a:r>
              <a:rPr sz="1600" spc="-2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pois</a:t>
            </a:r>
            <a:r>
              <a:rPr sz="1600" spc="-3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hypoglykemiaa</a:t>
            </a:r>
            <a:r>
              <a:rPr sz="1600" spc="-4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aiheuttavia</a:t>
            </a:r>
            <a:r>
              <a:rPr sz="1600" spc="-3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lääkkeitä</a:t>
            </a:r>
            <a:endParaRPr sz="1600">
              <a:latin typeface="Century Gothic"/>
              <a:cs typeface="Century Gothic"/>
            </a:endParaRPr>
          </a:p>
          <a:p>
            <a:pPr marL="469900" marR="386080" lvl="1" indent="-183515">
              <a:lnSpc>
                <a:spcPct val="100000"/>
              </a:lnSpc>
              <a:spcBef>
                <a:spcPts val="505"/>
              </a:spcBef>
              <a:buClr>
                <a:srgbClr val="252525"/>
              </a:buClr>
              <a:buFont typeface="Garamond"/>
              <a:buChar char="◦"/>
              <a:tabLst>
                <a:tab pos="469900" algn="l"/>
              </a:tabLst>
            </a:pPr>
            <a:r>
              <a:rPr sz="1600" dirty="0">
                <a:latin typeface="Century Gothic"/>
                <a:cs typeface="Century Gothic"/>
              </a:rPr>
              <a:t>Osa</a:t>
            </a:r>
            <a:r>
              <a:rPr sz="1600" spc="-3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“comfortable” </a:t>
            </a:r>
            <a:r>
              <a:rPr sz="1600" dirty="0">
                <a:latin typeface="Century Gothic"/>
                <a:cs typeface="Century Gothic"/>
              </a:rPr>
              <a:t>jatkamaan</a:t>
            </a:r>
            <a:r>
              <a:rPr sz="1600" spc="-3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ennustelääkityksiä,</a:t>
            </a:r>
            <a:r>
              <a:rPr sz="1600" spc="-30" dirty="0">
                <a:latin typeface="Century Gothic"/>
                <a:cs typeface="Century Gothic"/>
              </a:rPr>
              <a:t> </a:t>
            </a:r>
            <a:r>
              <a:rPr sz="1600" spc="-25" dirty="0">
                <a:latin typeface="Century Gothic"/>
                <a:cs typeface="Century Gothic"/>
              </a:rPr>
              <a:t>jos </a:t>
            </a:r>
            <a:r>
              <a:rPr sz="1600" dirty="0">
                <a:latin typeface="Century Gothic"/>
                <a:cs typeface="Century Gothic"/>
              </a:rPr>
              <a:t>niistä</a:t>
            </a:r>
            <a:r>
              <a:rPr sz="1600" spc="-6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ei</a:t>
            </a:r>
            <a:r>
              <a:rPr sz="1600" spc="-5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haittoja</a:t>
            </a:r>
            <a:r>
              <a:rPr sz="1600" spc="-40" dirty="0">
                <a:latin typeface="Century Gothic"/>
                <a:cs typeface="Century Gothic"/>
              </a:rPr>
              <a:t> </a:t>
            </a:r>
            <a:r>
              <a:rPr sz="1600" spc="-50" dirty="0">
                <a:latin typeface="Century Gothic"/>
                <a:cs typeface="Century Gothic"/>
              </a:rPr>
              <a:t>(</a:t>
            </a:r>
            <a:endParaRPr sz="1600">
              <a:latin typeface="Century Gothic"/>
              <a:cs typeface="Century Gothic"/>
            </a:endParaRPr>
          </a:p>
          <a:p>
            <a:pPr marL="469900" marR="99695" lvl="1" indent="-183515">
              <a:lnSpc>
                <a:spcPct val="100000"/>
              </a:lnSpc>
              <a:spcBef>
                <a:spcPts val="495"/>
              </a:spcBef>
              <a:buClr>
                <a:srgbClr val="252525"/>
              </a:buClr>
              <a:buFont typeface="Garamond"/>
              <a:buChar char="◦"/>
              <a:tabLst>
                <a:tab pos="469900" algn="l"/>
              </a:tabLst>
            </a:pPr>
            <a:r>
              <a:rPr sz="1600" dirty="0">
                <a:latin typeface="Century Gothic"/>
                <a:cs typeface="Century Gothic"/>
              </a:rPr>
              <a:t>Medication</a:t>
            </a:r>
            <a:r>
              <a:rPr sz="1600" spc="-4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Deprescribing</a:t>
            </a:r>
            <a:r>
              <a:rPr sz="1600" spc="-5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Among</a:t>
            </a:r>
            <a:r>
              <a:rPr sz="1600" spc="-8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Patients</a:t>
            </a:r>
            <a:r>
              <a:rPr sz="1600" spc="-4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With</a:t>
            </a:r>
            <a:r>
              <a:rPr sz="1600" spc="-2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Type</a:t>
            </a:r>
            <a:r>
              <a:rPr sz="1600" spc="-55" dirty="0">
                <a:latin typeface="Century Gothic"/>
                <a:cs typeface="Century Gothic"/>
              </a:rPr>
              <a:t> </a:t>
            </a:r>
            <a:r>
              <a:rPr sz="1600" spc="-50" dirty="0">
                <a:latin typeface="Century Gothic"/>
                <a:cs typeface="Century Gothic"/>
              </a:rPr>
              <a:t>2 </a:t>
            </a:r>
            <a:r>
              <a:rPr sz="1600" dirty="0">
                <a:latin typeface="Century Gothic"/>
                <a:cs typeface="Century Gothic"/>
              </a:rPr>
              <a:t>Diabetes:</a:t>
            </a:r>
            <a:r>
              <a:rPr sz="1600" spc="-5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A</a:t>
            </a:r>
            <a:r>
              <a:rPr sz="1600" spc="-6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Qualitative</a:t>
            </a:r>
            <a:r>
              <a:rPr sz="1600" spc="-7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Case</a:t>
            </a:r>
            <a:r>
              <a:rPr sz="1600" spc="-6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Series</a:t>
            </a:r>
            <a:r>
              <a:rPr sz="1600" spc="-3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of</a:t>
            </a:r>
            <a:r>
              <a:rPr sz="1600" spc="-4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Lifestyle</a:t>
            </a:r>
            <a:r>
              <a:rPr sz="1600" spc="-5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Medicine </a:t>
            </a:r>
            <a:r>
              <a:rPr sz="1600" dirty="0">
                <a:latin typeface="Century Gothic"/>
                <a:cs typeface="Century Gothic"/>
              </a:rPr>
              <a:t>Practitioner</a:t>
            </a:r>
            <a:r>
              <a:rPr sz="1600" spc="-3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Protocols,</a:t>
            </a:r>
            <a:r>
              <a:rPr sz="1600" spc="-4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Clin</a:t>
            </a:r>
            <a:r>
              <a:rPr sz="1600" spc="-8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Diabetes</a:t>
            </a:r>
            <a:r>
              <a:rPr sz="1600" spc="-6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2023;41(2):163–176</a:t>
            </a:r>
            <a:endParaRPr sz="1600">
              <a:latin typeface="Century Gothic"/>
              <a:cs typeface="Century Gothic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378955" y="0"/>
            <a:ext cx="5813425" cy="6858000"/>
            <a:chOff x="6378955" y="0"/>
            <a:chExt cx="5813425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78955" y="0"/>
              <a:ext cx="5813044" cy="403542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10044" y="2967226"/>
              <a:ext cx="3605784" cy="38907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9382" y="316229"/>
            <a:ext cx="11926570" cy="1268730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 marR="5080">
              <a:lnSpc>
                <a:spcPts val="4630"/>
              </a:lnSpc>
              <a:spcBef>
                <a:spcPts val="690"/>
              </a:spcBef>
              <a:tabLst>
                <a:tab pos="895985" algn="l"/>
              </a:tabLst>
            </a:pPr>
            <a:r>
              <a:rPr sz="4300" b="1" dirty="0">
                <a:latin typeface="Century Gothic"/>
                <a:cs typeface="Century Gothic"/>
              </a:rPr>
              <a:t>Itsessään</a:t>
            </a:r>
            <a:r>
              <a:rPr sz="4300" b="1" spc="-185" dirty="0">
                <a:latin typeface="Century Gothic"/>
                <a:cs typeface="Century Gothic"/>
              </a:rPr>
              <a:t> </a:t>
            </a:r>
            <a:r>
              <a:rPr sz="4300" b="1" dirty="0">
                <a:latin typeface="Century Gothic"/>
                <a:cs typeface="Century Gothic"/>
              </a:rPr>
              <a:t>ei</a:t>
            </a:r>
            <a:r>
              <a:rPr sz="4300" b="1" spc="-204" dirty="0">
                <a:latin typeface="Century Gothic"/>
                <a:cs typeface="Century Gothic"/>
              </a:rPr>
              <a:t> </a:t>
            </a:r>
            <a:r>
              <a:rPr sz="4300" b="1" dirty="0">
                <a:latin typeface="Century Gothic"/>
                <a:cs typeface="Century Gothic"/>
              </a:rPr>
              <a:t>merkittävää</a:t>
            </a:r>
            <a:r>
              <a:rPr sz="4300" b="1" spc="-175" dirty="0">
                <a:latin typeface="Century Gothic"/>
                <a:cs typeface="Century Gothic"/>
              </a:rPr>
              <a:t> </a:t>
            </a:r>
            <a:r>
              <a:rPr sz="4300" b="1" spc="-10" dirty="0">
                <a:latin typeface="Century Gothic"/>
                <a:cs typeface="Century Gothic"/>
              </a:rPr>
              <a:t>hypoglykemiariskiä, </a:t>
            </a:r>
            <a:r>
              <a:rPr sz="4300" b="1" spc="-25" dirty="0">
                <a:latin typeface="Century Gothic"/>
                <a:cs typeface="Century Gothic"/>
              </a:rPr>
              <a:t>jos</a:t>
            </a:r>
            <a:r>
              <a:rPr sz="4300" b="1" dirty="0">
                <a:latin typeface="Century Gothic"/>
                <a:cs typeface="Century Gothic"/>
              </a:rPr>
              <a:t>	muita</a:t>
            </a:r>
            <a:r>
              <a:rPr sz="4300" b="1" spc="-155" dirty="0">
                <a:latin typeface="Century Gothic"/>
                <a:cs typeface="Century Gothic"/>
              </a:rPr>
              <a:t> </a:t>
            </a:r>
            <a:r>
              <a:rPr sz="4300" b="1" spc="-10" dirty="0">
                <a:latin typeface="Century Gothic"/>
                <a:cs typeface="Century Gothic"/>
              </a:rPr>
              <a:t>sokerilääkkeitä</a:t>
            </a:r>
            <a:r>
              <a:rPr sz="4300" b="1" spc="-135" dirty="0">
                <a:latin typeface="Century Gothic"/>
                <a:cs typeface="Century Gothic"/>
              </a:rPr>
              <a:t> </a:t>
            </a:r>
            <a:r>
              <a:rPr sz="4300" b="1" dirty="0">
                <a:latin typeface="Century Gothic"/>
                <a:cs typeface="Century Gothic"/>
              </a:rPr>
              <a:t>ei</a:t>
            </a:r>
            <a:r>
              <a:rPr sz="4300" b="1" spc="-160" dirty="0">
                <a:latin typeface="Century Gothic"/>
                <a:cs typeface="Century Gothic"/>
              </a:rPr>
              <a:t> </a:t>
            </a:r>
            <a:r>
              <a:rPr sz="4300" b="1" spc="-10" dirty="0">
                <a:latin typeface="Century Gothic"/>
                <a:cs typeface="Century Gothic"/>
              </a:rPr>
              <a:t>käytössä:</a:t>
            </a:r>
            <a:endParaRPr sz="43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5844" y="2132203"/>
            <a:ext cx="42824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marR="5080" indent="-182880">
              <a:lnSpc>
                <a:spcPct val="100000"/>
              </a:lnSpc>
              <a:spcBef>
                <a:spcPts val="1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Metformiini</a:t>
            </a:r>
            <a:r>
              <a:rPr sz="1800" spc="-5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(mm. Metforem,</a:t>
            </a:r>
            <a:r>
              <a:rPr sz="1800" spc="-10" dirty="0">
                <a:latin typeface="Century Gothic"/>
                <a:cs typeface="Century Gothic"/>
              </a:rPr>
              <a:t> Oramet- Hexal…)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5844" y="3184016"/>
            <a:ext cx="3244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marR="5080" indent="-182880">
              <a:lnSpc>
                <a:spcPct val="100000"/>
              </a:lnSpc>
              <a:spcBef>
                <a:spcPts val="1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spc="-10" dirty="0">
                <a:latin typeface="Century Gothic"/>
                <a:cs typeface="Century Gothic"/>
              </a:rPr>
              <a:t>SGLT2-</a:t>
            </a:r>
            <a:r>
              <a:rPr sz="1800" dirty="0">
                <a:latin typeface="Century Gothic"/>
                <a:cs typeface="Century Gothic"/>
              </a:rPr>
              <a:t>estäjät</a:t>
            </a:r>
            <a:r>
              <a:rPr sz="1800" spc="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(mm.</a:t>
            </a:r>
            <a:r>
              <a:rPr sz="1800" spc="2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Forxiga, Jardiance…)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45844" y="4121657"/>
            <a:ext cx="4300220" cy="1076960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10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Gliptiinit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(mm.</a:t>
            </a:r>
            <a:r>
              <a:rPr sz="1800" spc="4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Sitagliptin,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Trajenta…)</a:t>
            </a:r>
            <a:endParaRPr sz="1800">
              <a:latin typeface="Century Gothic"/>
              <a:cs typeface="Century Gothic"/>
            </a:endParaRPr>
          </a:p>
          <a:p>
            <a:pPr marL="194945" marR="5080" indent="-182880">
              <a:lnSpc>
                <a:spcPct val="100000"/>
              </a:lnSpc>
              <a:spcBef>
                <a:spcPts val="9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spc="-10" dirty="0">
                <a:latin typeface="Century Gothic"/>
                <a:cs typeface="Century Gothic"/>
              </a:rPr>
              <a:t>GLP1-</a:t>
            </a:r>
            <a:r>
              <a:rPr sz="1800" dirty="0">
                <a:latin typeface="Century Gothic"/>
                <a:cs typeface="Century Gothic"/>
              </a:rPr>
              <a:t>reseptoriagonistit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(mm.</a:t>
            </a:r>
            <a:r>
              <a:rPr sz="1800" spc="3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Trulicity, </a:t>
            </a:r>
            <a:r>
              <a:rPr sz="1800" dirty="0">
                <a:latin typeface="Century Gothic"/>
                <a:cs typeface="Century Gothic"/>
              </a:rPr>
              <a:t>Ozempic,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Victoza,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Rybelsus…)</a:t>
            </a:r>
            <a:endParaRPr sz="180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612638" y="2983738"/>
            <a:ext cx="910590" cy="540385"/>
            <a:chOff x="5612638" y="2983738"/>
            <a:chExt cx="910590" cy="540385"/>
          </a:xfrm>
        </p:grpSpPr>
        <p:sp>
          <p:nvSpPr>
            <p:cNvPr id="7" name="object 7"/>
            <p:cNvSpPr/>
            <p:nvPr/>
          </p:nvSpPr>
          <p:spPr>
            <a:xfrm>
              <a:off x="5618988" y="2990088"/>
              <a:ext cx="897890" cy="527685"/>
            </a:xfrm>
            <a:custGeom>
              <a:avLst/>
              <a:gdLst/>
              <a:ahLst/>
              <a:cxnLst/>
              <a:rect l="l" t="t" r="r" b="b"/>
              <a:pathLst>
                <a:path w="897890" h="527685">
                  <a:moveTo>
                    <a:pt x="633984" y="0"/>
                  </a:moveTo>
                  <a:lnTo>
                    <a:pt x="633984" y="131825"/>
                  </a:lnTo>
                  <a:lnTo>
                    <a:pt x="0" y="131825"/>
                  </a:lnTo>
                  <a:lnTo>
                    <a:pt x="0" y="395477"/>
                  </a:lnTo>
                  <a:lnTo>
                    <a:pt x="633984" y="395477"/>
                  </a:lnTo>
                  <a:lnTo>
                    <a:pt x="633984" y="527303"/>
                  </a:lnTo>
                  <a:lnTo>
                    <a:pt x="897636" y="263651"/>
                  </a:lnTo>
                  <a:lnTo>
                    <a:pt x="633984" y="0"/>
                  </a:lnTo>
                  <a:close/>
                </a:path>
              </a:pathLst>
            </a:custGeom>
            <a:solidFill>
              <a:srgbClr val="477A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18988" y="2990088"/>
              <a:ext cx="897890" cy="527685"/>
            </a:xfrm>
            <a:custGeom>
              <a:avLst/>
              <a:gdLst/>
              <a:ahLst/>
              <a:cxnLst/>
              <a:rect l="l" t="t" r="r" b="b"/>
              <a:pathLst>
                <a:path w="897890" h="527685">
                  <a:moveTo>
                    <a:pt x="0" y="131825"/>
                  </a:moveTo>
                  <a:lnTo>
                    <a:pt x="633984" y="131825"/>
                  </a:lnTo>
                  <a:lnTo>
                    <a:pt x="633984" y="0"/>
                  </a:lnTo>
                  <a:lnTo>
                    <a:pt x="897636" y="263651"/>
                  </a:lnTo>
                  <a:lnTo>
                    <a:pt x="633984" y="527303"/>
                  </a:lnTo>
                  <a:lnTo>
                    <a:pt x="633984" y="395477"/>
                  </a:lnTo>
                  <a:lnTo>
                    <a:pt x="0" y="395477"/>
                  </a:lnTo>
                  <a:lnTo>
                    <a:pt x="0" y="131825"/>
                  </a:lnTo>
                  <a:close/>
                </a:path>
              </a:pathLst>
            </a:custGeom>
            <a:ln w="12700">
              <a:solidFill>
                <a:srgbClr val="117D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5769609" y="1807210"/>
            <a:ext cx="909319" cy="538480"/>
            <a:chOff x="5769609" y="1807210"/>
            <a:chExt cx="909319" cy="538480"/>
          </a:xfrm>
        </p:grpSpPr>
        <p:sp>
          <p:nvSpPr>
            <p:cNvPr id="10" name="object 10"/>
            <p:cNvSpPr/>
            <p:nvPr/>
          </p:nvSpPr>
          <p:spPr>
            <a:xfrm>
              <a:off x="5775959" y="1813560"/>
              <a:ext cx="896619" cy="525780"/>
            </a:xfrm>
            <a:custGeom>
              <a:avLst/>
              <a:gdLst/>
              <a:ahLst/>
              <a:cxnLst/>
              <a:rect l="l" t="t" r="r" b="b"/>
              <a:pathLst>
                <a:path w="896620" h="525780">
                  <a:moveTo>
                    <a:pt x="633222" y="0"/>
                  </a:moveTo>
                  <a:lnTo>
                    <a:pt x="633222" y="131444"/>
                  </a:lnTo>
                  <a:lnTo>
                    <a:pt x="0" y="131444"/>
                  </a:lnTo>
                  <a:lnTo>
                    <a:pt x="0" y="394335"/>
                  </a:lnTo>
                  <a:lnTo>
                    <a:pt x="633222" y="394335"/>
                  </a:lnTo>
                  <a:lnTo>
                    <a:pt x="633222" y="525779"/>
                  </a:lnTo>
                  <a:lnTo>
                    <a:pt x="896112" y="262889"/>
                  </a:lnTo>
                  <a:lnTo>
                    <a:pt x="633222" y="0"/>
                  </a:lnTo>
                  <a:close/>
                </a:path>
              </a:pathLst>
            </a:custGeom>
            <a:solidFill>
              <a:srgbClr val="477A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775959" y="1813560"/>
              <a:ext cx="896619" cy="525780"/>
            </a:xfrm>
            <a:custGeom>
              <a:avLst/>
              <a:gdLst/>
              <a:ahLst/>
              <a:cxnLst/>
              <a:rect l="l" t="t" r="r" b="b"/>
              <a:pathLst>
                <a:path w="896620" h="525780">
                  <a:moveTo>
                    <a:pt x="0" y="131444"/>
                  </a:moveTo>
                  <a:lnTo>
                    <a:pt x="633222" y="131444"/>
                  </a:lnTo>
                  <a:lnTo>
                    <a:pt x="633222" y="0"/>
                  </a:lnTo>
                  <a:lnTo>
                    <a:pt x="896112" y="262889"/>
                  </a:lnTo>
                  <a:lnTo>
                    <a:pt x="633222" y="525779"/>
                  </a:lnTo>
                  <a:lnTo>
                    <a:pt x="633222" y="394335"/>
                  </a:lnTo>
                  <a:lnTo>
                    <a:pt x="0" y="394335"/>
                  </a:lnTo>
                  <a:lnTo>
                    <a:pt x="0" y="131444"/>
                  </a:lnTo>
                  <a:close/>
                </a:path>
              </a:pathLst>
            </a:custGeom>
            <a:ln w="12700">
              <a:solidFill>
                <a:srgbClr val="117D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5769609" y="4035297"/>
            <a:ext cx="909319" cy="538480"/>
            <a:chOff x="5769609" y="4035297"/>
            <a:chExt cx="909319" cy="538480"/>
          </a:xfrm>
        </p:grpSpPr>
        <p:sp>
          <p:nvSpPr>
            <p:cNvPr id="13" name="object 13"/>
            <p:cNvSpPr/>
            <p:nvPr/>
          </p:nvSpPr>
          <p:spPr>
            <a:xfrm>
              <a:off x="5775959" y="4041647"/>
              <a:ext cx="896619" cy="525780"/>
            </a:xfrm>
            <a:custGeom>
              <a:avLst/>
              <a:gdLst/>
              <a:ahLst/>
              <a:cxnLst/>
              <a:rect l="l" t="t" r="r" b="b"/>
              <a:pathLst>
                <a:path w="896620" h="525779">
                  <a:moveTo>
                    <a:pt x="633222" y="0"/>
                  </a:moveTo>
                  <a:lnTo>
                    <a:pt x="633222" y="131444"/>
                  </a:lnTo>
                  <a:lnTo>
                    <a:pt x="0" y="131444"/>
                  </a:lnTo>
                  <a:lnTo>
                    <a:pt x="0" y="394334"/>
                  </a:lnTo>
                  <a:lnTo>
                    <a:pt x="633222" y="394334"/>
                  </a:lnTo>
                  <a:lnTo>
                    <a:pt x="633222" y="525779"/>
                  </a:lnTo>
                  <a:lnTo>
                    <a:pt x="896112" y="262889"/>
                  </a:lnTo>
                  <a:lnTo>
                    <a:pt x="633222" y="0"/>
                  </a:lnTo>
                  <a:close/>
                </a:path>
              </a:pathLst>
            </a:custGeom>
            <a:solidFill>
              <a:srgbClr val="477A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775959" y="4041647"/>
              <a:ext cx="896619" cy="525780"/>
            </a:xfrm>
            <a:custGeom>
              <a:avLst/>
              <a:gdLst/>
              <a:ahLst/>
              <a:cxnLst/>
              <a:rect l="l" t="t" r="r" b="b"/>
              <a:pathLst>
                <a:path w="896620" h="525779">
                  <a:moveTo>
                    <a:pt x="0" y="131444"/>
                  </a:moveTo>
                  <a:lnTo>
                    <a:pt x="633222" y="131444"/>
                  </a:lnTo>
                  <a:lnTo>
                    <a:pt x="633222" y="0"/>
                  </a:lnTo>
                  <a:lnTo>
                    <a:pt x="896112" y="262889"/>
                  </a:lnTo>
                  <a:lnTo>
                    <a:pt x="633222" y="525779"/>
                  </a:lnTo>
                  <a:lnTo>
                    <a:pt x="633222" y="394334"/>
                  </a:lnTo>
                  <a:lnTo>
                    <a:pt x="0" y="394334"/>
                  </a:lnTo>
                  <a:lnTo>
                    <a:pt x="0" y="131444"/>
                  </a:lnTo>
                  <a:close/>
                </a:path>
              </a:pathLst>
            </a:custGeom>
            <a:ln w="12700">
              <a:solidFill>
                <a:srgbClr val="117D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5427979" y="5003800"/>
            <a:ext cx="918844" cy="532130"/>
            <a:chOff x="5427979" y="5003800"/>
            <a:chExt cx="918844" cy="532130"/>
          </a:xfrm>
        </p:grpSpPr>
        <p:sp>
          <p:nvSpPr>
            <p:cNvPr id="16" name="object 16"/>
            <p:cNvSpPr/>
            <p:nvPr/>
          </p:nvSpPr>
          <p:spPr>
            <a:xfrm>
              <a:off x="5434329" y="5010150"/>
              <a:ext cx="906144" cy="519430"/>
            </a:xfrm>
            <a:custGeom>
              <a:avLst/>
              <a:gdLst/>
              <a:ahLst/>
              <a:cxnLst/>
              <a:rect l="l" t="t" r="r" b="b"/>
              <a:pathLst>
                <a:path w="906145" h="519429">
                  <a:moveTo>
                    <a:pt x="687832" y="0"/>
                  </a:moveTo>
                  <a:lnTo>
                    <a:pt x="667131" y="129920"/>
                  </a:lnTo>
                  <a:lnTo>
                    <a:pt x="41402" y="30099"/>
                  </a:lnTo>
                  <a:lnTo>
                    <a:pt x="0" y="289813"/>
                  </a:lnTo>
                  <a:lnTo>
                    <a:pt x="625729" y="389636"/>
                  </a:lnTo>
                  <a:lnTo>
                    <a:pt x="604901" y="519430"/>
                  </a:lnTo>
                  <a:lnTo>
                    <a:pt x="906145" y="301244"/>
                  </a:lnTo>
                  <a:lnTo>
                    <a:pt x="687832" y="0"/>
                  </a:lnTo>
                  <a:close/>
                </a:path>
              </a:pathLst>
            </a:custGeom>
            <a:solidFill>
              <a:srgbClr val="477A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434329" y="5010150"/>
              <a:ext cx="906144" cy="519430"/>
            </a:xfrm>
            <a:custGeom>
              <a:avLst/>
              <a:gdLst/>
              <a:ahLst/>
              <a:cxnLst/>
              <a:rect l="l" t="t" r="r" b="b"/>
              <a:pathLst>
                <a:path w="906145" h="519429">
                  <a:moveTo>
                    <a:pt x="41402" y="30099"/>
                  </a:moveTo>
                  <a:lnTo>
                    <a:pt x="667131" y="129920"/>
                  </a:lnTo>
                  <a:lnTo>
                    <a:pt x="687832" y="0"/>
                  </a:lnTo>
                  <a:lnTo>
                    <a:pt x="906145" y="301244"/>
                  </a:lnTo>
                  <a:lnTo>
                    <a:pt x="604901" y="519430"/>
                  </a:lnTo>
                  <a:lnTo>
                    <a:pt x="625729" y="389636"/>
                  </a:lnTo>
                  <a:lnTo>
                    <a:pt x="0" y="289813"/>
                  </a:lnTo>
                  <a:lnTo>
                    <a:pt x="41402" y="30099"/>
                  </a:lnTo>
                  <a:close/>
                </a:path>
              </a:pathLst>
            </a:custGeom>
            <a:ln w="12700">
              <a:solidFill>
                <a:srgbClr val="117D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6764781" y="1683766"/>
            <a:ext cx="4819650" cy="965200"/>
            <a:chOff x="6764781" y="1683766"/>
            <a:chExt cx="4819650" cy="965200"/>
          </a:xfrm>
        </p:grpSpPr>
        <p:sp>
          <p:nvSpPr>
            <p:cNvPr id="19" name="object 19"/>
            <p:cNvSpPr/>
            <p:nvPr/>
          </p:nvSpPr>
          <p:spPr>
            <a:xfrm>
              <a:off x="6771131" y="1690116"/>
              <a:ext cx="4806950" cy="952500"/>
            </a:xfrm>
            <a:custGeom>
              <a:avLst/>
              <a:gdLst/>
              <a:ahLst/>
              <a:cxnLst/>
              <a:rect l="l" t="t" r="r" b="b"/>
              <a:pathLst>
                <a:path w="4806950" h="952500">
                  <a:moveTo>
                    <a:pt x="4647946" y="0"/>
                  </a:moveTo>
                  <a:lnTo>
                    <a:pt x="158750" y="0"/>
                  </a:lnTo>
                  <a:lnTo>
                    <a:pt x="108590" y="8097"/>
                  </a:lnTo>
                  <a:lnTo>
                    <a:pt x="65013" y="30642"/>
                  </a:lnTo>
                  <a:lnTo>
                    <a:pt x="30642" y="65013"/>
                  </a:lnTo>
                  <a:lnTo>
                    <a:pt x="8097" y="108590"/>
                  </a:lnTo>
                  <a:lnTo>
                    <a:pt x="0" y="158750"/>
                  </a:lnTo>
                  <a:lnTo>
                    <a:pt x="0" y="793750"/>
                  </a:lnTo>
                  <a:lnTo>
                    <a:pt x="8097" y="843909"/>
                  </a:lnTo>
                  <a:lnTo>
                    <a:pt x="30642" y="887486"/>
                  </a:lnTo>
                  <a:lnTo>
                    <a:pt x="65013" y="921857"/>
                  </a:lnTo>
                  <a:lnTo>
                    <a:pt x="108590" y="944402"/>
                  </a:lnTo>
                  <a:lnTo>
                    <a:pt x="158750" y="952500"/>
                  </a:lnTo>
                  <a:lnTo>
                    <a:pt x="4647946" y="952500"/>
                  </a:lnTo>
                  <a:lnTo>
                    <a:pt x="4698105" y="944402"/>
                  </a:lnTo>
                  <a:lnTo>
                    <a:pt x="4741682" y="921857"/>
                  </a:lnTo>
                  <a:lnTo>
                    <a:pt x="4776053" y="887486"/>
                  </a:lnTo>
                  <a:lnTo>
                    <a:pt x="4798598" y="843909"/>
                  </a:lnTo>
                  <a:lnTo>
                    <a:pt x="4806696" y="793750"/>
                  </a:lnTo>
                  <a:lnTo>
                    <a:pt x="4806696" y="158750"/>
                  </a:lnTo>
                  <a:lnTo>
                    <a:pt x="4798598" y="108590"/>
                  </a:lnTo>
                  <a:lnTo>
                    <a:pt x="4776053" y="65013"/>
                  </a:lnTo>
                  <a:lnTo>
                    <a:pt x="4741682" y="30642"/>
                  </a:lnTo>
                  <a:lnTo>
                    <a:pt x="4698105" y="8097"/>
                  </a:lnTo>
                  <a:lnTo>
                    <a:pt x="4647946" y="0"/>
                  </a:lnTo>
                  <a:close/>
                </a:path>
              </a:pathLst>
            </a:custGeom>
            <a:solidFill>
              <a:srgbClr val="477A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771131" y="1690116"/>
              <a:ext cx="4806950" cy="952500"/>
            </a:xfrm>
            <a:custGeom>
              <a:avLst/>
              <a:gdLst/>
              <a:ahLst/>
              <a:cxnLst/>
              <a:rect l="l" t="t" r="r" b="b"/>
              <a:pathLst>
                <a:path w="4806950" h="952500">
                  <a:moveTo>
                    <a:pt x="0" y="158750"/>
                  </a:moveTo>
                  <a:lnTo>
                    <a:pt x="8097" y="108590"/>
                  </a:lnTo>
                  <a:lnTo>
                    <a:pt x="30642" y="65013"/>
                  </a:lnTo>
                  <a:lnTo>
                    <a:pt x="65013" y="30642"/>
                  </a:lnTo>
                  <a:lnTo>
                    <a:pt x="108590" y="8097"/>
                  </a:lnTo>
                  <a:lnTo>
                    <a:pt x="158750" y="0"/>
                  </a:lnTo>
                  <a:lnTo>
                    <a:pt x="4647946" y="0"/>
                  </a:lnTo>
                  <a:lnTo>
                    <a:pt x="4698105" y="8097"/>
                  </a:lnTo>
                  <a:lnTo>
                    <a:pt x="4741682" y="30642"/>
                  </a:lnTo>
                  <a:lnTo>
                    <a:pt x="4776053" y="65013"/>
                  </a:lnTo>
                  <a:lnTo>
                    <a:pt x="4798598" y="108590"/>
                  </a:lnTo>
                  <a:lnTo>
                    <a:pt x="4806696" y="158750"/>
                  </a:lnTo>
                  <a:lnTo>
                    <a:pt x="4806696" y="793750"/>
                  </a:lnTo>
                  <a:lnTo>
                    <a:pt x="4798598" y="843909"/>
                  </a:lnTo>
                  <a:lnTo>
                    <a:pt x="4776053" y="887486"/>
                  </a:lnTo>
                  <a:lnTo>
                    <a:pt x="4741682" y="921857"/>
                  </a:lnTo>
                  <a:lnTo>
                    <a:pt x="4698105" y="944402"/>
                  </a:lnTo>
                  <a:lnTo>
                    <a:pt x="4647946" y="952500"/>
                  </a:lnTo>
                  <a:lnTo>
                    <a:pt x="158750" y="952500"/>
                  </a:lnTo>
                  <a:lnTo>
                    <a:pt x="108590" y="944402"/>
                  </a:lnTo>
                  <a:lnTo>
                    <a:pt x="65013" y="921857"/>
                  </a:lnTo>
                  <a:lnTo>
                    <a:pt x="30642" y="887486"/>
                  </a:lnTo>
                  <a:lnTo>
                    <a:pt x="8097" y="843909"/>
                  </a:lnTo>
                  <a:lnTo>
                    <a:pt x="0" y="793750"/>
                  </a:lnTo>
                  <a:lnTo>
                    <a:pt x="0" y="158750"/>
                  </a:lnTo>
                  <a:close/>
                </a:path>
              </a:pathLst>
            </a:custGeom>
            <a:ln w="12700">
              <a:solidFill>
                <a:srgbClr val="117D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7001382" y="1727453"/>
            <a:ext cx="43472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7660" marR="5080" indent="-31559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Perinteinen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halpa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ensilinjan</a:t>
            </a: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lääke.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Muistettava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mahavaivat.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Pienempi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annos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munaisten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193406" y="2276094"/>
            <a:ext cx="3962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vajaatoiminta.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Tauotus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kuivumatilanteissa.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6764781" y="2683510"/>
            <a:ext cx="4819650" cy="963930"/>
            <a:chOff x="6764781" y="2683510"/>
            <a:chExt cx="4819650" cy="963930"/>
          </a:xfrm>
        </p:grpSpPr>
        <p:sp>
          <p:nvSpPr>
            <p:cNvPr id="24" name="object 24"/>
            <p:cNvSpPr/>
            <p:nvPr/>
          </p:nvSpPr>
          <p:spPr>
            <a:xfrm>
              <a:off x="6771131" y="2689860"/>
              <a:ext cx="4806950" cy="951230"/>
            </a:xfrm>
            <a:custGeom>
              <a:avLst/>
              <a:gdLst/>
              <a:ahLst/>
              <a:cxnLst/>
              <a:rect l="l" t="t" r="r" b="b"/>
              <a:pathLst>
                <a:path w="4806950" h="951229">
                  <a:moveTo>
                    <a:pt x="4648200" y="0"/>
                  </a:moveTo>
                  <a:lnTo>
                    <a:pt x="158496" y="0"/>
                  </a:lnTo>
                  <a:lnTo>
                    <a:pt x="108411" y="8083"/>
                  </a:lnTo>
                  <a:lnTo>
                    <a:pt x="64904" y="30589"/>
                  </a:lnTo>
                  <a:lnTo>
                    <a:pt x="30589" y="64904"/>
                  </a:lnTo>
                  <a:lnTo>
                    <a:pt x="8083" y="108411"/>
                  </a:lnTo>
                  <a:lnTo>
                    <a:pt x="0" y="158495"/>
                  </a:lnTo>
                  <a:lnTo>
                    <a:pt x="0" y="792479"/>
                  </a:lnTo>
                  <a:lnTo>
                    <a:pt x="8083" y="842564"/>
                  </a:lnTo>
                  <a:lnTo>
                    <a:pt x="30589" y="886071"/>
                  </a:lnTo>
                  <a:lnTo>
                    <a:pt x="64904" y="920386"/>
                  </a:lnTo>
                  <a:lnTo>
                    <a:pt x="108411" y="942892"/>
                  </a:lnTo>
                  <a:lnTo>
                    <a:pt x="158496" y="950976"/>
                  </a:lnTo>
                  <a:lnTo>
                    <a:pt x="4648200" y="950976"/>
                  </a:lnTo>
                  <a:lnTo>
                    <a:pt x="4698284" y="942892"/>
                  </a:lnTo>
                  <a:lnTo>
                    <a:pt x="4741791" y="920386"/>
                  </a:lnTo>
                  <a:lnTo>
                    <a:pt x="4776106" y="886071"/>
                  </a:lnTo>
                  <a:lnTo>
                    <a:pt x="4798612" y="842564"/>
                  </a:lnTo>
                  <a:lnTo>
                    <a:pt x="4806696" y="792479"/>
                  </a:lnTo>
                  <a:lnTo>
                    <a:pt x="4806696" y="158495"/>
                  </a:lnTo>
                  <a:lnTo>
                    <a:pt x="4798612" y="108411"/>
                  </a:lnTo>
                  <a:lnTo>
                    <a:pt x="4776106" y="64904"/>
                  </a:lnTo>
                  <a:lnTo>
                    <a:pt x="4741791" y="30589"/>
                  </a:lnTo>
                  <a:lnTo>
                    <a:pt x="4698284" y="8083"/>
                  </a:lnTo>
                  <a:lnTo>
                    <a:pt x="4648200" y="0"/>
                  </a:lnTo>
                  <a:close/>
                </a:path>
              </a:pathLst>
            </a:custGeom>
            <a:solidFill>
              <a:srgbClr val="477A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771131" y="2689860"/>
              <a:ext cx="4806950" cy="951230"/>
            </a:xfrm>
            <a:custGeom>
              <a:avLst/>
              <a:gdLst/>
              <a:ahLst/>
              <a:cxnLst/>
              <a:rect l="l" t="t" r="r" b="b"/>
              <a:pathLst>
                <a:path w="4806950" h="951229">
                  <a:moveTo>
                    <a:pt x="0" y="158495"/>
                  </a:moveTo>
                  <a:lnTo>
                    <a:pt x="8083" y="108411"/>
                  </a:lnTo>
                  <a:lnTo>
                    <a:pt x="30589" y="64904"/>
                  </a:lnTo>
                  <a:lnTo>
                    <a:pt x="64904" y="30589"/>
                  </a:lnTo>
                  <a:lnTo>
                    <a:pt x="108411" y="8083"/>
                  </a:lnTo>
                  <a:lnTo>
                    <a:pt x="158496" y="0"/>
                  </a:lnTo>
                  <a:lnTo>
                    <a:pt x="4648200" y="0"/>
                  </a:lnTo>
                  <a:lnTo>
                    <a:pt x="4698284" y="8083"/>
                  </a:lnTo>
                  <a:lnTo>
                    <a:pt x="4741791" y="30589"/>
                  </a:lnTo>
                  <a:lnTo>
                    <a:pt x="4776106" y="64904"/>
                  </a:lnTo>
                  <a:lnTo>
                    <a:pt x="4798612" y="108411"/>
                  </a:lnTo>
                  <a:lnTo>
                    <a:pt x="4806696" y="158495"/>
                  </a:lnTo>
                  <a:lnTo>
                    <a:pt x="4806696" y="792479"/>
                  </a:lnTo>
                  <a:lnTo>
                    <a:pt x="4798612" y="842564"/>
                  </a:lnTo>
                  <a:lnTo>
                    <a:pt x="4776106" y="886071"/>
                  </a:lnTo>
                  <a:lnTo>
                    <a:pt x="4741791" y="920386"/>
                  </a:lnTo>
                  <a:lnTo>
                    <a:pt x="4698284" y="942892"/>
                  </a:lnTo>
                  <a:lnTo>
                    <a:pt x="4648200" y="950976"/>
                  </a:lnTo>
                  <a:lnTo>
                    <a:pt x="158496" y="950976"/>
                  </a:lnTo>
                  <a:lnTo>
                    <a:pt x="108411" y="942892"/>
                  </a:lnTo>
                  <a:lnTo>
                    <a:pt x="64904" y="920386"/>
                  </a:lnTo>
                  <a:lnTo>
                    <a:pt x="30589" y="886071"/>
                  </a:lnTo>
                  <a:lnTo>
                    <a:pt x="8083" y="842564"/>
                  </a:lnTo>
                  <a:lnTo>
                    <a:pt x="0" y="792479"/>
                  </a:lnTo>
                  <a:lnTo>
                    <a:pt x="0" y="158495"/>
                  </a:lnTo>
                  <a:close/>
                </a:path>
              </a:pathLst>
            </a:custGeom>
            <a:ln w="12700">
              <a:solidFill>
                <a:srgbClr val="117D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7086727" y="2727452"/>
            <a:ext cx="41776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Poistavat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sokeria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virtsaan.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Hiivatulehdusriski. Suojavaikutusta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potilaalle,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jos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sydämen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tai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munuaisten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vajaatoiminta.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Paino -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2-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3kg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6764781" y="3680205"/>
            <a:ext cx="4819650" cy="963930"/>
            <a:chOff x="6764781" y="3680205"/>
            <a:chExt cx="4819650" cy="963930"/>
          </a:xfrm>
        </p:grpSpPr>
        <p:sp>
          <p:nvSpPr>
            <p:cNvPr id="28" name="object 28"/>
            <p:cNvSpPr/>
            <p:nvPr/>
          </p:nvSpPr>
          <p:spPr>
            <a:xfrm>
              <a:off x="6771131" y="3686555"/>
              <a:ext cx="4806950" cy="951230"/>
            </a:xfrm>
            <a:custGeom>
              <a:avLst/>
              <a:gdLst/>
              <a:ahLst/>
              <a:cxnLst/>
              <a:rect l="l" t="t" r="r" b="b"/>
              <a:pathLst>
                <a:path w="4806950" h="951229">
                  <a:moveTo>
                    <a:pt x="4648200" y="0"/>
                  </a:moveTo>
                  <a:lnTo>
                    <a:pt x="158496" y="0"/>
                  </a:lnTo>
                  <a:lnTo>
                    <a:pt x="108411" y="8083"/>
                  </a:lnTo>
                  <a:lnTo>
                    <a:pt x="64904" y="30589"/>
                  </a:lnTo>
                  <a:lnTo>
                    <a:pt x="30589" y="64904"/>
                  </a:lnTo>
                  <a:lnTo>
                    <a:pt x="8083" y="108411"/>
                  </a:lnTo>
                  <a:lnTo>
                    <a:pt x="0" y="158496"/>
                  </a:lnTo>
                  <a:lnTo>
                    <a:pt x="0" y="792480"/>
                  </a:lnTo>
                  <a:lnTo>
                    <a:pt x="8083" y="842564"/>
                  </a:lnTo>
                  <a:lnTo>
                    <a:pt x="30589" y="886071"/>
                  </a:lnTo>
                  <a:lnTo>
                    <a:pt x="64904" y="920386"/>
                  </a:lnTo>
                  <a:lnTo>
                    <a:pt x="108411" y="942892"/>
                  </a:lnTo>
                  <a:lnTo>
                    <a:pt x="158496" y="950976"/>
                  </a:lnTo>
                  <a:lnTo>
                    <a:pt x="4648200" y="950976"/>
                  </a:lnTo>
                  <a:lnTo>
                    <a:pt x="4698284" y="942892"/>
                  </a:lnTo>
                  <a:lnTo>
                    <a:pt x="4741791" y="920386"/>
                  </a:lnTo>
                  <a:lnTo>
                    <a:pt x="4776106" y="886071"/>
                  </a:lnTo>
                  <a:lnTo>
                    <a:pt x="4798612" y="842564"/>
                  </a:lnTo>
                  <a:lnTo>
                    <a:pt x="4806696" y="792480"/>
                  </a:lnTo>
                  <a:lnTo>
                    <a:pt x="4806696" y="158496"/>
                  </a:lnTo>
                  <a:lnTo>
                    <a:pt x="4798612" y="108411"/>
                  </a:lnTo>
                  <a:lnTo>
                    <a:pt x="4776106" y="64904"/>
                  </a:lnTo>
                  <a:lnTo>
                    <a:pt x="4741791" y="30589"/>
                  </a:lnTo>
                  <a:lnTo>
                    <a:pt x="4698284" y="8083"/>
                  </a:lnTo>
                  <a:lnTo>
                    <a:pt x="4648200" y="0"/>
                  </a:lnTo>
                  <a:close/>
                </a:path>
              </a:pathLst>
            </a:custGeom>
            <a:solidFill>
              <a:srgbClr val="477A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771131" y="3686555"/>
              <a:ext cx="4806950" cy="951230"/>
            </a:xfrm>
            <a:custGeom>
              <a:avLst/>
              <a:gdLst/>
              <a:ahLst/>
              <a:cxnLst/>
              <a:rect l="l" t="t" r="r" b="b"/>
              <a:pathLst>
                <a:path w="4806950" h="951229">
                  <a:moveTo>
                    <a:pt x="0" y="158496"/>
                  </a:moveTo>
                  <a:lnTo>
                    <a:pt x="8083" y="108411"/>
                  </a:lnTo>
                  <a:lnTo>
                    <a:pt x="30589" y="64904"/>
                  </a:lnTo>
                  <a:lnTo>
                    <a:pt x="64904" y="30589"/>
                  </a:lnTo>
                  <a:lnTo>
                    <a:pt x="108411" y="8083"/>
                  </a:lnTo>
                  <a:lnTo>
                    <a:pt x="158496" y="0"/>
                  </a:lnTo>
                  <a:lnTo>
                    <a:pt x="4648200" y="0"/>
                  </a:lnTo>
                  <a:lnTo>
                    <a:pt x="4698284" y="8083"/>
                  </a:lnTo>
                  <a:lnTo>
                    <a:pt x="4741791" y="30589"/>
                  </a:lnTo>
                  <a:lnTo>
                    <a:pt x="4776106" y="64904"/>
                  </a:lnTo>
                  <a:lnTo>
                    <a:pt x="4798612" y="108411"/>
                  </a:lnTo>
                  <a:lnTo>
                    <a:pt x="4806696" y="158496"/>
                  </a:lnTo>
                  <a:lnTo>
                    <a:pt x="4806696" y="792480"/>
                  </a:lnTo>
                  <a:lnTo>
                    <a:pt x="4798612" y="842564"/>
                  </a:lnTo>
                  <a:lnTo>
                    <a:pt x="4776106" y="886071"/>
                  </a:lnTo>
                  <a:lnTo>
                    <a:pt x="4741791" y="920386"/>
                  </a:lnTo>
                  <a:lnTo>
                    <a:pt x="4698284" y="942892"/>
                  </a:lnTo>
                  <a:lnTo>
                    <a:pt x="4648200" y="950976"/>
                  </a:lnTo>
                  <a:lnTo>
                    <a:pt x="158496" y="950976"/>
                  </a:lnTo>
                  <a:lnTo>
                    <a:pt x="108411" y="942892"/>
                  </a:lnTo>
                  <a:lnTo>
                    <a:pt x="64904" y="920386"/>
                  </a:lnTo>
                  <a:lnTo>
                    <a:pt x="30589" y="886071"/>
                  </a:lnTo>
                  <a:lnTo>
                    <a:pt x="8083" y="842564"/>
                  </a:lnTo>
                  <a:lnTo>
                    <a:pt x="0" y="792480"/>
                  </a:lnTo>
                  <a:lnTo>
                    <a:pt x="0" y="158496"/>
                  </a:lnTo>
                  <a:close/>
                </a:path>
              </a:pathLst>
            </a:custGeom>
            <a:ln w="12700">
              <a:solidFill>
                <a:srgbClr val="117D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7022718" y="3860038"/>
            <a:ext cx="43027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23670" marR="5080" indent="-1411605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Laskevat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verensokeria,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ei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juuri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muuta.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Harvoin sivuvaikutuksia.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6557518" y="4663185"/>
            <a:ext cx="5194300" cy="1681480"/>
            <a:chOff x="6557518" y="4663185"/>
            <a:chExt cx="5194300" cy="1681480"/>
          </a:xfrm>
        </p:grpSpPr>
        <p:sp>
          <p:nvSpPr>
            <p:cNvPr id="32" name="object 32"/>
            <p:cNvSpPr/>
            <p:nvPr/>
          </p:nvSpPr>
          <p:spPr>
            <a:xfrm>
              <a:off x="6563868" y="4669535"/>
              <a:ext cx="5181600" cy="1668780"/>
            </a:xfrm>
            <a:custGeom>
              <a:avLst/>
              <a:gdLst/>
              <a:ahLst/>
              <a:cxnLst/>
              <a:rect l="l" t="t" r="r" b="b"/>
              <a:pathLst>
                <a:path w="5181600" h="1668779">
                  <a:moveTo>
                    <a:pt x="4903470" y="0"/>
                  </a:moveTo>
                  <a:lnTo>
                    <a:pt x="278129" y="0"/>
                  </a:lnTo>
                  <a:lnTo>
                    <a:pt x="233031" y="3641"/>
                  </a:lnTo>
                  <a:lnTo>
                    <a:pt x="190243" y="14185"/>
                  </a:lnTo>
                  <a:lnTo>
                    <a:pt x="150341" y="31056"/>
                  </a:lnTo>
                  <a:lnTo>
                    <a:pt x="113897" y="53681"/>
                  </a:lnTo>
                  <a:lnTo>
                    <a:pt x="81486" y="81486"/>
                  </a:lnTo>
                  <a:lnTo>
                    <a:pt x="53681" y="113897"/>
                  </a:lnTo>
                  <a:lnTo>
                    <a:pt x="31056" y="150341"/>
                  </a:lnTo>
                  <a:lnTo>
                    <a:pt x="14185" y="190243"/>
                  </a:lnTo>
                  <a:lnTo>
                    <a:pt x="3641" y="233031"/>
                  </a:lnTo>
                  <a:lnTo>
                    <a:pt x="0" y="278130"/>
                  </a:lnTo>
                  <a:lnTo>
                    <a:pt x="0" y="1390637"/>
                  </a:lnTo>
                  <a:lnTo>
                    <a:pt x="3641" y="1435754"/>
                  </a:lnTo>
                  <a:lnTo>
                    <a:pt x="14185" y="1478553"/>
                  </a:lnTo>
                  <a:lnTo>
                    <a:pt x="31056" y="1518462"/>
                  </a:lnTo>
                  <a:lnTo>
                    <a:pt x="53681" y="1554907"/>
                  </a:lnTo>
                  <a:lnTo>
                    <a:pt x="81486" y="1587315"/>
                  </a:lnTo>
                  <a:lnTo>
                    <a:pt x="113897" y="1615116"/>
                  </a:lnTo>
                  <a:lnTo>
                    <a:pt x="150341" y="1637735"/>
                  </a:lnTo>
                  <a:lnTo>
                    <a:pt x="190243" y="1654600"/>
                  </a:lnTo>
                  <a:lnTo>
                    <a:pt x="233031" y="1665139"/>
                  </a:lnTo>
                  <a:lnTo>
                    <a:pt x="278129" y="1668779"/>
                  </a:lnTo>
                  <a:lnTo>
                    <a:pt x="4903470" y="1668779"/>
                  </a:lnTo>
                  <a:lnTo>
                    <a:pt x="4948568" y="1665139"/>
                  </a:lnTo>
                  <a:lnTo>
                    <a:pt x="4991356" y="1654600"/>
                  </a:lnTo>
                  <a:lnTo>
                    <a:pt x="5031258" y="1637735"/>
                  </a:lnTo>
                  <a:lnTo>
                    <a:pt x="5067702" y="1615116"/>
                  </a:lnTo>
                  <a:lnTo>
                    <a:pt x="5100113" y="1587315"/>
                  </a:lnTo>
                  <a:lnTo>
                    <a:pt x="5127918" y="1554907"/>
                  </a:lnTo>
                  <a:lnTo>
                    <a:pt x="5150543" y="1518462"/>
                  </a:lnTo>
                  <a:lnTo>
                    <a:pt x="5167414" y="1478553"/>
                  </a:lnTo>
                  <a:lnTo>
                    <a:pt x="5177958" y="1435754"/>
                  </a:lnTo>
                  <a:lnTo>
                    <a:pt x="5181600" y="1390637"/>
                  </a:lnTo>
                  <a:lnTo>
                    <a:pt x="5181600" y="278130"/>
                  </a:lnTo>
                  <a:lnTo>
                    <a:pt x="5177958" y="233031"/>
                  </a:lnTo>
                  <a:lnTo>
                    <a:pt x="5167414" y="190243"/>
                  </a:lnTo>
                  <a:lnTo>
                    <a:pt x="5150543" y="150341"/>
                  </a:lnTo>
                  <a:lnTo>
                    <a:pt x="5127918" y="113897"/>
                  </a:lnTo>
                  <a:lnTo>
                    <a:pt x="5100113" y="81486"/>
                  </a:lnTo>
                  <a:lnTo>
                    <a:pt x="5067702" y="53681"/>
                  </a:lnTo>
                  <a:lnTo>
                    <a:pt x="5031258" y="31056"/>
                  </a:lnTo>
                  <a:lnTo>
                    <a:pt x="4991356" y="14185"/>
                  </a:lnTo>
                  <a:lnTo>
                    <a:pt x="4948568" y="3641"/>
                  </a:lnTo>
                  <a:lnTo>
                    <a:pt x="4903470" y="0"/>
                  </a:lnTo>
                  <a:close/>
                </a:path>
              </a:pathLst>
            </a:custGeom>
            <a:solidFill>
              <a:srgbClr val="477A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563868" y="4669535"/>
              <a:ext cx="5181600" cy="1668780"/>
            </a:xfrm>
            <a:custGeom>
              <a:avLst/>
              <a:gdLst/>
              <a:ahLst/>
              <a:cxnLst/>
              <a:rect l="l" t="t" r="r" b="b"/>
              <a:pathLst>
                <a:path w="5181600" h="1668779">
                  <a:moveTo>
                    <a:pt x="0" y="278130"/>
                  </a:moveTo>
                  <a:lnTo>
                    <a:pt x="3641" y="233031"/>
                  </a:lnTo>
                  <a:lnTo>
                    <a:pt x="14185" y="190243"/>
                  </a:lnTo>
                  <a:lnTo>
                    <a:pt x="31056" y="150341"/>
                  </a:lnTo>
                  <a:lnTo>
                    <a:pt x="53681" y="113897"/>
                  </a:lnTo>
                  <a:lnTo>
                    <a:pt x="81486" y="81486"/>
                  </a:lnTo>
                  <a:lnTo>
                    <a:pt x="113897" y="53681"/>
                  </a:lnTo>
                  <a:lnTo>
                    <a:pt x="150341" y="31056"/>
                  </a:lnTo>
                  <a:lnTo>
                    <a:pt x="190243" y="14185"/>
                  </a:lnTo>
                  <a:lnTo>
                    <a:pt x="233031" y="3641"/>
                  </a:lnTo>
                  <a:lnTo>
                    <a:pt x="278129" y="0"/>
                  </a:lnTo>
                  <a:lnTo>
                    <a:pt x="4903470" y="0"/>
                  </a:lnTo>
                  <a:lnTo>
                    <a:pt x="4948568" y="3641"/>
                  </a:lnTo>
                  <a:lnTo>
                    <a:pt x="4991356" y="14185"/>
                  </a:lnTo>
                  <a:lnTo>
                    <a:pt x="5031258" y="31056"/>
                  </a:lnTo>
                  <a:lnTo>
                    <a:pt x="5067702" y="53681"/>
                  </a:lnTo>
                  <a:lnTo>
                    <a:pt x="5100113" y="81486"/>
                  </a:lnTo>
                  <a:lnTo>
                    <a:pt x="5127918" y="113897"/>
                  </a:lnTo>
                  <a:lnTo>
                    <a:pt x="5150543" y="150341"/>
                  </a:lnTo>
                  <a:lnTo>
                    <a:pt x="5167414" y="190243"/>
                  </a:lnTo>
                  <a:lnTo>
                    <a:pt x="5177958" y="233031"/>
                  </a:lnTo>
                  <a:lnTo>
                    <a:pt x="5181600" y="278130"/>
                  </a:lnTo>
                  <a:lnTo>
                    <a:pt x="5181600" y="1390637"/>
                  </a:lnTo>
                  <a:lnTo>
                    <a:pt x="5177958" y="1435754"/>
                  </a:lnTo>
                  <a:lnTo>
                    <a:pt x="5167414" y="1478553"/>
                  </a:lnTo>
                  <a:lnTo>
                    <a:pt x="5150543" y="1518462"/>
                  </a:lnTo>
                  <a:lnTo>
                    <a:pt x="5127918" y="1554907"/>
                  </a:lnTo>
                  <a:lnTo>
                    <a:pt x="5100113" y="1587315"/>
                  </a:lnTo>
                  <a:lnTo>
                    <a:pt x="5067702" y="1615116"/>
                  </a:lnTo>
                  <a:lnTo>
                    <a:pt x="5031258" y="1637735"/>
                  </a:lnTo>
                  <a:lnTo>
                    <a:pt x="4991356" y="1654600"/>
                  </a:lnTo>
                  <a:lnTo>
                    <a:pt x="4948568" y="1665139"/>
                  </a:lnTo>
                  <a:lnTo>
                    <a:pt x="4903470" y="1668779"/>
                  </a:lnTo>
                  <a:lnTo>
                    <a:pt x="278129" y="1668779"/>
                  </a:lnTo>
                  <a:lnTo>
                    <a:pt x="233031" y="1665139"/>
                  </a:lnTo>
                  <a:lnTo>
                    <a:pt x="190243" y="1654600"/>
                  </a:lnTo>
                  <a:lnTo>
                    <a:pt x="150341" y="1637735"/>
                  </a:lnTo>
                  <a:lnTo>
                    <a:pt x="113897" y="1615116"/>
                  </a:lnTo>
                  <a:lnTo>
                    <a:pt x="81486" y="1587315"/>
                  </a:lnTo>
                  <a:lnTo>
                    <a:pt x="53681" y="1554907"/>
                  </a:lnTo>
                  <a:lnTo>
                    <a:pt x="31056" y="1518462"/>
                  </a:lnTo>
                  <a:lnTo>
                    <a:pt x="14185" y="1478553"/>
                  </a:lnTo>
                  <a:lnTo>
                    <a:pt x="3641" y="1435754"/>
                  </a:lnTo>
                  <a:lnTo>
                    <a:pt x="0" y="1390637"/>
                  </a:lnTo>
                  <a:lnTo>
                    <a:pt x="0" y="278130"/>
                  </a:lnTo>
                  <a:close/>
                </a:path>
              </a:pathLst>
            </a:custGeom>
            <a:ln w="12700">
              <a:solidFill>
                <a:srgbClr val="117D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6735571" y="4791202"/>
            <a:ext cx="483870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Tyypin</a:t>
            </a:r>
            <a:r>
              <a:rPr sz="1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diabeteksen</a:t>
            </a:r>
            <a:r>
              <a:rPr sz="1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tehokas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pistettävä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lääkeaineryhmä.</a:t>
            </a:r>
            <a:r>
              <a:rPr sz="18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Pistos</a:t>
            </a:r>
            <a:r>
              <a:rPr sz="18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mahdollinen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kerran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viikossa.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Painoa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alentavaa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vaikutusta.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Pahoinvointia hoidon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alussa,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usein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ohimenevää.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Yksi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valmiste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tablettinakin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(x1/vrk).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Hinta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ja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korvattavuusehto.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1373" y="42417"/>
            <a:ext cx="8744585" cy="1270000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2700" marR="5080">
              <a:lnSpc>
                <a:spcPts val="4640"/>
              </a:lnSpc>
              <a:spcBef>
                <a:spcPts val="685"/>
              </a:spcBef>
            </a:pPr>
            <a:r>
              <a:rPr sz="4300" dirty="0"/>
              <a:t>Glukoositaso</a:t>
            </a:r>
            <a:r>
              <a:rPr sz="4300" spc="-125" dirty="0"/>
              <a:t> </a:t>
            </a:r>
            <a:r>
              <a:rPr sz="4300" dirty="0"/>
              <a:t>tärkeä</a:t>
            </a:r>
            <a:r>
              <a:rPr sz="4300" spc="-130" dirty="0"/>
              <a:t> </a:t>
            </a:r>
            <a:r>
              <a:rPr sz="4300" dirty="0"/>
              <a:t>–</a:t>
            </a:r>
            <a:r>
              <a:rPr sz="4300" spc="-150" dirty="0"/>
              <a:t> </a:t>
            </a:r>
            <a:r>
              <a:rPr sz="4300" dirty="0"/>
              <a:t>mutta</a:t>
            </a:r>
            <a:r>
              <a:rPr sz="4300" spc="-130" dirty="0"/>
              <a:t> </a:t>
            </a:r>
            <a:r>
              <a:rPr sz="4300" spc="-25" dirty="0"/>
              <a:t>ei </a:t>
            </a:r>
            <a:r>
              <a:rPr sz="4300" dirty="0"/>
              <a:t>ainoa!</a:t>
            </a:r>
            <a:r>
              <a:rPr sz="4300" spc="-225" dirty="0"/>
              <a:t> </a:t>
            </a:r>
            <a:r>
              <a:rPr sz="4300" dirty="0"/>
              <a:t>Huomioitava</a:t>
            </a:r>
            <a:r>
              <a:rPr sz="4300" spc="-204" dirty="0"/>
              <a:t> </a:t>
            </a:r>
            <a:r>
              <a:rPr sz="4300" spc="-10" dirty="0"/>
              <a:t>kokonaisuus!</a:t>
            </a:r>
            <a:endParaRPr sz="4300"/>
          </a:p>
        </p:txBody>
      </p:sp>
      <p:sp>
        <p:nvSpPr>
          <p:cNvPr id="3" name="object 3"/>
          <p:cNvSpPr txBox="1"/>
          <p:nvPr/>
        </p:nvSpPr>
        <p:spPr>
          <a:xfrm>
            <a:off x="61976" y="2265426"/>
            <a:ext cx="284924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 marR="5080" indent="-182880">
              <a:lnSpc>
                <a:spcPct val="100000"/>
              </a:lnSpc>
              <a:spcBef>
                <a:spcPts val="100"/>
              </a:spcBef>
              <a:buClr>
                <a:srgbClr val="252525"/>
              </a:buClr>
              <a:buFont typeface="Garamond"/>
              <a:buChar char="◦"/>
              <a:tabLst>
                <a:tab pos="195580" algn="l"/>
              </a:tabLst>
            </a:pPr>
            <a:r>
              <a:rPr sz="1800" dirty="0">
                <a:latin typeface="Century Gothic"/>
                <a:cs typeface="Century Gothic"/>
              </a:rPr>
              <a:t>Kokonaisvaltainen</a:t>
            </a:r>
            <a:r>
              <a:rPr sz="1800" spc="-45" dirty="0">
                <a:latin typeface="Century Gothic"/>
                <a:cs typeface="Century Gothic"/>
              </a:rPr>
              <a:t> </a:t>
            </a:r>
            <a:r>
              <a:rPr sz="1800" spc="-20" dirty="0">
                <a:latin typeface="Century Gothic"/>
                <a:cs typeface="Century Gothic"/>
              </a:rPr>
              <a:t>hoito </a:t>
            </a:r>
            <a:r>
              <a:rPr sz="1800" dirty="0">
                <a:latin typeface="Century Gothic"/>
                <a:cs typeface="Century Gothic"/>
              </a:rPr>
              <a:t>auttaa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estämään </a:t>
            </a:r>
            <a:r>
              <a:rPr sz="1800" dirty="0">
                <a:latin typeface="Century Gothic"/>
                <a:cs typeface="Century Gothic"/>
              </a:rPr>
              <a:t>lisäsairauksia</a:t>
            </a:r>
            <a:r>
              <a:rPr sz="1800" spc="-5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ja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spc="-20" dirty="0">
                <a:latin typeface="Century Gothic"/>
                <a:cs typeface="Century Gothic"/>
              </a:rPr>
              <a:t>tukee </a:t>
            </a:r>
            <a:r>
              <a:rPr sz="1800" dirty="0">
                <a:latin typeface="Century Gothic"/>
                <a:cs typeface="Century Gothic"/>
              </a:rPr>
              <a:t>hyvän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elämänlaadun säilymistä!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976" y="4140454"/>
            <a:ext cx="287020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 marR="5080" indent="-182880">
              <a:lnSpc>
                <a:spcPct val="100000"/>
              </a:lnSpc>
              <a:spcBef>
                <a:spcPts val="100"/>
              </a:spcBef>
              <a:buClr>
                <a:srgbClr val="252525"/>
              </a:buClr>
              <a:buFont typeface="Garamond"/>
              <a:buChar char="◦"/>
              <a:tabLst>
                <a:tab pos="195580" algn="l"/>
              </a:tabLst>
            </a:pPr>
            <a:r>
              <a:rPr sz="1800" dirty="0">
                <a:latin typeface="Century Gothic"/>
                <a:cs typeface="Century Gothic"/>
              </a:rPr>
              <a:t>…kunhan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hoitokuorma </a:t>
            </a:r>
            <a:r>
              <a:rPr sz="1800" dirty="0">
                <a:latin typeface="Century Gothic"/>
                <a:cs typeface="Century Gothic"/>
              </a:rPr>
              <a:t>otetaan huomioon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ja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spc="-25" dirty="0">
                <a:latin typeface="Century Gothic"/>
                <a:cs typeface="Century Gothic"/>
              </a:rPr>
              <a:t>se </a:t>
            </a:r>
            <a:r>
              <a:rPr sz="1800" dirty="0">
                <a:latin typeface="Century Gothic"/>
                <a:cs typeface="Century Gothic"/>
              </a:rPr>
              <a:t>ei </a:t>
            </a:r>
            <a:r>
              <a:rPr sz="1800" spc="-10" dirty="0">
                <a:latin typeface="Century Gothic"/>
                <a:cs typeface="Century Gothic"/>
              </a:rPr>
              <a:t>muodostu </a:t>
            </a:r>
            <a:r>
              <a:rPr sz="1800" dirty="0">
                <a:latin typeface="Century Gothic"/>
                <a:cs typeface="Century Gothic"/>
              </a:rPr>
              <a:t>kohtuuttoman</a:t>
            </a:r>
            <a:r>
              <a:rPr sz="1800" spc="-4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suureksi</a:t>
            </a:r>
            <a:endParaRPr sz="1800">
              <a:latin typeface="Century Gothic"/>
              <a:cs typeface="Century Gothic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577841" y="1189989"/>
            <a:ext cx="2964815" cy="3973829"/>
            <a:chOff x="4577841" y="1189989"/>
            <a:chExt cx="2964815" cy="3973829"/>
          </a:xfrm>
        </p:grpSpPr>
        <p:sp>
          <p:nvSpPr>
            <p:cNvPr id="6" name="object 6"/>
            <p:cNvSpPr/>
            <p:nvPr/>
          </p:nvSpPr>
          <p:spPr>
            <a:xfrm>
              <a:off x="4584191" y="1196339"/>
              <a:ext cx="2952115" cy="2809240"/>
            </a:xfrm>
            <a:custGeom>
              <a:avLst/>
              <a:gdLst/>
              <a:ahLst/>
              <a:cxnLst/>
              <a:rect l="l" t="t" r="r" b="b"/>
              <a:pathLst>
                <a:path w="2952115" h="2809240">
                  <a:moveTo>
                    <a:pt x="0" y="1404365"/>
                  </a:moveTo>
                  <a:lnTo>
                    <a:pt x="821" y="1357068"/>
                  </a:lnTo>
                  <a:lnTo>
                    <a:pt x="3268" y="1310162"/>
                  </a:lnTo>
                  <a:lnTo>
                    <a:pt x="7314" y="1263672"/>
                  </a:lnTo>
                  <a:lnTo>
                    <a:pt x="12934" y="1217623"/>
                  </a:lnTo>
                  <a:lnTo>
                    <a:pt x="20102" y="1172038"/>
                  </a:lnTo>
                  <a:lnTo>
                    <a:pt x="28793" y="1126944"/>
                  </a:lnTo>
                  <a:lnTo>
                    <a:pt x="38979" y="1082364"/>
                  </a:lnTo>
                  <a:lnTo>
                    <a:pt x="50636" y="1038323"/>
                  </a:lnTo>
                  <a:lnTo>
                    <a:pt x="63738" y="994845"/>
                  </a:lnTo>
                  <a:lnTo>
                    <a:pt x="78259" y="951956"/>
                  </a:lnTo>
                  <a:lnTo>
                    <a:pt x="94173" y="909679"/>
                  </a:lnTo>
                  <a:lnTo>
                    <a:pt x="111453" y="868039"/>
                  </a:lnTo>
                  <a:lnTo>
                    <a:pt x="130076" y="827061"/>
                  </a:lnTo>
                  <a:lnTo>
                    <a:pt x="150014" y="786770"/>
                  </a:lnTo>
                  <a:lnTo>
                    <a:pt x="171241" y="747190"/>
                  </a:lnTo>
                  <a:lnTo>
                    <a:pt x="193733" y="708345"/>
                  </a:lnTo>
                  <a:lnTo>
                    <a:pt x="217462" y="670260"/>
                  </a:lnTo>
                  <a:lnTo>
                    <a:pt x="242404" y="632960"/>
                  </a:lnTo>
                  <a:lnTo>
                    <a:pt x="268532" y="596470"/>
                  </a:lnTo>
                  <a:lnTo>
                    <a:pt x="295821" y="560813"/>
                  </a:lnTo>
                  <a:lnTo>
                    <a:pt x="324245" y="526015"/>
                  </a:lnTo>
                  <a:lnTo>
                    <a:pt x="353778" y="492100"/>
                  </a:lnTo>
                  <a:lnTo>
                    <a:pt x="384393" y="459092"/>
                  </a:lnTo>
                  <a:lnTo>
                    <a:pt x="416067" y="427017"/>
                  </a:lnTo>
                  <a:lnTo>
                    <a:pt x="448771" y="395899"/>
                  </a:lnTo>
                  <a:lnTo>
                    <a:pt x="482482" y="365761"/>
                  </a:lnTo>
                  <a:lnTo>
                    <a:pt x="517172" y="336630"/>
                  </a:lnTo>
                  <a:lnTo>
                    <a:pt x="552816" y="308530"/>
                  </a:lnTo>
                  <a:lnTo>
                    <a:pt x="589389" y="281484"/>
                  </a:lnTo>
                  <a:lnTo>
                    <a:pt x="626863" y="255518"/>
                  </a:lnTo>
                  <a:lnTo>
                    <a:pt x="665215" y="230657"/>
                  </a:lnTo>
                  <a:lnTo>
                    <a:pt x="704417" y="206924"/>
                  </a:lnTo>
                  <a:lnTo>
                    <a:pt x="744444" y="184345"/>
                  </a:lnTo>
                  <a:lnTo>
                    <a:pt x="785270" y="162943"/>
                  </a:lnTo>
                  <a:lnTo>
                    <a:pt x="826869" y="142745"/>
                  </a:lnTo>
                  <a:lnTo>
                    <a:pt x="869216" y="123773"/>
                  </a:lnTo>
                  <a:lnTo>
                    <a:pt x="912285" y="106053"/>
                  </a:lnTo>
                  <a:lnTo>
                    <a:pt x="956049" y="89610"/>
                  </a:lnTo>
                  <a:lnTo>
                    <a:pt x="1000483" y="74467"/>
                  </a:lnTo>
                  <a:lnTo>
                    <a:pt x="1045562" y="60650"/>
                  </a:lnTo>
                  <a:lnTo>
                    <a:pt x="1091259" y="48183"/>
                  </a:lnTo>
                  <a:lnTo>
                    <a:pt x="1137548" y="37091"/>
                  </a:lnTo>
                  <a:lnTo>
                    <a:pt x="1184404" y="27398"/>
                  </a:lnTo>
                  <a:lnTo>
                    <a:pt x="1231800" y="19129"/>
                  </a:lnTo>
                  <a:lnTo>
                    <a:pt x="1279712" y="12308"/>
                  </a:lnTo>
                  <a:lnTo>
                    <a:pt x="1328113" y="6960"/>
                  </a:lnTo>
                  <a:lnTo>
                    <a:pt x="1376978" y="3109"/>
                  </a:lnTo>
                  <a:lnTo>
                    <a:pt x="1426280" y="781"/>
                  </a:lnTo>
                  <a:lnTo>
                    <a:pt x="1475994" y="0"/>
                  </a:lnTo>
                  <a:lnTo>
                    <a:pt x="1525707" y="781"/>
                  </a:lnTo>
                  <a:lnTo>
                    <a:pt x="1575009" y="3109"/>
                  </a:lnTo>
                  <a:lnTo>
                    <a:pt x="1623874" y="6960"/>
                  </a:lnTo>
                  <a:lnTo>
                    <a:pt x="1672275" y="12308"/>
                  </a:lnTo>
                  <a:lnTo>
                    <a:pt x="1720187" y="19129"/>
                  </a:lnTo>
                  <a:lnTo>
                    <a:pt x="1767583" y="27398"/>
                  </a:lnTo>
                  <a:lnTo>
                    <a:pt x="1814439" y="37091"/>
                  </a:lnTo>
                  <a:lnTo>
                    <a:pt x="1860728" y="48183"/>
                  </a:lnTo>
                  <a:lnTo>
                    <a:pt x="1906425" y="60650"/>
                  </a:lnTo>
                  <a:lnTo>
                    <a:pt x="1951504" y="74467"/>
                  </a:lnTo>
                  <a:lnTo>
                    <a:pt x="1995938" y="89610"/>
                  </a:lnTo>
                  <a:lnTo>
                    <a:pt x="2039702" y="106053"/>
                  </a:lnTo>
                  <a:lnTo>
                    <a:pt x="2082771" y="123773"/>
                  </a:lnTo>
                  <a:lnTo>
                    <a:pt x="2125118" y="142745"/>
                  </a:lnTo>
                  <a:lnTo>
                    <a:pt x="2166717" y="162943"/>
                  </a:lnTo>
                  <a:lnTo>
                    <a:pt x="2207543" y="184345"/>
                  </a:lnTo>
                  <a:lnTo>
                    <a:pt x="2247570" y="206924"/>
                  </a:lnTo>
                  <a:lnTo>
                    <a:pt x="2286772" y="230657"/>
                  </a:lnTo>
                  <a:lnTo>
                    <a:pt x="2325124" y="255518"/>
                  </a:lnTo>
                  <a:lnTo>
                    <a:pt x="2362598" y="281484"/>
                  </a:lnTo>
                  <a:lnTo>
                    <a:pt x="2399171" y="308530"/>
                  </a:lnTo>
                  <a:lnTo>
                    <a:pt x="2434815" y="336630"/>
                  </a:lnTo>
                  <a:lnTo>
                    <a:pt x="2469505" y="365761"/>
                  </a:lnTo>
                  <a:lnTo>
                    <a:pt x="2503216" y="395899"/>
                  </a:lnTo>
                  <a:lnTo>
                    <a:pt x="2535920" y="427017"/>
                  </a:lnTo>
                  <a:lnTo>
                    <a:pt x="2567594" y="459092"/>
                  </a:lnTo>
                  <a:lnTo>
                    <a:pt x="2598209" y="492100"/>
                  </a:lnTo>
                  <a:lnTo>
                    <a:pt x="2627742" y="526015"/>
                  </a:lnTo>
                  <a:lnTo>
                    <a:pt x="2656166" y="560813"/>
                  </a:lnTo>
                  <a:lnTo>
                    <a:pt x="2683455" y="596470"/>
                  </a:lnTo>
                  <a:lnTo>
                    <a:pt x="2709583" y="632960"/>
                  </a:lnTo>
                  <a:lnTo>
                    <a:pt x="2734525" y="670260"/>
                  </a:lnTo>
                  <a:lnTo>
                    <a:pt x="2758254" y="708345"/>
                  </a:lnTo>
                  <a:lnTo>
                    <a:pt x="2780746" y="747190"/>
                  </a:lnTo>
                  <a:lnTo>
                    <a:pt x="2801973" y="786770"/>
                  </a:lnTo>
                  <a:lnTo>
                    <a:pt x="2821911" y="827061"/>
                  </a:lnTo>
                  <a:lnTo>
                    <a:pt x="2840534" y="868039"/>
                  </a:lnTo>
                  <a:lnTo>
                    <a:pt x="2857814" y="909679"/>
                  </a:lnTo>
                  <a:lnTo>
                    <a:pt x="2873728" y="951956"/>
                  </a:lnTo>
                  <a:lnTo>
                    <a:pt x="2888249" y="994845"/>
                  </a:lnTo>
                  <a:lnTo>
                    <a:pt x="2901351" y="1038323"/>
                  </a:lnTo>
                  <a:lnTo>
                    <a:pt x="2913008" y="1082364"/>
                  </a:lnTo>
                  <a:lnTo>
                    <a:pt x="2923194" y="1126944"/>
                  </a:lnTo>
                  <a:lnTo>
                    <a:pt x="2931885" y="1172038"/>
                  </a:lnTo>
                  <a:lnTo>
                    <a:pt x="2939053" y="1217623"/>
                  </a:lnTo>
                  <a:lnTo>
                    <a:pt x="2944673" y="1263672"/>
                  </a:lnTo>
                  <a:lnTo>
                    <a:pt x="2948719" y="1310162"/>
                  </a:lnTo>
                  <a:lnTo>
                    <a:pt x="2951166" y="1357068"/>
                  </a:lnTo>
                  <a:lnTo>
                    <a:pt x="2951988" y="1404365"/>
                  </a:lnTo>
                  <a:lnTo>
                    <a:pt x="2951166" y="1451663"/>
                  </a:lnTo>
                  <a:lnTo>
                    <a:pt x="2948719" y="1498569"/>
                  </a:lnTo>
                  <a:lnTo>
                    <a:pt x="2944673" y="1545059"/>
                  </a:lnTo>
                  <a:lnTo>
                    <a:pt x="2939053" y="1591108"/>
                  </a:lnTo>
                  <a:lnTo>
                    <a:pt x="2931885" y="1636693"/>
                  </a:lnTo>
                  <a:lnTo>
                    <a:pt x="2923194" y="1681787"/>
                  </a:lnTo>
                  <a:lnTo>
                    <a:pt x="2913008" y="1726367"/>
                  </a:lnTo>
                  <a:lnTo>
                    <a:pt x="2901351" y="1770408"/>
                  </a:lnTo>
                  <a:lnTo>
                    <a:pt x="2888249" y="1813886"/>
                  </a:lnTo>
                  <a:lnTo>
                    <a:pt x="2873728" y="1856775"/>
                  </a:lnTo>
                  <a:lnTo>
                    <a:pt x="2857814" y="1899052"/>
                  </a:lnTo>
                  <a:lnTo>
                    <a:pt x="2840534" y="1940692"/>
                  </a:lnTo>
                  <a:lnTo>
                    <a:pt x="2821911" y="1981670"/>
                  </a:lnTo>
                  <a:lnTo>
                    <a:pt x="2801973" y="2021961"/>
                  </a:lnTo>
                  <a:lnTo>
                    <a:pt x="2780746" y="2061541"/>
                  </a:lnTo>
                  <a:lnTo>
                    <a:pt x="2758254" y="2100386"/>
                  </a:lnTo>
                  <a:lnTo>
                    <a:pt x="2734525" y="2138471"/>
                  </a:lnTo>
                  <a:lnTo>
                    <a:pt x="2709583" y="2175771"/>
                  </a:lnTo>
                  <a:lnTo>
                    <a:pt x="2683455" y="2212261"/>
                  </a:lnTo>
                  <a:lnTo>
                    <a:pt x="2656166" y="2247918"/>
                  </a:lnTo>
                  <a:lnTo>
                    <a:pt x="2627742" y="2282716"/>
                  </a:lnTo>
                  <a:lnTo>
                    <a:pt x="2598209" y="2316631"/>
                  </a:lnTo>
                  <a:lnTo>
                    <a:pt x="2567594" y="2349639"/>
                  </a:lnTo>
                  <a:lnTo>
                    <a:pt x="2535920" y="2381714"/>
                  </a:lnTo>
                  <a:lnTo>
                    <a:pt x="2503216" y="2412832"/>
                  </a:lnTo>
                  <a:lnTo>
                    <a:pt x="2469505" y="2442970"/>
                  </a:lnTo>
                  <a:lnTo>
                    <a:pt x="2434815" y="2472101"/>
                  </a:lnTo>
                  <a:lnTo>
                    <a:pt x="2399171" y="2500201"/>
                  </a:lnTo>
                  <a:lnTo>
                    <a:pt x="2362598" y="2527247"/>
                  </a:lnTo>
                  <a:lnTo>
                    <a:pt x="2325124" y="2553213"/>
                  </a:lnTo>
                  <a:lnTo>
                    <a:pt x="2286772" y="2578074"/>
                  </a:lnTo>
                  <a:lnTo>
                    <a:pt x="2247570" y="2601807"/>
                  </a:lnTo>
                  <a:lnTo>
                    <a:pt x="2207543" y="2624386"/>
                  </a:lnTo>
                  <a:lnTo>
                    <a:pt x="2166717" y="2645788"/>
                  </a:lnTo>
                  <a:lnTo>
                    <a:pt x="2125118" y="2665986"/>
                  </a:lnTo>
                  <a:lnTo>
                    <a:pt x="2082771" y="2684958"/>
                  </a:lnTo>
                  <a:lnTo>
                    <a:pt x="2039702" y="2702678"/>
                  </a:lnTo>
                  <a:lnTo>
                    <a:pt x="1995938" y="2719121"/>
                  </a:lnTo>
                  <a:lnTo>
                    <a:pt x="1951504" y="2734264"/>
                  </a:lnTo>
                  <a:lnTo>
                    <a:pt x="1906425" y="2748081"/>
                  </a:lnTo>
                  <a:lnTo>
                    <a:pt x="1860728" y="2760548"/>
                  </a:lnTo>
                  <a:lnTo>
                    <a:pt x="1814439" y="2771640"/>
                  </a:lnTo>
                  <a:lnTo>
                    <a:pt x="1767583" y="2781333"/>
                  </a:lnTo>
                  <a:lnTo>
                    <a:pt x="1720187" y="2789602"/>
                  </a:lnTo>
                  <a:lnTo>
                    <a:pt x="1672275" y="2796423"/>
                  </a:lnTo>
                  <a:lnTo>
                    <a:pt x="1623874" y="2801771"/>
                  </a:lnTo>
                  <a:lnTo>
                    <a:pt x="1575009" y="2805622"/>
                  </a:lnTo>
                  <a:lnTo>
                    <a:pt x="1525707" y="2807950"/>
                  </a:lnTo>
                  <a:lnTo>
                    <a:pt x="1475994" y="2808732"/>
                  </a:lnTo>
                  <a:lnTo>
                    <a:pt x="1426280" y="2807950"/>
                  </a:lnTo>
                  <a:lnTo>
                    <a:pt x="1376978" y="2805622"/>
                  </a:lnTo>
                  <a:lnTo>
                    <a:pt x="1328113" y="2801771"/>
                  </a:lnTo>
                  <a:lnTo>
                    <a:pt x="1279712" y="2796423"/>
                  </a:lnTo>
                  <a:lnTo>
                    <a:pt x="1231800" y="2789602"/>
                  </a:lnTo>
                  <a:lnTo>
                    <a:pt x="1184404" y="2781333"/>
                  </a:lnTo>
                  <a:lnTo>
                    <a:pt x="1137548" y="2771640"/>
                  </a:lnTo>
                  <a:lnTo>
                    <a:pt x="1091259" y="2760548"/>
                  </a:lnTo>
                  <a:lnTo>
                    <a:pt x="1045562" y="2748081"/>
                  </a:lnTo>
                  <a:lnTo>
                    <a:pt x="1000483" y="2734264"/>
                  </a:lnTo>
                  <a:lnTo>
                    <a:pt x="956049" y="2719121"/>
                  </a:lnTo>
                  <a:lnTo>
                    <a:pt x="912285" y="2702678"/>
                  </a:lnTo>
                  <a:lnTo>
                    <a:pt x="869216" y="2684958"/>
                  </a:lnTo>
                  <a:lnTo>
                    <a:pt x="826869" y="2665986"/>
                  </a:lnTo>
                  <a:lnTo>
                    <a:pt x="785270" y="2645788"/>
                  </a:lnTo>
                  <a:lnTo>
                    <a:pt x="744444" y="2624386"/>
                  </a:lnTo>
                  <a:lnTo>
                    <a:pt x="704417" y="2601807"/>
                  </a:lnTo>
                  <a:lnTo>
                    <a:pt x="665215" y="2578074"/>
                  </a:lnTo>
                  <a:lnTo>
                    <a:pt x="626863" y="2553213"/>
                  </a:lnTo>
                  <a:lnTo>
                    <a:pt x="589389" y="2527247"/>
                  </a:lnTo>
                  <a:lnTo>
                    <a:pt x="552816" y="2500201"/>
                  </a:lnTo>
                  <a:lnTo>
                    <a:pt x="517172" y="2472101"/>
                  </a:lnTo>
                  <a:lnTo>
                    <a:pt x="482482" y="2442970"/>
                  </a:lnTo>
                  <a:lnTo>
                    <a:pt x="448771" y="2412832"/>
                  </a:lnTo>
                  <a:lnTo>
                    <a:pt x="416067" y="2381714"/>
                  </a:lnTo>
                  <a:lnTo>
                    <a:pt x="384393" y="2349639"/>
                  </a:lnTo>
                  <a:lnTo>
                    <a:pt x="353778" y="2316631"/>
                  </a:lnTo>
                  <a:lnTo>
                    <a:pt x="324245" y="2282716"/>
                  </a:lnTo>
                  <a:lnTo>
                    <a:pt x="295821" y="2247918"/>
                  </a:lnTo>
                  <a:lnTo>
                    <a:pt x="268532" y="2212261"/>
                  </a:lnTo>
                  <a:lnTo>
                    <a:pt x="242404" y="2175771"/>
                  </a:lnTo>
                  <a:lnTo>
                    <a:pt x="217462" y="2138471"/>
                  </a:lnTo>
                  <a:lnTo>
                    <a:pt x="193733" y="2100386"/>
                  </a:lnTo>
                  <a:lnTo>
                    <a:pt x="171241" y="2061541"/>
                  </a:lnTo>
                  <a:lnTo>
                    <a:pt x="150014" y="2021961"/>
                  </a:lnTo>
                  <a:lnTo>
                    <a:pt x="130076" y="1981670"/>
                  </a:lnTo>
                  <a:lnTo>
                    <a:pt x="111453" y="1940692"/>
                  </a:lnTo>
                  <a:lnTo>
                    <a:pt x="94173" y="1899052"/>
                  </a:lnTo>
                  <a:lnTo>
                    <a:pt x="78259" y="1856775"/>
                  </a:lnTo>
                  <a:lnTo>
                    <a:pt x="63738" y="1813886"/>
                  </a:lnTo>
                  <a:lnTo>
                    <a:pt x="50636" y="1770408"/>
                  </a:lnTo>
                  <a:lnTo>
                    <a:pt x="38979" y="1726367"/>
                  </a:lnTo>
                  <a:lnTo>
                    <a:pt x="28793" y="1681787"/>
                  </a:lnTo>
                  <a:lnTo>
                    <a:pt x="20102" y="1636693"/>
                  </a:lnTo>
                  <a:lnTo>
                    <a:pt x="12934" y="1591108"/>
                  </a:lnTo>
                  <a:lnTo>
                    <a:pt x="7314" y="1545059"/>
                  </a:lnTo>
                  <a:lnTo>
                    <a:pt x="3268" y="1498569"/>
                  </a:lnTo>
                  <a:lnTo>
                    <a:pt x="821" y="1451663"/>
                  </a:lnTo>
                  <a:lnTo>
                    <a:pt x="0" y="1404365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46419" y="4005072"/>
              <a:ext cx="828040" cy="1152525"/>
            </a:xfrm>
            <a:custGeom>
              <a:avLst/>
              <a:gdLst/>
              <a:ahLst/>
              <a:cxnLst/>
              <a:rect l="l" t="t" r="r" b="b"/>
              <a:pathLst>
                <a:path w="828039" h="1152525">
                  <a:moveTo>
                    <a:pt x="620649" y="0"/>
                  </a:moveTo>
                  <a:lnTo>
                    <a:pt x="206882" y="0"/>
                  </a:lnTo>
                  <a:lnTo>
                    <a:pt x="206882" y="738377"/>
                  </a:lnTo>
                  <a:lnTo>
                    <a:pt x="0" y="738377"/>
                  </a:lnTo>
                  <a:lnTo>
                    <a:pt x="413765" y="1152144"/>
                  </a:lnTo>
                  <a:lnTo>
                    <a:pt x="827531" y="738377"/>
                  </a:lnTo>
                  <a:lnTo>
                    <a:pt x="620649" y="738377"/>
                  </a:lnTo>
                  <a:lnTo>
                    <a:pt x="62064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46419" y="4005072"/>
              <a:ext cx="828040" cy="1152525"/>
            </a:xfrm>
            <a:custGeom>
              <a:avLst/>
              <a:gdLst/>
              <a:ahLst/>
              <a:cxnLst/>
              <a:rect l="l" t="t" r="r" b="b"/>
              <a:pathLst>
                <a:path w="828039" h="1152525">
                  <a:moveTo>
                    <a:pt x="0" y="738377"/>
                  </a:moveTo>
                  <a:lnTo>
                    <a:pt x="206882" y="738377"/>
                  </a:lnTo>
                  <a:lnTo>
                    <a:pt x="206882" y="0"/>
                  </a:lnTo>
                  <a:lnTo>
                    <a:pt x="620649" y="0"/>
                  </a:lnTo>
                  <a:lnTo>
                    <a:pt x="620649" y="738377"/>
                  </a:lnTo>
                  <a:lnTo>
                    <a:pt x="827531" y="738377"/>
                  </a:lnTo>
                  <a:lnTo>
                    <a:pt x="413765" y="1152144"/>
                  </a:lnTo>
                  <a:lnTo>
                    <a:pt x="0" y="738377"/>
                  </a:lnTo>
                  <a:close/>
                </a:path>
              </a:pathLst>
            </a:custGeom>
            <a:ln w="127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014978" y="5192344"/>
            <a:ext cx="7398384" cy="1306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entury Gothic"/>
                <a:cs typeface="Century Gothic"/>
              </a:rPr>
              <a:t>Diabetesongelmat:</a:t>
            </a:r>
            <a:r>
              <a:rPr sz="2800" spc="10" dirty="0">
                <a:latin typeface="Century Gothic"/>
                <a:cs typeface="Century Gothic"/>
              </a:rPr>
              <a:t> </a:t>
            </a:r>
            <a:r>
              <a:rPr sz="2800" spc="-25" dirty="0">
                <a:latin typeface="Century Gothic"/>
                <a:cs typeface="Century Gothic"/>
              </a:rPr>
              <a:t>aivo-</a:t>
            </a:r>
            <a:r>
              <a:rPr sz="2800" dirty="0">
                <a:latin typeface="Century Gothic"/>
                <a:cs typeface="Century Gothic"/>
              </a:rPr>
              <a:t>,</a:t>
            </a:r>
            <a:r>
              <a:rPr sz="2800" spc="-25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sydäninfarktit, </a:t>
            </a:r>
            <a:r>
              <a:rPr sz="2800" dirty="0">
                <a:latin typeface="Century Gothic"/>
                <a:cs typeface="Century Gothic"/>
              </a:rPr>
              <a:t>Neuropatiat</a:t>
            </a:r>
            <a:r>
              <a:rPr sz="2800" spc="-100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(perifeerinen</a:t>
            </a:r>
            <a:r>
              <a:rPr sz="2800" spc="-105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ja</a:t>
            </a:r>
            <a:r>
              <a:rPr sz="2800" spc="-125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autonominen) </a:t>
            </a:r>
            <a:r>
              <a:rPr sz="2800" dirty="0">
                <a:latin typeface="Century Gothic"/>
                <a:cs typeface="Century Gothic"/>
              </a:rPr>
              <a:t>Nefropatia,</a:t>
            </a:r>
            <a:r>
              <a:rPr sz="2800" spc="-155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retinopatia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99078" y="1561922"/>
            <a:ext cx="50787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57295" algn="l"/>
              </a:tabLst>
            </a:pPr>
            <a:r>
              <a:rPr sz="1800" spc="-10" dirty="0">
                <a:latin typeface="Century Gothic"/>
                <a:cs typeface="Century Gothic"/>
              </a:rPr>
              <a:t>Tupakka</a:t>
            </a:r>
            <a:r>
              <a:rPr sz="1800" dirty="0">
                <a:latin typeface="Century Gothic"/>
                <a:cs typeface="Century Gothic"/>
              </a:rPr>
              <a:t>	</a:t>
            </a:r>
            <a:r>
              <a:rPr sz="1800" spc="-10" dirty="0">
                <a:latin typeface="Century Gothic"/>
                <a:cs typeface="Century Gothic"/>
              </a:rPr>
              <a:t>Verenpaine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71086" y="3628390"/>
            <a:ext cx="12084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entury Gothic"/>
                <a:cs typeface="Century Gothic"/>
              </a:rPr>
              <a:t>Kolesterolit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00035" y="3628390"/>
            <a:ext cx="746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entury Gothic"/>
                <a:cs typeface="Century Gothic"/>
              </a:rPr>
              <a:t>Sokerit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06415" y="1688084"/>
            <a:ext cx="46735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entury Gothic"/>
                <a:cs typeface="Century Gothic"/>
              </a:rPr>
              <a:t>+</a:t>
            </a:r>
            <a:r>
              <a:rPr sz="1800" spc="-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/</a:t>
            </a:r>
            <a:r>
              <a:rPr sz="1800" spc="10" dirty="0">
                <a:latin typeface="Century Gothic"/>
                <a:cs typeface="Century Gothic"/>
              </a:rPr>
              <a:t> </a:t>
            </a:r>
            <a:r>
              <a:rPr sz="1800" spc="-50" dirty="0">
                <a:latin typeface="Century Gothic"/>
                <a:cs typeface="Century Gothic"/>
              </a:rPr>
              <a:t>-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08444" y="1746580"/>
            <a:ext cx="467359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entury Gothic"/>
                <a:cs typeface="Century Gothic"/>
              </a:rPr>
              <a:t>+</a:t>
            </a:r>
            <a:r>
              <a:rPr sz="1800" spc="-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/</a:t>
            </a:r>
            <a:r>
              <a:rPr sz="1800" spc="10" dirty="0">
                <a:latin typeface="Century Gothic"/>
                <a:cs typeface="Century Gothic"/>
              </a:rPr>
              <a:t> </a:t>
            </a:r>
            <a:r>
              <a:rPr sz="1800" spc="-50" dirty="0">
                <a:latin typeface="Century Gothic"/>
                <a:cs typeface="Century Gothic"/>
              </a:rPr>
              <a:t>-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10302" y="3313887"/>
            <a:ext cx="467359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entury Gothic"/>
                <a:cs typeface="Century Gothic"/>
              </a:rPr>
              <a:t>+</a:t>
            </a:r>
            <a:r>
              <a:rPr sz="1800" spc="-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/</a:t>
            </a:r>
            <a:r>
              <a:rPr sz="1800" spc="10" dirty="0">
                <a:latin typeface="Century Gothic"/>
                <a:cs typeface="Century Gothic"/>
              </a:rPr>
              <a:t> </a:t>
            </a:r>
            <a:r>
              <a:rPr sz="1800" spc="-50" dirty="0">
                <a:latin typeface="Century Gothic"/>
                <a:cs typeface="Century Gothic"/>
              </a:rPr>
              <a:t>-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53581" y="3313887"/>
            <a:ext cx="467359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entury Gothic"/>
                <a:cs typeface="Century Gothic"/>
              </a:rPr>
              <a:t>+</a:t>
            </a:r>
            <a:r>
              <a:rPr sz="1800" spc="-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/</a:t>
            </a:r>
            <a:r>
              <a:rPr sz="1800" spc="10" dirty="0">
                <a:latin typeface="Century Gothic"/>
                <a:cs typeface="Century Gothic"/>
              </a:rPr>
              <a:t> </a:t>
            </a:r>
            <a:r>
              <a:rPr sz="1800" spc="-50" dirty="0">
                <a:latin typeface="Century Gothic"/>
                <a:cs typeface="Century Gothic"/>
              </a:rPr>
              <a:t>-</a:t>
            </a:r>
            <a:endParaRPr sz="1800">
              <a:latin typeface="Century Gothic"/>
              <a:cs typeface="Century Gothic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336405" y="705358"/>
            <a:ext cx="2663190" cy="2025650"/>
            <a:chOff x="9336405" y="705358"/>
            <a:chExt cx="2663190" cy="2025650"/>
          </a:xfrm>
        </p:grpSpPr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36405" y="705358"/>
              <a:ext cx="2663063" cy="202552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61144" y="892810"/>
              <a:ext cx="2078735" cy="16040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432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Insuliiniresistenssi…</a:t>
            </a:r>
          </a:p>
        </p:txBody>
      </p:sp>
      <p:sp>
        <p:nvSpPr>
          <p:cNvPr id="3" name="object 3"/>
          <p:cNvSpPr/>
          <p:nvPr/>
        </p:nvSpPr>
        <p:spPr>
          <a:xfrm>
            <a:off x="5609203" y="4502592"/>
            <a:ext cx="984250" cy="227329"/>
          </a:xfrm>
          <a:custGeom>
            <a:avLst/>
            <a:gdLst/>
            <a:ahLst/>
            <a:cxnLst/>
            <a:rect l="l" t="t" r="r" b="b"/>
            <a:pathLst>
              <a:path w="984250" h="227329">
                <a:moveTo>
                  <a:pt x="870324" y="0"/>
                </a:moveTo>
                <a:lnTo>
                  <a:pt x="113520" y="0"/>
                </a:lnTo>
                <a:lnTo>
                  <a:pt x="68644" y="8695"/>
                </a:lnTo>
                <a:lnTo>
                  <a:pt x="32637" y="32651"/>
                </a:lnTo>
                <a:lnTo>
                  <a:pt x="8691" y="68674"/>
                </a:lnTo>
                <a:lnTo>
                  <a:pt x="0" y="113569"/>
                </a:lnTo>
                <a:lnTo>
                  <a:pt x="8691" y="158465"/>
                </a:lnTo>
                <a:lnTo>
                  <a:pt x="32637" y="194488"/>
                </a:lnTo>
                <a:lnTo>
                  <a:pt x="68644" y="218444"/>
                </a:lnTo>
                <a:lnTo>
                  <a:pt x="113520" y="227139"/>
                </a:lnTo>
                <a:lnTo>
                  <a:pt x="870324" y="227139"/>
                </a:lnTo>
                <a:lnTo>
                  <a:pt x="915200" y="218444"/>
                </a:lnTo>
                <a:lnTo>
                  <a:pt x="951208" y="194488"/>
                </a:lnTo>
                <a:lnTo>
                  <a:pt x="975153" y="158465"/>
                </a:lnTo>
                <a:lnTo>
                  <a:pt x="983845" y="113569"/>
                </a:lnTo>
                <a:lnTo>
                  <a:pt x="975153" y="68674"/>
                </a:lnTo>
                <a:lnTo>
                  <a:pt x="951208" y="32651"/>
                </a:lnTo>
                <a:lnTo>
                  <a:pt x="915200" y="8695"/>
                </a:lnTo>
                <a:lnTo>
                  <a:pt x="8703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09203" y="4881158"/>
            <a:ext cx="984250" cy="227329"/>
          </a:xfrm>
          <a:custGeom>
            <a:avLst/>
            <a:gdLst/>
            <a:ahLst/>
            <a:cxnLst/>
            <a:rect l="l" t="t" r="r" b="b"/>
            <a:pathLst>
              <a:path w="984250" h="227329">
                <a:moveTo>
                  <a:pt x="870324" y="0"/>
                </a:moveTo>
                <a:lnTo>
                  <a:pt x="113520" y="0"/>
                </a:lnTo>
                <a:lnTo>
                  <a:pt x="68644" y="8695"/>
                </a:lnTo>
                <a:lnTo>
                  <a:pt x="32637" y="32651"/>
                </a:lnTo>
                <a:lnTo>
                  <a:pt x="8691" y="68674"/>
                </a:lnTo>
                <a:lnTo>
                  <a:pt x="0" y="113569"/>
                </a:lnTo>
                <a:lnTo>
                  <a:pt x="8691" y="158465"/>
                </a:lnTo>
                <a:lnTo>
                  <a:pt x="32637" y="194488"/>
                </a:lnTo>
                <a:lnTo>
                  <a:pt x="68644" y="218444"/>
                </a:lnTo>
                <a:lnTo>
                  <a:pt x="113520" y="227139"/>
                </a:lnTo>
                <a:lnTo>
                  <a:pt x="870324" y="227139"/>
                </a:lnTo>
                <a:lnTo>
                  <a:pt x="915200" y="218444"/>
                </a:lnTo>
                <a:lnTo>
                  <a:pt x="951208" y="194488"/>
                </a:lnTo>
                <a:lnTo>
                  <a:pt x="975153" y="158465"/>
                </a:lnTo>
                <a:lnTo>
                  <a:pt x="983845" y="113569"/>
                </a:lnTo>
                <a:lnTo>
                  <a:pt x="975153" y="68674"/>
                </a:lnTo>
                <a:lnTo>
                  <a:pt x="951208" y="32651"/>
                </a:lnTo>
                <a:lnTo>
                  <a:pt x="915200" y="8695"/>
                </a:lnTo>
                <a:lnTo>
                  <a:pt x="8703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55164" y="5259725"/>
            <a:ext cx="492125" cy="227329"/>
          </a:xfrm>
          <a:custGeom>
            <a:avLst/>
            <a:gdLst/>
            <a:ahLst/>
            <a:cxnLst/>
            <a:rect l="l" t="t" r="r" b="b"/>
            <a:pathLst>
              <a:path w="492125" h="227329">
                <a:moveTo>
                  <a:pt x="491922" y="0"/>
                </a:moveTo>
                <a:lnTo>
                  <a:pt x="0" y="0"/>
                </a:lnTo>
                <a:lnTo>
                  <a:pt x="8551" y="46713"/>
                </a:lnTo>
                <a:lnTo>
                  <a:pt x="25128" y="89789"/>
                </a:lnTo>
                <a:lnTo>
                  <a:pt x="48889" y="128427"/>
                </a:lnTo>
                <a:lnTo>
                  <a:pt x="78991" y="161830"/>
                </a:lnTo>
                <a:lnTo>
                  <a:pt x="114592" y="189200"/>
                </a:lnTo>
                <a:lnTo>
                  <a:pt x="154849" y="209738"/>
                </a:lnTo>
                <a:lnTo>
                  <a:pt x="198919" y="222647"/>
                </a:lnTo>
                <a:lnTo>
                  <a:pt x="245961" y="227127"/>
                </a:lnTo>
                <a:lnTo>
                  <a:pt x="293002" y="222647"/>
                </a:lnTo>
                <a:lnTo>
                  <a:pt x="337073" y="209738"/>
                </a:lnTo>
                <a:lnTo>
                  <a:pt x="377330" y="189200"/>
                </a:lnTo>
                <a:lnTo>
                  <a:pt x="412931" y="161830"/>
                </a:lnTo>
                <a:lnTo>
                  <a:pt x="443033" y="128427"/>
                </a:lnTo>
                <a:lnTo>
                  <a:pt x="466794" y="89789"/>
                </a:lnTo>
                <a:lnTo>
                  <a:pt x="483371" y="46713"/>
                </a:lnTo>
                <a:lnTo>
                  <a:pt x="4919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17280" y="2306843"/>
            <a:ext cx="1967864" cy="2044700"/>
          </a:xfrm>
          <a:custGeom>
            <a:avLst/>
            <a:gdLst/>
            <a:ahLst/>
            <a:cxnLst/>
            <a:rect l="l" t="t" r="r" b="b"/>
            <a:pathLst>
              <a:path w="1967865" h="2044700">
                <a:moveTo>
                  <a:pt x="983845" y="0"/>
                </a:moveTo>
                <a:lnTo>
                  <a:pt x="935287" y="1513"/>
                </a:lnTo>
                <a:lnTo>
                  <a:pt x="887346" y="5331"/>
                </a:lnTo>
                <a:lnTo>
                  <a:pt x="840075" y="11398"/>
                </a:lnTo>
                <a:lnTo>
                  <a:pt x="793528" y="19661"/>
                </a:lnTo>
                <a:lnTo>
                  <a:pt x="747759" y="30066"/>
                </a:lnTo>
                <a:lnTo>
                  <a:pt x="702821" y="42560"/>
                </a:lnTo>
                <a:lnTo>
                  <a:pt x="658768" y="57089"/>
                </a:lnTo>
                <a:lnTo>
                  <a:pt x="615654" y="73599"/>
                </a:lnTo>
                <a:lnTo>
                  <a:pt x="573533" y="92036"/>
                </a:lnTo>
                <a:lnTo>
                  <a:pt x="532458" y="112347"/>
                </a:lnTo>
                <a:lnTo>
                  <a:pt x="492483" y="134477"/>
                </a:lnTo>
                <a:lnTo>
                  <a:pt x="453661" y="158374"/>
                </a:lnTo>
                <a:lnTo>
                  <a:pt x="416047" y="183982"/>
                </a:lnTo>
                <a:lnTo>
                  <a:pt x="379694" y="211250"/>
                </a:lnTo>
                <a:lnTo>
                  <a:pt x="344655" y="240122"/>
                </a:lnTo>
                <a:lnTo>
                  <a:pt x="310985" y="270545"/>
                </a:lnTo>
                <a:lnTo>
                  <a:pt x="278737" y="302466"/>
                </a:lnTo>
                <a:lnTo>
                  <a:pt x="247965" y="335830"/>
                </a:lnTo>
                <a:lnTo>
                  <a:pt x="218722" y="370585"/>
                </a:lnTo>
                <a:lnTo>
                  <a:pt x="191063" y="406675"/>
                </a:lnTo>
                <a:lnTo>
                  <a:pt x="165041" y="444047"/>
                </a:lnTo>
                <a:lnTo>
                  <a:pt x="140709" y="482648"/>
                </a:lnTo>
                <a:lnTo>
                  <a:pt x="118121" y="522425"/>
                </a:lnTo>
                <a:lnTo>
                  <a:pt x="97332" y="563322"/>
                </a:lnTo>
                <a:lnTo>
                  <a:pt x="78394" y="605286"/>
                </a:lnTo>
                <a:lnTo>
                  <a:pt x="61362" y="648264"/>
                </a:lnTo>
                <a:lnTo>
                  <a:pt x="46289" y="692202"/>
                </a:lnTo>
                <a:lnTo>
                  <a:pt x="33229" y="737047"/>
                </a:lnTo>
                <a:lnTo>
                  <a:pt x="22235" y="782743"/>
                </a:lnTo>
                <a:lnTo>
                  <a:pt x="13362" y="829238"/>
                </a:lnTo>
                <a:lnTo>
                  <a:pt x="6662" y="876479"/>
                </a:lnTo>
                <a:lnTo>
                  <a:pt x="2190" y="924410"/>
                </a:lnTo>
                <a:lnTo>
                  <a:pt x="0" y="972979"/>
                </a:lnTo>
                <a:lnTo>
                  <a:pt x="0" y="1007050"/>
                </a:lnTo>
                <a:lnTo>
                  <a:pt x="2780" y="1057113"/>
                </a:lnTo>
                <a:lnTo>
                  <a:pt x="7876" y="1106713"/>
                </a:lnTo>
                <a:lnTo>
                  <a:pt x="15290" y="1155849"/>
                </a:lnTo>
                <a:lnTo>
                  <a:pt x="25020" y="1204522"/>
                </a:lnTo>
                <a:lnTo>
                  <a:pt x="37067" y="1252732"/>
                </a:lnTo>
                <a:lnTo>
                  <a:pt x="51431" y="1300477"/>
                </a:lnTo>
                <a:lnTo>
                  <a:pt x="68112" y="1347760"/>
                </a:lnTo>
                <a:lnTo>
                  <a:pt x="86878" y="1391090"/>
                </a:lnTo>
                <a:lnTo>
                  <a:pt x="107497" y="1433428"/>
                </a:lnTo>
                <a:lnTo>
                  <a:pt x="129969" y="1474706"/>
                </a:lnTo>
                <a:lnTo>
                  <a:pt x="154295" y="1514859"/>
                </a:lnTo>
                <a:lnTo>
                  <a:pt x="180474" y="1553819"/>
                </a:lnTo>
                <a:lnTo>
                  <a:pt x="208507" y="1591521"/>
                </a:lnTo>
                <a:lnTo>
                  <a:pt x="238393" y="1627899"/>
                </a:lnTo>
                <a:lnTo>
                  <a:pt x="268857" y="1663933"/>
                </a:lnTo>
                <a:lnTo>
                  <a:pt x="299352" y="1705295"/>
                </a:lnTo>
                <a:lnTo>
                  <a:pt x="329349" y="1750302"/>
                </a:lnTo>
                <a:lnTo>
                  <a:pt x="358319" y="1797272"/>
                </a:lnTo>
                <a:lnTo>
                  <a:pt x="385731" y="1844523"/>
                </a:lnTo>
                <a:lnTo>
                  <a:pt x="411056" y="1890372"/>
                </a:lnTo>
                <a:lnTo>
                  <a:pt x="433766" y="1933136"/>
                </a:lnTo>
                <a:lnTo>
                  <a:pt x="453329" y="1971132"/>
                </a:lnTo>
                <a:lnTo>
                  <a:pt x="469218" y="2002680"/>
                </a:lnTo>
                <a:lnTo>
                  <a:pt x="480393" y="2020366"/>
                </a:lnTo>
                <a:lnTo>
                  <a:pt x="496179" y="2033438"/>
                </a:lnTo>
                <a:lnTo>
                  <a:pt x="515513" y="2041542"/>
                </a:lnTo>
                <a:lnTo>
                  <a:pt x="537330" y="2044322"/>
                </a:lnTo>
                <a:lnTo>
                  <a:pt x="1430359" y="2044322"/>
                </a:lnTo>
                <a:lnTo>
                  <a:pt x="1452177" y="2041542"/>
                </a:lnTo>
                <a:lnTo>
                  <a:pt x="1471510" y="2033438"/>
                </a:lnTo>
                <a:lnTo>
                  <a:pt x="1487297" y="2020366"/>
                </a:lnTo>
                <a:lnTo>
                  <a:pt x="1498472" y="2002680"/>
                </a:lnTo>
                <a:lnTo>
                  <a:pt x="1514360" y="1971132"/>
                </a:lnTo>
                <a:lnTo>
                  <a:pt x="1533924" y="1933136"/>
                </a:lnTo>
                <a:lnTo>
                  <a:pt x="1556633" y="1890372"/>
                </a:lnTo>
                <a:lnTo>
                  <a:pt x="1581959" y="1844523"/>
                </a:lnTo>
                <a:lnTo>
                  <a:pt x="1597820" y="1817182"/>
                </a:lnTo>
                <a:lnTo>
                  <a:pt x="631931" y="1817182"/>
                </a:lnTo>
                <a:lnTo>
                  <a:pt x="608532" y="1772109"/>
                </a:lnTo>
                <a:lnTo>
                  <a:pt x="583803" y="1727746"/>
                </a:lnTo>
                <a:lnTo>
                  <a:pt x="557832" y="1684092"/>
                </a:lnTo>
                <a:lnTo>
                  <a:pt x="530708" y="1641149"/>
                </a:lnTo>
                <a:lnTo>
                  <a:pt x="502520" y="1598915"/>
                </a:lnTo>
                <a:lnTo>
                  <a:pt x="473357" y="1557391"/>
                </a:lnTo>
                <a:lnTo>
                  <a:pt x="443306" y="1516577"/>
                </a:lnTo>
                <a:lnTo>
                  <a:pt x="412458" y="1476472"/>
                </a:lnTo>
                <a:lnTo>
                  <a:pt x="381641" y="1438828"/>
                </a:lnTo>
                <a:lnTo>
                  <a:pt x="353003" y="1398821"/>
                </a:lnTo>
                <a:lnTo>
                  <a:pt x="326909" y="1356815"/>
                </a:lnTo>
                <a:lnTo>
                  <a:pt x="303720" y="1313174"/>
                </a:lnTo>
                <a:lnTo>
                  <a:pt x="283801" y="1268261"/>
                </a:lnTo>
                <a:lnTo>
                  <a:pt x="265577" y="1217442"/>
                </a:lnTo>
                <a:lnTo>
                  <a:pt x="251531" y="1165169"/>
                </a:lnTo>
                <a:lnTo>
                  <a:pt x="241299" y="1111807"/>
                </a:lnTo>
                <a:lnTo>
                  <a:pt x="234518" y="1057717"/>
                </a:lnTo>
                <a:lnTo>
                  <a:pt x="230825" y="1003264"/>
                </a:lnTo>
                <a:lnTo>
                  <a:pt x="230825" y="972979"/>
                </a:lnTo>
                <a:lnTo>
                  <a:pt x="233145" y="925733"/>
                </a:lnTo>
                <a:lnTo>
                  <a:pt x="238300" y="879278"/>
                </a:lnTo>
                <a:lnTo>
                  <a:pt x="246204" y="833699"/>
                </a:lnTo>
                <a:lnTo>
                  <a:pt x="256770" y="789081"/>
                </a:lnTo>
                <a:lnTo>
                  <a:pt x="269913" y="745510"/>
                </a:lnTo>
                <a:lnTo>
                  <a:pt x="285544" y="703070"/>
                </a:lnTo>
                <a:lnTo>
                  <a:pt x="303578" y="661847"/>
                </a:lnTo>
                <a:lnTo>
                  <a:pt x="323928" y="621926"/>
                </a:lnTo>
                <a:lnTo>
                  <a:pt x="346508" y="583393"/>
                </a:lnTo>
                <a:lnTo>
                  <a:pt x="371231" y="546334"/>
                </a:lnTo>
                <a:lnTo>
                  <a:pt x="398011" y="510833"/>
                </a:lnTo>
                <a:lnTo>
                  <a:pt x="426760" y="476975"/>
                </a:lnTo>
                <a:lnTo>
                  <a:pt x="457393" y="444847"/>
                </a:lnTo>
                <a:lnTo>
                  <a:pt x="489823" y="414533"/>
                </a:lnTo>
                <a:lnTo>
                  <a:pt x="523962" y="386119"/>
                </a:lnTo>
                <a:lnTo>
                  <a:pt x="559726" y="359690"/>
                </a:lnTo>
                <a:lnTo>
                  <a:pt x="597027" y="335331"/>
                </a:lnTo>
                <a:lnTo>
                  <a:pt x="635779" y="313128"/>
                </a:lnTo>
                <a:lnTo>
                  <a:pt x="675894" y="293166"/>
                </a:lnTo>
                <a:lnTo>
                  <a:pt x="717287" y="275531"/>
                </a:lnTo>
                <a:lnTo>
                  <a:pt x="759872" y="260308"/>
                </a:lnTo>
                <a:lnTo>
                  <a:pt x="803560" y="247581"/>
                </a:lnTo>
                <a:lnTo>
                  <a:pt x="848267" y="237437"/>
                </a:lnTo>
                <a:lnTo>
                  <a:pt x="893905" y="229961"/>
                </a:lnTo>
                <a:lnTo>
                  <a:pt x="940388" y="225238"/>
                </a:lnTo>
                <a:lnTo>
                  <a:pt x="987629" y="223354"/>
                </a:lnTo>
                <a:lnTo>
                  <a:pt x="1602685" y="223354"/>
                </a:lnTo>
                <a:lnTo>
                  <a:pt x="1587996" y="211250"/>
                </a:lnTo>
                <a:lnTo>
                  <a:pt x="1551643" y="183982"/>
                </a:lnTo>
                <a:lnTo>
                  <a:pt x="1514028" y="158374"/>
                </a:lnTo>
                <a:lnTo>
                  <a:pt x="1475207" y="134477"/>
                </a:lnTo>
                <a:lnTo>
                  <a:pt x="1435232" y="112347"/>
                </a:lnTo>
                <a:lnTo>
                  <a:pt x="1394156" y="92036"/>
                </a:lnTo>
                <a:lnTo>
                  <a:pt x="1352035" y="73599"/>
                </a:lnTo>
                <a:lnTo>
                  <a:pt x="1308921" y="57089"/>
                </a:lnTo>
                <a:lnTo>
                  <a:pt x="1264869" y="42560"/>
                </a:lnTo>
                <a:lnTo>
                  <a:pt x="1219931" y="30066"/>
                </a:lnTo>
                <a:lnTo>
                  <a:pt x="1174162" y="19661"/>
                </a:lnTo>
                <a:lnTo>
                  <a:pt x="1127615" y="11398"/>
                </a:lnTo>
                <a:lnTo>
                  <a:pt x="1080344" y="5331"/>
                </a:lnTo>
                <a:lnTo>
                  <a:pt x="1032403" y="1513"/>
                </a:lnTo>
                <a:lnTo>
                  <a:pt x="983845" y="0"/>
                </a:lnTo>
                <a:close/>
              </a:path>
              <a:path w="1967865" h="2044700">
                <a:moveTo>
                  <a:pt x="1602685" y="223354"/>
                </a:moveTo>
                <a:lnTo>
                  <a:pt x="987629" y="223354"/>
                </a:lnTo>
                <a:lnTo>
                  <a:pt x="1034870" y="225222"/>
                </a:lnTo>
                <a:lnTo>
                  <a:pt x="1081353" y="229899"/>
                </a:lnTo>
                <a:lnTo>
                  <a:pt x="1126991" y="237304"/>
                </a:lnTo>
                <a:lnTo>
                  <a:pt x="1171697" y="247354"/>
                </a:lnTo>
                <a:lnTo>
                  <a:pt x="1215386" y="259968"/>
                </a:lnTo>
                <a:lnTo>
                  <a:pt x="1257970" y="275066"/>
                </a:lnTo>
                <a:lnTo>
                  <a:pt x="1299363" y="292565"/>
                </a:lnTo>
                <a:lnTo>
                  <a:pt x="1339479" y="312384"/>
                </a:lnTo>
                <a:lnTo>
                  <a:pt x="1378230" y="334441"/>
                </a:lnTo>
                <a:lnTo>
                  <a:pt x="1415531" y="358656"/>
                </a:lnTo>
                <a:lnTo>
                  <a:pt x="1451295" y="384946"/>
                </a:lnTo>
                <a:lnTo>
                  <a:pt x="1485435" y="413230"/>
                </a:lnTo>
                <a:lnTo>
                  <a:pt x="1517865" y="443427"/>
                </a:lnTo>
                <a:lnTo>
                  <a:pt x="1548497" y="475455"/>
                </a:lnTo>
                <a:lnTo>
                  <a:pt x="1577247" y="509233"/>
                </a:lnTo>
                <a:lnTo>
                  <a:pt x="1604026" y="544680"/>
                </a:lnTo>
                <a:lnTo>
                  <a:pt x="1628749" y="581713"/>
                </a:lnTo>
                <a:lnTo>
                  <a:pt x="1651329" y="620251"/>
                </a:lnTo>
                <a:lnTo>
                  <a:pt x="1671679" y="660214"/>
                </a:lnTo>
                <a:lnTo>
                  <a:pt x="1689714" y="701519"/>
                </a:lnTo>
                <a:lnTo>
                  <a:pt x="1705345" y="744085"/>
                </a:lnTo>
                <a:lnTo>
                  <a:pt x="1718487" y="787830"/>
                </a:lnTo>
                <a:lnTo>
                  <a:pt x="1729054" y="832674"/>
                </a:lnTo>
                <a:lnTo>
                  <a:pt x="1736958" y="878534"/>
                </a:lnTo>
                <a:lnTo>
                  <a:pt x="1742012" y="924410"/>
                </a:lnTo>
                <a:lnTo>
                  <a:pt x="1744433" y="972979"/>
                </a:lnTo>
                <a:lnTo>
                  <a:pt x="1744433" y="1003264"/>
                </a:lnTo>
                <a:lnTo>
                  <a:pt x="1740649" y="1003264"/>
                </a:lnTo>
                <a:lnTo>
                  <a:pt x="1736592" y="1057717"/>
                </a:lnTo>
                <a:lnTo>
                  <a:pt x="1729085" y="1111807"/>
                </a:lnTo>
                <a:lnTo>
                  <a:pt x="1718308" y="1165169"/>
                </a:lnTo>
                <a:lnTo>
                  <a:pt x="1704443" y="1217442"/>
                </a:lnTo>
                <a:lnTo>
                  <a:pt x="1687673" y="1268261"/>
                </a:lnTo>
                <a:lnTo>
                  <a:pt x="1668117" y="1313174"/>
                </a:lnTo>
                <a:lnTo>
                  <a:pt x="1645655" y="1356815"/>
                </a:lnTo>
                <a:lnTo>
                  <a:pt x="1620105" y="1398821"/>
                </a:lnTo>
                <a:lnTo>
                  <a:pt x="1591286" y="1438828"/>
                </a:lnTo>
                <a:lnTo>
                  <a:pt x="1559016" y="1476472"/>
                </a:lnTo>
                <a:lnTo>
                  <a:pt x="1526926" y="1516577"/>
                </a:lnTo>
                <a:lnTo>
                  <a:pt x="1495988" y="1557391"/>
                </a:lnTo>
                <a:lnTo>
                  <a:pt x="1466293" y="1598915"/>
                </a:lnTo>
                <a:lnTo>
                  <a:pt x="1437927" y="1641149"/>
                </a:lnTo>
                <a:lnTo>
                  <a:pt x="1410981" y="1684092"/>
                </a:lnTo>
                <a:lnTo>
                  <a:pt x="1385542" y="1727746"/>
                </a:lnTo>
                <a:lnTo>
                  <a:pt x="1361700" y="1772109"/>
                </a:lnTo>
                <a:lnTo>
                  <a:pt x="1339543" y="1817182"/>
                </a:lnTo>
                <a:lnTo>
                  <a:pt x="1597820" y="1817182"/>
                </a:lnTo>
                <a:lnTo>
                  <a:pt x="1609371" y="1797272"/>
                </a:lnTo>
                <a:lnTo>
                  <a:pt x="1638340" y="1750302"/>
                </a:lnTo>
                <a:lnTo>
                  <a:pt x="1668337" y="1705295"/>
                </a:lnTo>
                <a:lnTo>
                  <a:pt x="1698833" y="1663933"/>
                </a:lnTo>
                <a:lnTo>
                  <a:pt x="1729297" y="1627899"/>
                </a:lnTo>
                <a:lnTo>
                  <a:pt x="1759381" y="1591521"/>
                </a:lnTo>
                <a:lnTo>
                  <a:pt x="1787877" y="1553819"/>
                </a:lnTo>
                <a:lnTo>
                  <a:pt x="1814586" y="1514859"/>
                </a:lnTo>
                <a:lnTo>
                  <a:pt x="1839309" y="1474706"/>
                </a:lnTo>
                <a:lnTo>
                  <a:pt x="1861848" y="1433428"/>
                </a:lnTo>
                <a:lnTo>
                  <a:pt x="1882004" y="1391091"/>
                </a:lnTo>
                <a:lnTo>
                  <a:pt x="1899578" y="1347760"/>
                </a:lnTo>
                <a:lnTo>
                  <a:pt x="1916258" y="1300477"/>
                </a:lnTo>
                <a:lnTo>
                  <a:pt x="1930622" y="1252732"/>
                </a:lnTo>
                <a:lnTo>
                  <a:pt x="1942669" y="1204522"/>
                </a:lnTo>
                <a:lnTo>
                  <a:pt x="1952400" y="1155849"/>
                </a:lnTo>
                <a:lnTo>
                  <a:pt x="1959813" y="1106713"/>
                </a:lnTo>
                <a:lnTo>
                  <a:pt x="1964910" y="1057113"/>
                </a:lnTo>
                <a:lnTo>
                  <a:pt x="1967690" y="1007050"/>
                </a:lnTo>
                <a:lnTo>
                  <a:pt x="1967690" y="972979"/>
                </a:lnTo>
                <a:lnTo>
                  <a:pt x="1965499" y="924410"/>
                </a:lnTo>
                <a:lnTo>
                  <a:pt x="1961028" y="876479"/>
                </a:lnTo>
                <a:lnTo>
                  <a:pt x="1954328" y="829239"/>
                </a:lnTo>
                <a:lnTo>
                  <a:pt x="1945454" y="782743"/>
                </a:lnTo>
                <a:lnTo>
                  <a:pt x="1934461" y="737047"/>
                </a:lnTo>
                <a:lnTo>
                  <a:pt x="1921400" y="692203"/>
                </a:lnTo>
                <a:lnTo>
                  <a:pt x="1906327" y="648264"/>
                </a:lnTo>
                <a:lnTo>
                  <a:pt x="1889295" y="605286"/>
                </a:lnTo>
                <a:lnTo>
                  <a:pt x="1870357" y="563322"/>
                </a:lnTo>
                <a:lnTo>
                  <a:pt x="1849568" y="522425"/>
                </a:lnTo>
                <a:lnTo>
                  <a:pt x="1826981" y="482649"/>
                </a:lnTo>
                <a:lnTo>
                  <a:pt x="1802649" y="444047"/>
                </a:lnTo>
                <a:lnTo>
                  <a:pt x="1776626" y="406675"/>
                </a:lnTo>
                <a:lnTo>
                  <a:pt x="1748967" y="370585"/>
                </a:lnTo>
                <a:lnTo>
                  <a:pt x="1719724" y="335830"/>
                </a:lnTo>
                <a:lnTo>
                  <a:pt x="1688952" y="302466"/>
                </a:lnTo>
                <a:lnTo>
                  <a:pt x="1656704" y="270545"/>
                </a:lnTo>
                <a:lnTo>
                  <a:pt x="1623034" y="240122"/>
                </a:lnTo>
                <a:lnTo>
                  <a:pt x="1602685" y="2233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828478" y="2270316"/>
            <a:ext cx="4012565" cy="4216400"/>
            <a:chOff x="828478" y="2270316"/>
            <a:chExt cx="4012565" cy="4216400"/>
          </a:xfrm>
        </p:grpSpPr>
        <p:sp>
          <p:nvSpPr>
            <p:cNvPr id="8" name="object 8"/>
            <p:cNvSpPr/>
            <p:nvPr/>
          </p:nvSpPr>
          <p:spPr>
            <a:xfrm>
              <a:off x="834828" y="2276666"/>
              <a:ext cx="3999865" cy="3249295"/>
            </a:xfrm>
            <a:custGeom>
              <a:avLst/>
              <a:gdLst/>
              <a:ahLst/>
              <a:cxnLst/>
              <a:rect l="l" t="t" r="r" b="b"/>
              <a:pathLst>
                <a:path w="3999865" h="3249295">
                  <a:moveTo>
                    <a:pt x="2443927" y="0"/>
                  </a:moveTo>
                  <a:lnTo>
                    <a:pt x="2399402" y="2402"/>
                  </a:lnTo>
                  <a:lnTo>
                    <a:pt x="2355596" y="10172"/>
                  </a:lnTo>
                  <a:lnTo>
                    <a:pt x="2312914" y="23160"/>
                  </a:lnTo>
                  <a:lnTo>
                    <a:pt x="2271761" y="41215"/>
                  </a:lnTo>
                  <a:lnTo>
                    <a:pt x="2232545" y="64188"/>
                  </a:lnTo>
                  <a:lnTo>
                    <a:pt x="2195669" y="91929"/>
                  </a:lnTo>
                  <a:lnTo>
                    <a:pt x="2161541" y="124289"/>
                  </a:lnTo>
                  <a:lnTo>
                    <a:pt x="2130565" y="161118"/>
                  </a:lnTo>
                  <a:lnTo>
                    <a:pt x="2103147" y="202267"/>
                  </a:lnTo>
                  <a:lnTo>
                    <a:pt x="2079694" y="247585"/>
                  </a:lnTo>
                  <a:lnTo>
                    <a:pt x="2053401" y="220857"/>
                  </a:lnTo>
                  <a:lnTo>
                    <a:pt x="1996005" y="174165"/>
                  </a:lnTo>
                  <a:lnTo>
                    <a:pt x="1924552" y="133021"/>
                  </a:lnTo>
                  <a:lnTo>
                    <a:pt x="1883125" y="116090"/>
                  </a:lnTo>
                  <a:lnTo>
                    <a:pt x="1841095" y="103494"/>
                  </a:lnTo>
                  <a:lnTo>
                    <a:pt x="1798696" y="95153"/>
                  </a:lnTo>
                  <a:lnTo>
                    <a:pt x="1756165" y="90988"/>
                  </a:lnTo>
                  <a:lnTo>
                    <a:pt x="1713737" y="90918"/>
                  </a:lnTo>
                  <a:lnTo>
                    <a:pt x="1671647" y="94865"/>
                  </a:lnTo>
                  <a:lnTo>
                    <a:pt x="1630132" y="102749"/>
                  </a:lnTo>
                  <a:lnTo>
                    <a:pt x="1589426" y="114489"/>
                  </a:lnTo>
                  <a:lnTo>
                    <a:pt x="1549766" y="130006"/>
                  </a:lnTo>
                  <a:lnTo>
                    <a:pt x="1511387" y="149220"/>
                  </a:lnTo>
                  <a:lnTo>
                    <a:pt x="1474525" y="172053"/>
                  </a:lnTo>
                  <a:lnTo>
                    <a:pt x="1439415" y="198423"/>
                  </a:lnTo>
                  <a:lnTo>
                    <a:pt x="1406292" y="228251"/>
                  </a:lnTo>
                  <a:lnTo>
                    <a:pt x="1375393" y="261458"/>
                  </a:lnTo>
                  <a:lnTo>
                    <a:pt x="1346952" y="297964"/>
                  </a:lnTo>
                  <a:lnTo>
                    <a:pt x="1321206" y="337689"/>
                  </a:lnTo>
                  <a:lnTo>
                    <a:pt x="1298390" y="380554"/>
                  </a:lnTo>
                  <a:lnTo>
                    <a:pt x="1252249" y="353477"/>
                  </a:lnTo>
                  <a:lnTo>
                    <a:pt x="1204488" y="330863"/>
                  </a:lnTo>
                  <a:lnTo>
                    <a:pt x="1155366" y="312771"/>
                  </a:lnTo>
                  <a:lnTo>
                    <a:pt x="1105144" y="299258"/>
                  </a:lnTo>
                  <a:lnTo>
                    <a:pt x="1054083" y="290382"/>
                  </a:lnTo>
                  <a:lnTo>
                    <a:pt x="1002442" y="286203"/>
                  </a:lnTo>
                  <a:lnTo>
                    <a:pt x="950484" y="286776"/>
                  </a:lnTo>
                  <a:lnTo>
                    <a:pt x="898467" y="292162"/>
                  </a:lnTo>
                  <a:lnTo>
                    <a:pt x="854502" y="300531"/>
                  </a:lnTo>
                  <a:lnTo>
                    <a:pt x="811787" y="312134"/>
                  </a:lnTo>
                  <a:lnTo>
                    <a:pt x="770414" y="326839"/>
                  </a:lnTo>
                  <a:lnTo>
                    <a:pt x="730472" y="344514"/>
                  </a:lnTo>
                  <a:lnTo>
                    <a:pt x="692052" y="365028"/>
                  </a:lnTo>
                  <a:lnTo>
                    <a:pt x="655245" y="388249"/>
                  </a:lnTo>
                  <a:lnTo>
                    <a:pt x="620142" y="414046"/>
                  </a:lnTo>
                  <a:lnTo>
                    <a:pt x="586832" y="442287"/>
                  </a:lnTo>
                  <a:lnTo>
                    <a:pt x="555406" y="472841"/>
                  </a:lnTo>
                  <a:lnTo>
                    <a:pt x="525955" y="505576"/>
                  </a:lnTo>
                  <a:lnTo>
                    <a:pt x="498569" y="540361"/>
                  </a:lnTo>
                  <a:lnTo>
                    <a:pt x="473339" y="577064"/>
                  </a:lnTo>
                  <a:lnTo>
                    <a:pt x="450355" y="615553"/>
                  </a:lnTo>
                  <a:lnTo>
                    <a:pt x="429708" y="655698"/>
                  </a:lnTo>
                  <a:lnTo>
                    <a:pt x="411489" y="697367"/>
                  </a:lnTo>
                  <a:lnTo>
                    <a:pt x="395787" y="740427"/>
                  </a:lnTo>
                  <a:lnTo>
                    <a:pt x="382693" y="784749"/>
                  </a:lnTo>
                  <a:lnTo>
                    <a:pt x="372298" y="830199"/>
                  </a:lnTo>
                  <a:lnTo>
                    <a:pt x="364693" y="876647"/>
                  </a:lnTo>
                  <a:lnTo>
                    <a:pt x="359967" y="923960"/>
                  </a:lnTo>
                  <a:lnTo>
                    <a:pt x="358212" y="972009"/>
                  </a:lnTo>
                  <a:lnTo>
                    <a:pt x="359518" y="1020660"/>
                  </a:lnTo>
                  <a:lnTo>
                    <a:pt x="363975" y="1069783"/>
                  </a:lnTo>
                  <a:lnTo>
                    <a:pt x="360609" y="1079943"/>
                  </a:lnTo>
                  <a:lnTo>
                    <a:pt x="313579" y="1088496"/>
                  </a:lnTo>
                  <a:lnTo>
                    <a:pt x="268259" y="1103005"/>
                  </a:lnTo>
                  <a:lnTo>
                    <a:pt x="225058" y="1123176"/>
                  </a:lnTo>
                  <a:lnTo>
                    <a:pt x="184384" y="1148713"/>
                  </a:lnTo>
                  <a:lnTo>
                    <a:pt x="146646" y="1179323"/>
                  </a:lnTo>
                  <a:lnTo>
                    <a:pt x="112253" y="1214710"/>
                  </a:lnTo>
                  <a:lnTo>
                    <a:pt x="81614" y="1254579"/>
                  </a:lnTo>
                  <a:lnTo>
                    <a:pt x="55136" y="1298637"/>
                  </a:lnTo>
                  <a:lnTo>
                    <a:pt x="35049" y="1341981"/>
                  </a:lnTo>
                  <a:lnTo>
                    <a:pt x="19579" y="1386575"/>
                  </a:lnTo>
                  <a:lnTo>
                    <a:pt x="8639" y="1432045"/>
                  </a:lnTo>
                  <a:lnTo>
                    <a:pt x="2142" y="1478017"/>
                  </a:lnTo>
                  <a:lnTo>
                    <a:pt x="0" y="1524118"/>
                  </a:lnTo>
                  <a:lnTo>
                    <a:pt x="2124" y="1569976"/>
                  </a:lnTo>
                  <a:lnTo>
                    <a:pt x="8428" y="1615216"/>
                  </a:lnTo>
                  <a:lnTo>
                    <a:pt x="18824" y="1659467"/>
                  </a:lnTo>
                  <a:lnTo>
                    <a:pt x="33224" y="1702353"/>
                  </a:lnTo>
                  <a:lnTo>
                    <a:pt x="51540" y="1743504"/>
                  </a:lnTo>
                  <a:lnTo>
                    <a:pt x="73685" y="1782544"/>
                  </a:lnTo>
                  <a:lnTo>
                    <a:pt x="99571" y="1819101"/>
                  </a:lnTo>
                  <a:lnTo>
                    <a:pt x="129110" y="1852802"/>
                  </a:lnTo>
                  <a:lnTo>
                    <a:pt x="162215" y="1883273"/>
                  </a:lnTo>
                  <a:lnTo>
                    <a:pt x="198799" y="1910142"/>
                  </a:lnTo>
                  <a:lnTo>
                    <a:pt x="170389" y="1947555"/>
                  </a:lnTo>
                  <a:lnTo>
                    <a:pt x="146065" y="1987800"/>
                  </a:lnTo>
                  <a:lnTo>
                    <a:pt x="125950" y="2030471"/>
                  </a:lnTo>
                  <a:lnTo>
                    <a:pt x="110164" y="2075162"/>
                  </a:lnTo>
                  <a:lnTo>
                    <a:pt x="98828" y="2121466"/>
                  </a:lnTo>
                  <a:lnTo>
                    <a:pt x="92062" y="2168978"/>
                  </a:lnTo>
                  <a:lnTo>
                    <a:pt x="89989" y="2217289"/>
                  </a:lnTo>
                  <a:lnTo>
                    <a:pt x="92728" y="2265996"/>
                  </a:lnTo>
                  <a:lnTo>
                    <a:pt x="100903" y="2317189"/>
                  </a:lnTo>
                  <a:lnTo>
                    <a:pt x="114079" y="2365964"/>
                  </a:lnTo>
                  <a:lnTo>
                    <a:pt x="131921" y="2412026"/>
                  </a:lnTo>
                  <a:lnTo>
                    <a:pt x="154092" y="2455084"/>
                  </a:lnTo>
                  <a:lnTo>
                    <a:pt x="180256" y="2494845"/>
                  </a:lnTo>
                  <a:lnTo>
                    <a:pt x="210079" y="2531015"/>
                  </a:lnTo>
                  <a:lnTo>
                    <a:pt x="243225" y="2563303"/>
                  </a:lnTo>
                  <a:lnTo>
                    <a:pt x="279357" y="2591415"/>
                  </a:lnTo>
                  <a:lnTo>
                    <a:pt x="318140" y="2615059"/>
                  </a:lnTo>
                  <a:lnTo>
                    <a:pt x="359239" y="2633942"/>
                  </a:lnTo>
                  <a:lnTo>
                    <a:pt x="402317" y="2647772"/>
                  </a:lnTo>
                  <a:lnTo>
                    <a:pt x="447040" y="2656255"/>
                  </a:lnTo>
                  <a:lnTo>
                    <a:pt x="493070" y="2659100"/>
                  </a:lnTo>
                  <a:lnTo>
                    <a:pt x="540073" y="2656013"/>
                  </a:lnTo>
                  <a:lnTo>
                    <a:pt x="547693" y="2670364"/>
                  </a:lnTo>
                  <a:lnTo>
                    <a:pt x="573171" y="2714158"/>
                  </a:lnTo>
                  <a:lnTo>
                    <a:pt x="600779" y="2755480"/>
                  </a:lnTo>
                  <a:lnTo>
                    <a:pt x="630390" y="2794293"/>
                  </a:lnTo>
                  <a:lnTo>
                    <a:pt x="661875" y="2830561"/>
                  </a:lnTo>
                  <a:lnTo>
                    <a:pt x="695104" y="2864250"/>
                  </a:lnTo>
                  <a:lnTo>
                    <a:pt x="729947" y="2895323"/>
                  </a:lnTo>
                  <a:lnTo>
                    <a:pt x="766277" y="2923745"/>
                  </a:lnTo>
                  <a:lnTo>
                    <a:pt x="803964" y="2949479"/>
                  </a:lnTo>
                  <a:lnTo>
                    <a:pt x="842880" y="2972491"/>
                  </a:lnTo>
                  <a:lnTo>
                    <a:pt x="882894" y="2992745"/>
                  </a:lnTo>
                  <a:lnTo>
                    <a:pt x="923878" y="3010204"/>
                  </a:lnTo>
                  <a:lnTo>
                    <a:pt x="965703" y="3024833"/>
                  </a:lnTo>
                  <a:lnTo>
                    <a:pt x="1008240" y="3036597"/>
                  </a:lnTo>
                  <a:lnTo>
                    <a:pt x="1051360" y="3045459"/>
                  </a:lnTo>
                  <a:lnTo>
                    <a:pt x="1094934" y="3051385"/>
                  </a:lnTo>
                  <a:lnTo>
                    <a:pt x="1138833" y="3054338"/>
                  </a:lnTo>
                  <a:lnTo>
                    <a:pt x="1182927" y="3054283"/>
                  </a:lnTo>
                  <a:lnTo>
                    <a:pt x="1227088" y="3051183"/>
                  </a:lnTo>
                  <a:lnTo>
                    <a:pt x="1271187" y="3045004"/>
                  </a:lnTo>
                  <a:lnTo>
                    <a:pt x="1315094" y="3035709"/>
                  </a:lnTo>
                  <a:lnTo>
                    <a:pt x="1358681" y="3023263"/>
                  </a:lnTo>
                  <a:lnTo>
                    <a:pt x="1401819" y="3007631"/>
                  </a:lnTo>
                  <a:lnTo>
                    <a:pt x="1444378" y="2988776"/>
                  </a:lnTo>
                  <a:lnTo>
                    <a:pt x="1486229" y="2966662"/>
                  </a:lnTo>
                  <a:lnTo>
                    <a:pt x="1527244" y="2941255"/>
                  </a:lnTo>
                  <a:lnTo>
                    <a:pt x="1555424" y="2984383"/>
                  </a:lnTo>
                  <a:lnTo>
                    <a:pt x="1586343" y="3024776"/>
                  </a:lnTo>
                  <a:lnTo>
                    <a:pt x="1619832" y="3062295"/>
                  </a:lnTo>
                  <a:lnTo>
                    <a:pt x="1655723" y="3096800"/>
                  </a:lnTo>
                  <a:lnTo>
                    <a:pt x="1693848" y="3128153"/>
                  </a:lnTo>
                  <a:lnTo>
                    <a:pt x="1734038" y="3156214"/>
                  </a:lnTo>
                  <a:lnTo>
                    <a:pt x="1776125" y="3180844"/>
                  </a:lnTo>
                  <a:lnTo>
                    <a:pt x="1819941" y="3201905"/>
                  </a:lnTo>
                  <a:lnTo>
                    <a:pt x="1865318" y="3219258"/>
                  </a:lnTo>
                  <a:lnTo>
                    <a:pt x="1910401" y="3232428"/>
                  </a:lnTo>
                  <a:lnTo>
                    <a:pt x="1955565" y="3241747"/>
                  </a:lnTo>
                  <a:lnTo>
                    <a:pt x="2000659" y="3247305"/>
                  </a:lnTo>
                  <a:lnTo>
                    <a:pt x="2045533" y="3249190"/>
                  </a:lnTo>
                  <a:lnTo>
                    <a:pt x="2090034" y="3247493"/>
                  </a:lnTo>
                  <a:lnTo>
                    <a:pt x="2134014" y="3242301"/>
                  </a:lnTo>
                  <a:lnTo>
                    <a:pt x="2177321" y="3233705"/>
                  </a:lnTo>
                  <a:lnTo>
                    <a:pt x="2219804" y="3221794"/>
                  </a:lnTo>
                  <a:lnTo>
                    <a:pt x="2261314" y="3206657"/>
                  </a:lnTo>
                  <a:lnTo>
                    <a:pt x="2301698" y="3188384"/>
                  </a:lnTo>
                  <a:lnTo>
                    <a:pt x="2340806" y="3167064"/>
                  </a:lnTo>
                  <a:lnTo>
                    <a:pt x="2378488" y="3142786"/>
                  </a:lnTo>
                  <a:lnTo>
                    <a:pt x="2414593" y="3115639"/>
                  </a:lnTo>
                  <a:lnTo>
                    <a:pt x="2448970" y="3085713"/>
                  </a:lnTo>
                  <a:lnTo>
                    <a:pt x="2481469" y="3053098"/>
                  </a:lnTo>
                  <a:lnTo>
                    <a:pt x="2511938" y="3017882"/>
                  </a:lnTo>
                  <a:lnTo>
                    <a:pt x="2540228" y="2980155"/>
                  </a:lnTo>
                  <a:lnTo>
                    <a:pt x="2566187" y="2940006"/>
                  </a:lnTo>
                  <a:lnTo>
                    <a:pt x="2589664" y="2897524"/>
                  </a:lnTo>
                  <a:lnTo>
                    <a:pt x="2610509" y="2852799"/>
                  </a:lnTo>
                  <a:lnTo>
                    <a:pt x="2628572" y="2805921"/>
                  </a:lnTo>
                  <a:lnTo>
                    <a:pt x="2643701" y="2756978"/>
                  </a:lnTo>
                  <a:lnTo>
                    <a:pt x="2686621" y="2783631"/>
                  </a:lnTo>
                  <a:lnTo>
                    <a:pt x="2731364" y="2805741"/>
                  </a:lnTo>
                  <a:lnTo>
                    <a:pt x="2777638" y="2823208"/>
                  </a:lnTo>
                  <a:lnTo>
                    <a:pt x="2825151" y="2835934"/>
                  </a:lnTo>
                  <a:lnTo>
                    <a:pt x="2873609" y="2843820"/>
                  </a:lnTo>
                  <a:lnTo>
                    <a:pt x="2922720" y="2846767"/>
                  </a:lnTo>
                  <a:lnTo>
                    <a:pt x="2968887" y="2844993"/>
                  </a:lnTo>
                  <a:lnTo>
                    <a:pt x="3013995" y="2838989"/>
                  </a:lnTo>
                  <a:lnTo>
                    <a:pt x="3057882" y="2828929"/>
                  </a:lnTo>
                  <a:lnTo>
                    <a:pt x="3100385" y="2814990"/>
                  </a:lnTo>
                  <a:lnTo>
                    <a:pt x="3141344" y="2797348"/>
                  </a:lnTo>
                  <a:lnTo>
                    <a:pt x="3180596" y="2776180"/>
                  </a:lnTo>
                  <a:lnTo>
                    <a:pt x="3217979" y="2751660"/>
                  </a:lnTo>
                  <a:lnTo>
                    <a:pt x="3253331" y="2723966"/>
                  </a:lnTo>
                  <a:lnTo>
                    <a:pt x="3286490" y="2693273"/>
                  </a:lnTo>
                  <a:lnTo>
                    <a:pt x="3317294" y="2659757"/>
                  </a:lnTo>
                  <a:lnTo>
                    <a:pt x="3345581" y="2623595"/>
                  </a:lnTo>
                  <a:lnTo>
                    <a:pt x="3371189" y="2584962"/>
                  </a:lnTo>
                  <a:lnTo>
                    <a:pt x="3393957" y="2544035"/>
                  </a:lnTo>
                  <a:lnTo>
                    <a:pt x="3413722" y="2500990"/>
                  </a:lnTo>
                  <a:lnTo>
                    <a:pt x="3430322" y="2456003"/>
                  </a:lnTo>
                  <a:lnTo>
                    <a:pt x="3443595" y="2409249"/>
                  </a:lnTo>
                  <a:lnTo>
                    <a:pt x="3453380" y="2360906"/>
                  </a:lnTo>
                  <a:lnTo>
                    <a:pt x="3459514" y="2311149"/>
                  </a:lnTo>
                  <a:lnTo>
                    <a:pt x="3461835" y="2260154"/>
                  </a:lnTo>
                  <a:lnTo>
                    <a:pt x="3507170" y="2251085"/>
                  </a:lnTo>
                  <a:lnTo>
                    <a:pt x="3551622" y="2238408"/>
                  </a:lnTo>
                  <a:lnTo>
                    <a:pt x="3595026" y="2222201"/>
                  </a:lnTo>
                  <a:lnTo>
                    <a:pt x="3637215" y="2202542"/>
                  </a:lnTo>
                  <a:lnTo>
                    <a:pt x="3678022" y="2179509"/>
                  </a:lnTo>
                  <a:lnTo>
                    <a:pt x="3717281" y="2153178"/>
                  </a:lnTo>
                  <a:lnTo>
                    <a:pt x="3754824" y="2123629"/>
                  </a:lnTo>
                  <a:lnTo>
                    <a:pt x="3789338" y="2092097"/>
                  </a:lnTo>
                  <a:lnTo>
                    <a:pt x="3821307" y="2058440"/>
                  </a:lnTo>
                  <a:lnTo>
                    <a:pt x="3850710" y="2022821"/>
                  </a:lnTo>
                  <a:lnTo>
                    <a:pt x="3877527" y="1985405"/>
                  </a:lnTo>
                  <a:lnTo>
                    <a:pt x="3901741" y="1946356"/>
                  </a:lnTo>
                  <a:lnTo>
                    <a:pt x="3923330" y="1905839"/>
                  </a:lnTo>
                  <a:lnTo>
                    <a:pt x="3942276" y="1864018"/>
                  </a:lnTo>
                  <a:lnTo>
                    <a:pt x="3958559" y="1821057"/>
                  </a:lnTo>
                  <a:lnTo>
                    <a:pt x="3972160" y="1777122"/>
                  </a:lnTo>
                  <a:lnTo>
                    <a:pt x="3983059" y="1732375"/>
                  </a:lnTo>
                  <a:lnTo>
                    <a:pt x="3991236" y="1686982"/>
                  </a:lnTo>
                  <a:lnTo>
                    <a:pt x="3996673" y="1641108"/>
                  </a:lnTo>
                  <a:lnTo>
                    <a:pt x="3999349" y="1594916"/>
                  </a:lnTo>
                  <a:lnTo>
                    <a:pt x="3999246" y="1548570"/>
                  </a:lnTo>
                  <a:lnTo>
                    <a:pt x="3996344" y="1502236"/>
                  </a:lnTo>
                  <a:lnTo>
                    <a:pt x="3990622" y="1456078"/>
                  </a:lnTo>
                  <a:lnTo>
                    <a:pt x="3982063" y="1410260"/>
                  </a:lnTo>
                  <a:lnTo>
                    <a:pt x="3970646" y="1364946"/>
                  </a:lnTo>
                  <a:lnTo>
                    <a:pt x="3956351" y="1320301"/>
                  </a:lnTo>
                  <a:lnTo>
                    <a:pt x="3939160" y="1276489"/>
                  </a:lnTo>
                  <a:lnTo>
                    <a:pt x="3919053" y="1233675"/>
                  </a:lnTo>
                  <a:lnTo>
                    <a:pt x="3896011" y="1192023"/>
                  </a:lnTo>
                  <a:lnTo>
                    <a:pt x="3870013" y="1151698"/>
                  </a:lnTo>
                  <a:lnTo>
                    <a:pt x="3876510" y="1134128"/>
                  </a:lnTo>
                  <a:lnTo>
                    <a:pt x="3892619" y="1079943"/>
                  </a:lnTo>
                  <a:lnTo>
                    <a:pt x="3902460" y="1031340"/>
                  </a:lnTo>
                  <a:lnTo>
                    <a:pt x="3908229" y="982803"/>
                  </a:lnTo>
                  <a:lnTo>
                    <a:pt x="3910049" y="934569"/>
                  </a:lnTo>
                  <a:lnTo>
                    <a:pt x="3908041" y="886875"/>
                  </a:lnTo>
                  <a:lnTo>
                    <a:pt x="3902329" y="839958"/>
                  </a:lnTo>
                  <a:lnTo>
                    <a:pt x="3893033" y="794056"/>
                  </a:lnTo>
                  <a:lnTo>
                    <a:pt x="3880276" y="749406"/>
                  </a:lnTo>
                  <a:lnTo>
                    <a:pt x="3864180" y="706246"/>
                  </a:lnTo>
                  <a:lnTo>
                    <a:pt x="3844867" y="664811"/>
                  </a:lnTo>
                  <a:lnTo>
                    <a:pt x="3822459" y="625341"/>
                  </a:lnTo>
                  <a:lnTo>
                    <a:pt x="3797078" y="588072"/>
                  </a:lnTo>
                  <a:lnTo>
                    <a:pt x="3768846" y="553241"/>
                  </a:lnTo>
                  <a:lnTo>
                    <a:pt x="3737885" y="521085"/>
                  </a:lnTo>
                  <a:lnTo>
                    <a:pt x="3704317" y="491843"/>
                  </a:lnTo>
                  <a:lnTo>
                    <a:pt x="3668264" y="465751"/>
                  </a:lnTo>
                  <a:lnTo>
                    <a:pt x="3629849" y="443046"/>
                  </a:lnTo>
                  <a:lnTo>
                    <a:pt x="3589192" y="423966"/>
                  </a:lnTo>
                  <a:lnTo>
                    <a:pt x="3546417" y="408748"/>
                  </a:lnTo>
                  <a:lnTo>
                    <a:pt x="3536351" y="360902"/>
                  </a:lnTo>
                  <a:lnTo>
                    <a:pt x="3522153" y="314668"/>
                  </a:lnTo>
                  <a:lnTo>
                    <a:pt x="3503983" y="270355"/>
                  </a:lnTo>
                  <a:lnTo>
                    <a:pt x="3482000" y="228267"/>
                  </a:lnTo>
                  <a:lnTo>
                    <a:pt x="3456366" y="188712"/>
                  </a:lnTo>
                  <a:lnTo>
                    <a:pt x="3427239" y="151996"/>
                  </a:lnTo>
                  <a:lnTo>
                    <a:pt x="3394779" y="118426"/>
                  </a:lnTo>
                  <a:lnTo>
                    <a:pt x="3358249" y="87603"/>
                  </a:lnTo>
                  <a:lnTo>
                    <a:pt x="3319831" y="61505"/>
                  </a:lnTo>
                  <a:lnTo>
                    <a:pt x="3279843" y="40103"/>
                  </a:lnTo>
                  <a:lnTo>
                    <a:pt x="3238603" y="23368"/>
                  </a:lnTo>
                  <a:lnTo>
                    <a:pt x="3196429" y="11271"/>
                  </a:lnTo>
                  <a:lnTo>
                    <a:pt x="3153640" y="3784"/>
                  </a:lnTo>
                  <a:lnTo>
                    <a:pt x="3110552" y="877"/>
                  </a:lnTo>
                  <a:lnTo>
                    <a:pt x="3067484" y="2522"/>
                  </a:lnTo>
                  <a:lnTo>
                    <a:pt x="3024754" y="8690"/>
                  </a:lnTo>
                  <a:lnTo>
                    <a:pt x="2982680" y="19352"/>
                  </a:lnTo>
                  <a:lnTo>
                    <a:pt x="2941580" y="34479"/>
                  </a:lnTo>
                  <a:lnTo>
                    <a:pt x="2901771" y="54043"/>
                  </a:lnTo>
                  <a:lnTo>
                    <a:pt x="2863572" y="78014"/>
                  </a:lnTo>
                  <a:lnTo>
                    <a:pt x="2827300" y="106363"/>
                  </a:lnTo>
                  <a:lnTo>
                    <a:pt x="2793274" y="139063"/>
                  </a:lnTo>
                  <a:lnTo>
                    <a:pt x="2761811" y="176084"/>
                  </a:lnTo>
                  <a:lnTo>
                    <a:pt x="2731770" y="137295"/>
                  </a:lnTo>
                  <a:lnTo>
                    <a:pt x="2698073" y="102662"/>
                  </a:lnTo>
                  <a:lnTo>
                    <a:pt x="2661066" y="72481"/>
                  </a:lnTo>
                  <a:lnTo>
                    <a:pt x="2621095" y="47052"/>
                  </a:lnTo>
                  <a:lnTo>
                    <a:pt x="2577754" y="26490"/>
                  </a:lnTo>
                  <a:lnTo>
                    <a:pt x="2533508" y="11893"/>
                  </a:lnTo>
                  <a:lnTo>
                    <a:pt x="2488764" y="3113"/>
                  </a:lnTo>
                  <a:lnTo>
                    <a:pt x="2443927" y="0"/>
                  </a:lnTo>
                  <a:close/>
                </a:path>
              </a:pathLst>
            </a:custGeom>
            <a:solidFill>
              <a:srgbClr val="42B9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36390" y="6299377"/>
              <a:ext cx="180467" cy="18042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548253" y="5386323"/>
              <a:ext cx="699135" cy="896619"/>
            </a:xfrm>
            <a:custGeom>
              <a:avLst/>
              <a:gdLst/>
              <a:ahLst/>
              <a:cxnLst/>
              <a:rect l="l" t="t" r="r" b="b"/>
              <a:pathLst>
                <a:path w="699135" h="896620">
                  <a:moveTo>
                    <a:pt x="541274" y="270586"/>
                  </a:moveTo>
                  <a:lnTo>
                    <a:pt x="536905" y="221957"/>
                  </a:lnTo>
                  <a:lnTo>
                    <a:pt x="524332" y="176187"/>
                  </a:lnTo>
                  <a:lnTo>
                    <a:pt x="504317" y="134023"/>
                  </a:lnTo>
                  <a:lnTo>
                    <a:pt x="477621" y="96266"/>
                  </a:lnTo>
                  <a:lnTo>
                    <a:pt x="445008" y="63652"/>
                  </a:lnTo>
                  <a:lnTo>
                    <a:pt x="407225" y="36957"/>
                  </a:lnTo>
                  <a:lnTo>
                    <a:pt x="365074" y="16941"/>
                  </a:lnTo>
                  <a:lnTo>
                    <a:pt x="319278" y="4368"/>
                  </a:lnTo>
                  <a:lnTo>
                    <a:pt x="270637" y="0"/>
                  </a:lnTo>
                  <a:lnTo>
                    <a:pt x="221983" y="4368"/>
                  </a:lnTo>
                  <a:lnTo>
                    <a:pt x="176187" y="16941"/>
                  </a:lnTo>
                  <a:lnTo>
                    <a:pt x="134035" y="36957"/>
                  </a:lnTo>
                  <a:lnTo>
                    <a:pt x="96253" y="63652"/>
                  </a:lnTo>
                  <a:lnTo>
                    <a:pt x="63639" y="96266"/>
                  </a:lnTo>
                  <a:lnTo>
                    <a:pt x="36944" y="134023"/>
                  </a:lnTo>
                  <a:lnTo>
                    <a:pt x="16929" y="176187"/>
                  </a:lnTo>
                  <a:lnTo>
                    <a:pt x="4356" y="221957"/>
                  </a:lnTo>
                  <a:lnTo>
                    <a:pt x="0" y="270586"/>
                  </a:lnTo>
                  <a:lnTo>
                    <a:pt x="4356" y="319239"/>
                  </a:lnTo>
                  <a:lnTo>
                    <a:pt x="16929" y="365023"/>
                  </a:lnTo>
                  <a:lnTo>
                    <a:pt x="36944" y="407187"/>
                  </a:lnTo>
                  <a:lnTo>
                    <a:pt x="63639" y="444957"/>
                  </a:lnTo>
                  <a:lnTo>
                    <a:pt x="96253" y="477583"/>
                  </a:lnTo>
                  <a:lnTo>
                    <a:pt x="134035" y="504278"/>
                  </a:lnTo>
                  <a:lnTo>
                    <a:pt x="176187" y="524294"/>
                  </a:lnTo>
                  <a:lnTo>
                    <a:pt x="221983" y="536867"/>
                  </a:lnTo>
                  <a:lnTo>
                    <a:pt x="270637" y="541223"/>
                  </a:lnTo>
                  <a:lnTo>
                    <a:pt x="319278" y="536867"/>
                  </a:lnTo>
                  <a:lnTo>
                    <a:pt x="365074" y="524294"/>
                  </a:lnTo>
                  <a:lnTo>
                    <a:pt x="407225" y="504278"/>
                  </a:lnTo>
                  <a:lnTo>
                    <a:pt x="445008" y="477583"/>
                  </a:lnTo>
                  <a:lnTo>
                    <a:pt x="477621" y="444957"/>
                  </a:lnTo>
                  <a:lnTo>
                    <a:pt x="504317" y="407187"/>
                  </a:lnTo>
                  <a:lnTo>
                    <a:pt x="524332" y="365023"/>
                  </a:lnTo>
                  <a:lnTo>
                    <a:pt x="536905" y="319239"/>
                  </a:lnTo>
                  <a:lnTo>
                    <a:pt x="541274" y="270586"/>
                  </a:lnTo>
                  <a:close/>
                </a:path>
                <a:path w="699135" h="896620">
                  <a:moveTo>
                    <a:pt x="698754" y="715746"/>
                  </a:moveTo>
                  <a:lnTo>
                    <a:pt x="692302" y="667791"/>
                  </a:lnTo>
                  <a:lnTo>
                    <a:pt x="674116" y="624687"/>
                  </a:lnTo>
                  <a:lnTo>
                    <a:pt x="645922" y="588175"/>
                  </a:lnTo>
                  <a:lnTo>
                    <a:pt x="609409" y="559968"/>
                  </a:lnTo>
                  <a:lnTo>
                    <a:pt x="566343" y="541782"/>
                  </a:lnTo>
                  <a:lnTo>
                    <a:pt x="518414" y="535330"/>
                  </a:lnTo>
                  <a:lnTo>
                    <a:pt x="470420" y="541782"/>
                  </a:lnTo>
                  <a:lnTo>
                    <a:pt x="427316" y="559968"/>
                  </a:lnTo>
                  <a:lnTo>
                    <a:pt x="390791" y="588175"/>
                  </a:lnTo>
                  <a:lnTo>
                    <a:pt x="362572" y="624687"/>
                  </a:lnTo>
                  <a:lnTo>
                    <a:pt x="344385" y="667791"/>
                  </a:lnTo>
                  <a:lnTo>
                    <a:pt x="337947" y="715746"/>
                  </a:lnTo>
                  <a:lnTo>
                    <a:pt x="344385" y="763727"/>
                  </a:lnTo>
                  <a:lnTo>
                    <a:pt x="362572" y="806818"/>
                  </a:lnTo>
                  <a:lnTo>
                    <a:pt x="390791" y="843343"/>
                  </a:lnTo>
                  <a:lnTo>
                    <a:pt x="427316" y="871550"/>
                  </a:lnTo>
                  <a:lnTo>
                    <a:pt x="470420" y="889736"/>
                  </a:lnTo>
                  <a:lnTo>
                    <a:pt x="518414" y="896175"/>
                  </a:lnTo>
                  <a:lnTo>
                    <a:pt x="566343" y="889736"/>
                  </a:lnTo>
                  <a:lnTo>
                    <a:pt x="609409" y="871550"/>
                  </a:lnTo>
                  <a:lnTo>
                    <a:pt x="645922" y="843343"/>
                  </a:lnTo>
                  <a:lnTo>
                    <a:pt x="674116" y="806818"/>
                  </a:lnTo>
                  <a:lnTo>
                    <a:pt x="692302" y="763727"/>
                  </a:lnTo>
                  <a:lnTo>
                    <a:pt x="698754" y="715746"/>
                  </a:lnTo>
                  <a:close/>
                </a:path>
              </a:pathLst>
            </a:custGeom>
            <a:solidFill>
              <a:srgbClr val="42B9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34828" y="2276666"/>
              <a:ext cx="3999865" cy="3249295"/>
            </a:xfrm>
            <a:custGeom>
              <a:avLst/>
              <a:gdLst/>
              <a:ahLst/>
              <a:cxnLst/>
              <a:rect l="l" t="t" r="r" b="b"/>
              <a:pathLst>
                <a:path w="3999865" h="3249295">
                  <a:moveTo>
                    <a:pt x="363975" y="1069783"/>
                  </a:moveTo>
                  <a:lnTo>
                    <a:pt x="359518" y="1020660"/>
                  </a:lnTo>
                  <a:lnTo>
                    <a:pt x="358212" y="972009"/>
                  </a:lnTo>
                  <a:lnTo>
                    <a:pt x="359967" y="923960"/>
                  </a:lnTo>
                  <a:lnTo>
                    <a:pt x="364693" y="876647"/>
                  </a:lnTo>
                  <a:lnTo>
                    <a:pt x="372298" y="830199"/>
                  </a:lnTo>
                  <a:lnTo>
                    <a:pt x="382693" y="784749"/>
                  </a:lnTo>
                  <a:lnTo>
                    <a:pt x="395787" y="740427"/>
                  </a:lnTo>
                  <a:lnTo>
                    <a:pt x="411489" y="697367"/>
                  </a:lnTo>
                  <a:lnTo>
                    <a:pt x="429708" y="655698"/>
                  </a:lnTo>
                  <a:lnTo>
                    <a:pt x="450355" y="615553"/>
                  </a:lnTo>
                  <a:lnTo>
                    <a:pt x="473339" y="577064"/>
                  </a:lnTo>
                  <a:lnTo>
                    <a:pt x="498569" y="540361"/>
                  </a:lnTo>
                  <a:lnTo>
                    <a:pt x="525955" y="505576"/>
                  </a:lnTo>
                  <a:lnTo>
                    <a:pt x="555406" y="472841"/>
                  </a:lnTo>
                  <a:lnTo>
                    <a:pt x="586832" y="442287"/>
                  </a:lnTo>
                  <a:lnTo>
                    <a:pt x="620142" y="414046"/>
                  </a:lnTo>
                  <a:lnTo>
                    <a:pt x="655245" y="388249"/>
                  </a:lnTo>
                  <a:lnTo>
                    <a:pt x="692052" y="365028"/>
                  </a:lnTo>
                  <a:lnTo>
                    <a:pt x="730472" y="344514"/>
                  </a:lnTo>
                  <a:lnTo>
                    <a:pt x="770414" y="326839"/>
                  </a:lnTo>
                  <a:lnTo>
                    <a:pt x="811787" y="312134"/>
                  </a:lnTo>
                  <a:lnTo>
                    <a:pt x="854502" y="300531"/>
                  </a:lnTo>
                  <a:lnTo>
                    <a:pt x="898467" y="292162"/>
                  </a:lnTo>
                  <a:lnTo>
                    <a:pt x="950484" y="286776"/>
                  </a:lnTo>
                  <a:lnTo>
                    <a:pt x="1002442" y="286203"/>
                  </a:lnTo>
                  <a:lnTo>
                    <a:pt x="1054083" y="290382"/>
                  </a:lnTo>
                  <a:lnTo>
                    <a:pt x="1105144" y="299258"/>
                  </a:lnTo>
                  <a:lnTo>
                    <a:pt x="1155366" y="312771"/>
                  </a:lnTo>
                  <a:lnTo>
                    <a:pt x="1204488" y="330863"/>
                  </a:lnTo>
                  <a:lnTo>
                    <a:pt x="1252249" y="353477"/>
                  </a:lnTo>
                  <a:lnTo>
                    <a:pt x="1298390" y="380554"/>
                  </a:lnTo>
                  <a:lnTo>
                    <a:pt x="1321206" y="337689"/>
                  </a:lnTo>
                  <a:lnTo>
                    <a:pt x="1346952" y="297964"/>
                  </a:lnTo>
                  <a:lnTo>
                    <a:pt x="1375393" y="261458"/>
                  </a:lnTo>
                  <a:lnTo>
                    <a:pt x="1406292" y="228251"/>
                  </a:lnTo>
                  <a:lnTo>
                    <a:pt x="1439415" y="198423"/>
                  </a:lnTo>
                  <a:lnTo>
                    <a:pt x="1474525" y="172053"/>
                  </a:lnTo>
                  <a:lnTo>
                    <a:pt x="1511387" y="149220"/>
                  </a:lnTo>
                  <a:lnTo>
                    <a:pt x="1549766" y="130006"/>
                  </a:lnTo>
                  <a:lnTo>
                    <a:pt x="1589426" y="114489"/>
                  </a:lnTo>
                  <a:lnTo>
                    <a:pt x="1630132" y="102749"/>
                  </a:lnTo>
                  <a:lnTo>
                    <a:pt x="1671647" y="94865"/>
                  </a:lnTo>
                  <a:lnTo>
                    <a:pt x="1713737" y="90918"/>
                  </a:lnTo>
                  <a:lnTo>
                    <a:pt x="1756165" y="90988"/>
                  </a:lnTo>
                  <a:lnTo>
                    <a:pt x="1798696" y="95153"/>
                  </a:lnTo>
                  <a:lnTo>
                    <a:pt x="1841095" y="103494"/>
                  </a:lnTo>
                  <a:lnTo>
                    <a:pt x="1883125" y="116090"/>
                  </a:lnTo>
                  <a:lnTo>
                    <a:pt x="1924552" y="133021"/>
                  </a:lnTo>
                  <a:lnTo>
                    <a:pt x="1965140" y="154367"/>
                  </a:lnTo>
                  <a:lnTo>
                    <a:pt x="2025465" y="196356"/>
                  </a:lnTo>
                  <a:lnTo>
                    <a:pt x="2079694" y="247585"/>
                  </a:lnTo>
                  <a:lnTo>
                    <a:pt x="2103147" y="202267"/>
                  </a:lnTo>
                  <a:lnTo>
                    <a:pt x="2130565" y="161118"/>
                  </a:lnTo>
                  <a:lnTo>
                    <a:pt x="2161541" y="124289"/>
                  </a:lnTo>
                  <a:lnTo>
                    <a:pt x="2195669" y="91929"/>
                  </a:lnTo>
                  <a:lnTo>
                    <a:pt x="2232545" y="64188"/>
                  </a:lnTo>
                  <a:lnTo>
                    <a:pt x="2271761" y="41215"/>
                  </a:lnTo>
                  <a:lnTo>
                    <a:pt x="2312914" y="23160"/>
                  </a:lnTo>
                  <a:lnTo>
                    <a:pt x="2355596" y="10172"/>
                  </a:lnTo>
                  <a:lnTo>
                    <a:pt x="2399402" y="2402"/>
                  </a:lnTo>
                  <a:lnTo>
                    <a:pt x="2443927" y="0"/>
                  </a:lnTo>
                  <a:lnTo>
                    <a:pt x="2488764" y="3113"/>
                  </a:lnTo>
                  <a:lnTo>
                    <a:pt x="2533508" y="11893"/>
                  </a:lnTo>
                  <a:lnTo>
                    <a:pt x="2577754" y="26490"/>
                  </a:lnTo>
                  <a:lnTo>
                    <a:pt x="2621095" y="47052"/>
                  </a:lnTo>
                  <a:lnTo>
                    <a:pt x="2661066" y="72481"/>
                  </a:lnTo>
                  <a:lnTo>
                    <a:pt x="2698073" y="102662"/>
                  </a:lnTo>
                  <a:lnTo>
                    <a:pt x="2731770" y="137295"/>
                  </a:lnTo>
                  <a:lnTo>
                    <a:pt x="2761811" y="176084"/>
                  </a:lnTo>
                  <a:lnTo>
                    <a:pt x="2793274" y="139063"/>
                  </a:lnTo>
                  <a:lnTo>
                    <a:pt x="2827300" y="106363"/>
                  </a:lnTo>
                  <a:lnTo>
                    <a:pt x="2863572" y="78014"/>
                  </a:lnTo>
                  <a:lnTo>
                    <a:pt x="2901771" y="54043"/>
                  </a:lnTo>
                  <a:lnTo>
                    <a:pt x="2941580" y="34479"/>
                  </a:lnTo>
                  <a:lnTo>
                    <a:pt x="2982680" y="19352"/>
                  </a:lnTo>
                  <a:lnTo>
                    <a:pt x="3024754" y="8690"/>
                  </a:lnTo>
                  <a:lnTo>
                    <a:pt x="3067484" y="2522"/>
                  </a:lnTo>
                  <a:lnTo>
                    <a:pt x="3110552" y="877"/>
                  </a:lnTo>
                  <a:lnTo>
                    <a:pt x="3153640" y="3784"/>
                  </a:lnTo>
                  <a:lnTo>
                    <a:pt x="3196429" y="11271"/>
                  </a:lnTo>
                  <a:lnTo>
                    <a:pt x="3238603" y="23368"/>
                  </a:lnTo>
                  <a:lnTo>
                    <a:pt x="3279843" y="40103"/>
                  </a:lnTo>
                  <a:lnTo>
                    <a:pt x="3319831" y="61505"/>
                  </a:lnTo>
                  <a:lnTo>
                    <a:pt x="3358249" y="87603"/>
                  </a:lnTo>
                  <a:lnTo>
                    <a:pt x="3394779" y="118426"/>
                  </a:lnTo>
                  <a:lnTo>
                    <a:pt x="3427239" y="151996"/>
                  </a:lnTo>
                  <a:lnTo>
                    <a:pt x="3456366" y="188712"/>
                  </a:lnTo>
                  <a:lnTo>
                    <a:pt x="3482000" y="228267"/>
                  </a:lnTo>
                  <a:lnTo>
                    <a:pt x="3503983" y="270355"/>
                  </a:lnTo>
                  <a:lnTo>
                    <a:pt x="3522153" y="314668"/>
                  </a:lnTo>
                  <a:lnTo>
                    <a:pt x="3536351" y="360902"/>
                  </a:lnTo>
                  <a:lnTo>
                    <a:pt x="3546417" y="408748"/>
                  </a:lnTo>
                  <a:lnTo>
                    <a:pt x="3589192" y="423966"/>
                  </a:lnTo>
                  <a:lnTo>
                    <a:pt x="3629849" y="443046"/>
                  </a:lnTo>
                  <a:lnTo>
                    <a:pt x="3668264" y="465751"/>
                  </a:lnTo>
                  <a:lnTo>
                    <a:pt x="3704317" y="491843"/>
                  </a:lnTo>
                  <a:lnTo>
                    <a:pt x="3737885" y="521085"/>
                  </a:lnTo>
                  <a:lnTo>
                    <a:pt x="3768846" y="553241"/>
                  </a:lnTo>
                  <a:lnTo>
                    <a:pt x="3797078" y="588072"/>
                  </a:lnTo>
                  <a:lnTo>
                    <a:pt x="3822459" y="625341"/>
                  </a:lnTo>
                  <a:lnTo>
                    <a:pt x="3844867" y="664811"/>
                  </a:lnTo>
                  <a:lnTo>
                    <a:pt x="3864180" y="706246"/>
                  </a:lnTo>
                  <a:lnTo>
                    <a:pt x="3880276" y="749406"/>
                  </a:lnTo>
                  <a:lnTo>
                    <a:pt x="3893033" y="794056"/>
                  </a:lnTo>
                  <a:lnTo>
                    <a:pt x="3902329" y="839958"/>
                  </a:lnTo>
                  <a:lnTo>
                    <a:pt x="3908041" y="886875"/>
                  </a:lnTo>
                  <a:lnTo>
                    <a:pt x="3910049" y="934569"/>
                  </a:lnTo>
                  <a:lnTo>
                    <a:pt x="3908229" y="982803"/>
                  </a:lnTo>
                  <a:lnTo>
                    <a:pt x="3902460" y="1031340"/>
                  </a:lnTo>
                  <a:lnTo>
                    <a:pt x="3892619" y="1079943"/>
                  </a:lnTo>
                  <a:lnTo>
                    <a:pt x="3876510" y="1134128"/>
                  </a:lnTo>
                  <a:lnTo>
                    <a:pt x="3870013" y="1151698"/>
                  </a:lnTo>
                  <a:lnTo>
                    <a:pt x="3896011" y="1192023"/>
                  </a:lnTo>
                  <a:lnTo>
                    <a:pt x="3919053" y="1233675"/>
                  </a:lnTo>
                  <a:lnTo>
                    <a:pt x="3939160" y="1276489"/>
                  </a:lnTo>
                  <a:lnTo>
                    <a:pt x="3956351" y="1320301"/>
                  </a:lnTo>
                  <a:lnTo>
                    <a:pt x="3970646" y="1364946"/>
                  </a:lnTo>
                  <a:lnTo>
                    <a:pt x="3982063" y="1410260"/>
                  </a:lnTo>
                  <a:lnTo>
                    <a:pt x="3990622" y="1456078"/>
                  </a:lnTo>
                  <a:lnTo>
                    <a:pt x="3996344" y="1502236"/>
                  </a:lnTo>
                  <a:lnTo>
                    <a:pt x="3999246" y="1548570"/>
                  </a:lnTo>
                  <a:lnTo>
                    <a:pt x="3999349" y="1594916"/>
                  </a:lnTo>
                  <a:lnTo>
                    <a:pt x="3996673" y="1641108"/>
                  </a:lnTo>
                  <a:lnTo>
                    <a:pt x="3991236" y="1686982"/>
                  </a:lnTo>
                  <a:lnTo>
                    <a:pt x="3983059" y="1732375"/>
                  </a:lnTo>
                  <a:lnTo>
                    <a:pt x="3972160" y="1777122"/>
                  </a:lnTo>
                  <a:lnTo>
                    <a:pt x="3958559" y="1821057"/>
                  </a:lnTo>
                  <a:lnTo>
                    <a:pt x="3942276" y="1864018"/>
                  </a:lnTo>
                  <a:lnTo>
                    <a:pt x="3923330" y="1905839"/>
                  </a:lnTo>
                  <a:lnTo>
                    <a:pt x="3901741" y="1946356"/>
                  </a:lnTo>
                  <a:lnTo>
                    <a:pt x="3877527" y="1985405"/>
                  </a:lnTo>
                  <a:lnTo>
                    <a:pt x="3850710" y="2022821"/>
                  </a:lnTo>
                  <a:lnTo>
                    <a:pt x="3821307" y="2058440"/>
                  </a:lnTo>
                  <a:lnTo>
                    <a:pt x="3789338" y="2092097"/>
                  </a:lnTo>
                  <a:lnTo>
                    <a:pt x="3754824" y="2123629"/>
                  </a:lnTo>
                  <a:lnTo>
                    <a:pt x="3717281" y="2153178"/>
                  </a:lnTo>
                  <a:lnTo>
                    <a:pt x="3678022" y="2179509"/>
                  </a:lnTo>
                  <a:lnTo>
                    <a:pt x="3637215" y="2202542"/>
                  </a:lnTo>
                  <a:lnTo>
                    <a:pt x="3595026" y="2222201"/>
                  </a:lnTo>
                  <a:lnTo>
                    <a:pt x="3551622" y="2238408"/>
                  </a:lnTo>
                  <a:lnTo>
                    <a:pt x="3507170" y="2251085"/>
                  </a:lnTo>
                  <a:lnTo>
                    <a:pt x="3461835" y="2260154"/>
                  </a:lnTo>
                  <a:lnTo>
                    <a:pt x="3459514" y="2311149"/>
                  </a:lnTo>
                  <a:lnTo>
                    <a:pt x="3453380" y="2360906"/>
                  </a:lnTo>
                  <a:lnTo>
                    <a:pt x="3443595" y="2409249"/>
                  </a:lnTo>
                  <a:lnTo>
                    <a:pt x="3430322" y="2456003"/>
                  </a:lnTo>
                  <a:lnTo>
                    <a:pt x="3413722" y="2500990"/>
                  </a:lnTo>
                  <a:lnTo>
                    <a:pt x="3393957" y="2544035"/>
                  </a:lnTo>
                  <a:lnTo>
                    <a:pt x="3371189" y="2584962"/>
                  </a:lnTo>
                  <a:lnTo>
                    <a:pt x="3345581" y="2623595"/>
                  </a:lnTo>
                  <a:lnTo>
                    <a:pt x="3317294" y="2659757"/>
                  </a:lnTo>
                  <a:lnTo>
                    <a:pt x="3286490" y="2693273"/>
                  </a:lnTo>
                  <a:lnTo>
                    <a:pt x="3253331" y="2723966"/>
                  </a:lnTo>
                  <a:lnTo>
                    <a:pt x="3217979" y="2751660"/>
                  </a:lnTo>
                  <a:lnTo>
                    <a:pt x="3180596" y="2776180"/>
                  </a:lnTo>
                  <a:lnTo>
                    <a:pt x="3141344" y="2797348"/>
                  </a:lnTo>
                  <a:lnTo>
                    <a:pt x="3100385" y="2814990"/>
                  </a:lnTo>
                  <a:lnTo>
                    <a:pt x="3057882" y="2828929"/>
                  </a:lnTo>
                  <a:lnTo>
                    <a:pt x="3013995" y="2838989"/>
                  </a:lnTo>
                  <a:lnTo>
                    <a:pt x="2968887" y="2844993"/>
                  </a:lnTo>
                  <a:lnTo>
                    <a:pt x="2922720" y="2846767"/>
                  </a:lnTo>
                  <a:lnTo>
                    <a:pt x="2873609" y="2843820"/>
                  </a:lnTo>
                  <a:lnTo>
                    <a:pt x="2825151" y="2835934"/>
                  </a:lnTo>
                  <a:lnTo>
                    <a:pt x="2777638" y="2823208"/>
                  </a:lnTo>
                  <a:lnTo>
                    <a:pt x="2731364" y="2805741"/>
                  </a:lnTo>
                  <a:lnTo>
                    <a:pt x="2686621" y="2783631"/>
                  </a:lnTo>
                  <a:lnTo>
                    <a:pt x="2643701" y="2756978"/>
                  </a:lnTo>
                  <a:lnTo>
                    <a:pt x="2628572" y="2805921"/>
                  </a:lnTo>
                  <a:lnTo>
                    <a:pt x="2610509" y="2852799"/>
                  </a:lnTo>
                  <a:lnTo>
                    <a:pt x="2589664" y="2897524"/>
                  </a:lnTo>
                  <a:lnTo>
                    <a:pt x="2566187" y="2940006"/>
                  </a:lnTo>
                  <a:lnTo>
                    <a:pt x="2540228" y="2980155"/>
                  </a:lnTo>
                  <a:lnTo>
                    <a:pt x="2511938" y="3017882"/>
                  </a:lnTo>
                  <a:lnTo>
                    <a:pt x="2481469" y="3053098"/>
                  </a:lnTo>
                  <a:lnTo>
                    <a:pt x="2448970" y="3085713"/>
                  </a:lnTo>
                  <a:lnTo>
                    <a:pt x="2414593" y="3115639"/>
                  </a:lnTo>
                  <a:lnTo>
                    <a:pt x="2378488" y="3142786"/>
                  </a:lnTo>
                  <a:lnTo>
                    <a:pt x="2340806" y="3167064"/>
                  </a:lnTo>
                  <a:lnTo>
                    <a:pt x="2301698" y="3188384"/>
                  </a:lnTo>
                  <a:lnTo>
                    <a:pt x="2261314" y="3206657"/>
                  </a:lnTo>
                  <a:lnTo>
                    <a:pt x="2219804" y="3221794"/>
                  </a:lnTo>
                  <a:lnTo>
                    <a:pt x="2177321" y="3233705"/>
                  </a:lnTo>
                  <a:lnTo>
                    <a:pt x="2134014" y="3242301"/>
                  </a:lnTo>
                  <a:lnTo>
                    <a:pt x="2090034" y="3247493"/>
                  </a:lnTo>
                  <a:lnTo>
                    <a:pt x="2045533" y="3249190"/>
                  </a:lnTo>
                  <a:lnTo>
                    <a:pt x="2000659" y="3247305"/>
                  </a:lnTo>
                  <a:lnTo>
                    <a:pt x="1955565" y="3241747"/>
                  </a:lnTo>
                  <a:lnTo>
                    <a:pt x="1910401" y="3232428"/>
                  </a:lnTo>
                  <a:lnTo>
                    <a:pt x="1865318" y="3219258"/>
                  </a:lnTo>
                  <a:lnTo>
                    <a:pt x="1819941" y="3201905"/>
                  </a:lnTo>
                  <a:lnTo>
                    <a:pt x="1776125" y="3180844"/>
                  </a:lnTo>
                  <a:lnTo>
                    <a:pt x="1734038" y="3156214"/>
                  </a:lnTo>
                  <a:lnTo>
                    <a:pt x="1693848" y="3128153"/>
                  </a:lnTo>
                  <a:lnTo>
                    <a:pt x="1655723" y="3096800"/>
                  </a:lnTo>
                  <a:lnTo>
                    <a:pt x="1619832" y="3062295"/>
                  </a:lnTo>
                  <a:lnTo>
                    <a:pt x="1586343" y="3024776"/>
                  </a:lnTo>
                  <a:lnTo>
                    <a:pt x="1555424" y="2984383"/>
                  </a:lnTo>
                  <a:lnTo>
                    <a:pt x="1527244" y="2941255"/>
                  </a:lnTo>
                  <a:lnTo>
                    <a:pt x="1486229" y="2966662"/>
                  </a:lnTo>
                  <a:lnTo>
                    <a:pt x="1444378" y="2988776"/>
                  </a:lnTo>
                  <a:lnTo>
                    <a:pt x="1401819" y="3007631"/>
                  </a:lnTo>
                  <a:lnTo>
                    <a:pt x="1358681" y="3023263"/>
                  </a:lnTo>
                  <a:lnTo>
                    <a:pt x="1315094" y="3035709"/>
                  </a:lnTo>
                  <a:lnTo>
                    <a:pt x="1271187" y="3045004"/>
                  </a:lnTo>
                  <a:lnTo>
                    <a:pt x="1227088" y="3051183"/>
                  </a:lnTo>
                  <a:lnTo>
                    <a:pt x="1182927" y="3054283"/>
                  </a:lnTo>
                  <a:lnTo>
                    <a:pt x="1138833" y="3054338"/>
                  </a:lnTo>
                  <a:lnTo>
                    <a:pt x="1094934" y="3051385"/>
                  </a:lnTo>
                  <a:lnTo>
                    <a:pt x="1051360" y="3045459"/>
                  </a:lnTo>
                  <a:lnTo>
                    <a:pt x="1008240" y="3036597"/>
                  </a:lnTo>
                  <a:lnTo>
                    <a:pt x="965703" y="3024833"/>
                  </a:lnTo>
                  <a:lnTo>
                    <a:pt x="923878" y="3010204"/>
                  </a:lnTo>
                  <a:lnTo>
                    <a:pt x="882894" y="2992745"/>
                  </a:lnTo>
                  <a:lnTo>
                    <a:pt x="842880" y="2972491"/>
                  </a:lnTo>
                  <a:lnTo>
                    <a:pt x="803964" y="2949479"/>
                  </a:lnTo>
                  <a:lnTo>
                    <a:pt x="766277" y="2923745"/>
                  </a:lnTo>
                  <a:lnTo>
                    <a:pt x="729947" y="2895323"/>
                  </a:lnTo>
                  <a:lnTo>
                    <a:pt x="695104" y="2864250"/>
                  </a:lnTo>
                  <a:lnTo>
                    <a:pt x="661875" y="2830561"/>
                  </a:lnTo>
                  <a:lnTo>
                    <a:pt x="630390" y="2794293"/>
                  </a:lnTo>
                  <a:lnTo>
                    <a:pt x="600779" y="2755480"/>
                  </a:lnTo>
                  <a:lnTo>
                    <a:pt x="573171" y="2714158"/>
                  </a:lnTo>
                  <a:lnTo>
                    <a:pt x="547693" y="2670364"/>
                  </a:lnTo>
                  <a:lnTo>
                    <a:pt x="545153" y="2665538"/>
                  </a:lnTo>
                  <a:lnTo>
                    <a:pt x="542613" y="2660839"/>
                  </a:lnTo>
                  <a:lnTo>
                    <a:pt x="540073" y="2656013"/>
                  </a:lnTo>
                  <a:lnTo>
                    <a:pt x="493070" y="2659100"/>
                  </a:lnTo>
                  <a:lnTo>
                    <a:pt x="447040" y="2656255"/>
                  </a:lnTo>
                  <a:lnTo>
                    <a:pt x="402317" y="2647772"/>
                  </a:lnTo>
                  <a:lnTo>
                    <a:pt x="359239" y="2633942"/>
                  </a:lnTo>
                  <a:lnTo>
                    <a:pt x="318140" y="2615059"/>
                  </a:lnTo>
                  <a:lnTo>
                    <a:pt x="279357" y="2591415"/>
                  </a:lnTo>
                  <a:lnTo>
                    <a:pt x="243225" y="2563303"/>
                  </a:lnTo>
                  <a:lnTo>
                    <a:pt x="210079" y="2531015"/>
                  </a:lnTo>
                  <a:lnTo>
                    <a:pt x="180256" y="2494845"/>
                  </a:lnTo>
                  <a:lnTo>
                    <a:pt x="154092" y="2455084"/>
                  </a:lnTo>
                  <a:lnTo>
                    <a:pt x="131921" y="2412026"/>
                  </a:lnTo>
                  <a:lnTo>
                    <a:pt x="114079" y="2365964"/>
                  </a:lnTo>
                  <a:lnTo>
                    <a:pt x="100903" y="2317189"/>
                  </a:lnTo>
                  <a:lnTo>
                    <a:pt x="92728" y="2265996"/>
                  </a:lnTo>
                  <a:lnTo>
                    <a:pt x="89989" y="2217289"/>
                  </a:lnTo>
                  <a:lnTo>
                    <a:pt x="92062" y="2168978"/>
                  </a:lnTo>
                  <a:lnTo>
                    <a:pt x="98828" y="2121466"/>
                  </a:lnTo>
                  <a:lnTo>
                    <a:pt x="110164" y="2075162"/>
                  </a:lnTo>
                  <a:lnTo>
                    <a:pt x="125950" y="2030471"/>
                  </a:lnTo>
                  <a:lnTo>
                    <a:pt x="146065" y="1987800"/>
                  </a:lnTo>
                  <a:lnTo>
                    <a:pt x="170389" y="1947555"/>
                  </a:lnTo>
                  <a:lnTo>
                    <a:pt x="198799" y="1910142"/>
                  </a:lnTo>
                  <a:lnTo>
                    <a:pt x="162215" y="1883273"/>
                  </a:lnTo>
                  <a:lnTo>
                    <a:pt x="129110" y="1852802"/>
                  </a:lnTo>
                  <a:lnTo>
                    <a:pt x="99571" y="1819101"/>
                  </a:lnTo>
                  <a:lnTo>
                    <a:pt x="73685" y="1782544"/>
                  </a:lnTo>
                  <a:lnTo>
                    <a:pt x="51540" y="1743504"/>
                  </a:lnTo>
                  <a:lnTo>
                    <a:pt x="33224" y="1702353"/>
                  </a:lnTo>
                  <a:lnTo>
                    <a:pt x="18824" y="1659467"/>
                  </a:lnTo>
                  <a:lnTo>
                    <a:pt x="8428" y="1615216"/>
                  </a:lnTo>
                  <a:lnTo>
                    <a:pt x="2124" y="1569976"/>
                  </a:lnTo>
                  <a:lnTo>
                    <a:pt x="0" y="1524118"/>
                  </a:lnTo>
                  <a:lnTo>
                    <a:pt x="2142" y="1478017"/>
                  </a:lnTo>
                  <a:lnTo>
                    <a:pt x="8639" y="1432045"/>
                  </a:lnTo>
                  <a:lnTo>
                    <a:pt x="19579" y="1386575"/>
                  </a:lnTo>
                  <a:lnTo>
                    <a:pt x="35049" y="1341981"/>
                  </a:lnTo>
                  <a:lnTo>
                    <a:pt x="55136" y="1298637"/>
                  </a:lnTo>
                  <a:lnTo>
                    <a:pt x="81614" y="1254579"/>
                  </a:lnTo>
                  <a:lnTo>
                    <a:pt x="112253" y="1214710"/>
                  </a:lnTo>
                  <a:lnTo>
                    <a:pt x="146646" y="1179323"/>
                  </a:lnTo>
                  <a:lnTo>
                    <a:pt x="184384" y="1148713"/>
                  </a:lnTo>
                  <a:lnTo>
                    <a:pt x="225058" y="1123176"/>
                  </a:lnTo>
                  <a:lnTo>
                    <a:pt x="268259" y="1103005"/>
                  </a:lnTo>
                  <a:lnTo>
                    <a:pt x="313579" y="1088496"/>
                  </a:lnTo>
                  <a:lnTo>
                    <a:pt x="360609" y="1079943"/>
                  </a:lnTo>
                  <a:lnTo>
                    <a:pt x="363975" y="1069783"/>
                  </a:lnTo>
                  <a:close/>
                </a:path>
              </a:pathLst>
            </a:custGeom>
            <a:ln w="12700">
              <a:solidFill>
                <a:srgbClr val="2D876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30040" y="6293027"/>
              <a:ext cx="193167" cy="19312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37907" y="2442083"/>
              <a:ext cx="3665220" cy="3840479"/>
            </a:xfrm>
            <a:custGeom>
              <a:avLst/>
              <a:gdLst/>
              <a:ahLst/>
              <a:cxnLst/>
              <a:rect l="l" t="t" r="r" b="b"/>
              <a:pathLst>
                <a:path w="3665220" h="3840479">
                  <a:moveTo>
                    <a:pt x="3209099" y="3659987"/>
                  </a:moveTo>
                  <a:lnTo>
                    <a:pt x="3202655" y="3707955"/>
                  </a:lnTo>
                  <a:lnTo>
                    <a:pt x="3184470" y="3751057"/>
                  </a:lnTo>
                  <a:lnTo>
                    <a:pt x="3156267" y="3787573"/>
                  </a:lnTo>
                  <a:lnTo>
                    <a:pt x="3119766" y="3815784"/>
                  </a:lnTo>
                  <a:lnTo>
                    <a:pt x="3076690" y="3833972"/>
                  </a:lnTo>
                  <a:lnTo>
                    <a:pt x="3028759" y="3840416"/>
                  </a:lnTo>
                  <a:lnTo>
                    <a:pt x="2980775" y="3833972"/>
                  </a:lnTo>
                  <a:lnTo>
                    <a:pt x="2937662" y="3815784"/>
                  </a:lnTo>
                  <a:lnTo>
                    <a:pt x="2901140" y="3787573"/>
                  </a:lnTo>
                  <a:lnTo>
                    <a:pt x="2872925" y="3751057"/>
                  </a:lnTo>
                  <a:lnTo>
                    <a:pt x="2854737" y="3707955"/>
                  </a:lnTo>
                  <a:lnTo>
                    <a:pt x="2848292" y="3659987"/>
                  </a:lnTo>
                  <a:lnTo>
                    <a:pt x="2854737" y="3612024"/>
                  </a:lnTo>
                  <a:lnTo>
                    <a:pt x="2872925" y="3568926"/>
                  </a:lnTo>
                  <a:lnTo>
                    <a:pt x="2901140" y="3532412"/>
                  </a:lnTo>
                  <a:lnTo>
                    <a:pt x="2937662" y="3504202"/>
                  </a:lnTo>
                  <a:lnTo>
                    <a:pt x="2980775" y="3486015"/>
                  </a:lnTo>
                  <a:lnTo>
                    <a:pt x="3028759" y="3479571"/>
                  </a:lnTo>
                  <a:lnTo>
                    <a:pt x="3076690" y="3486015"/>
                  </a:lnTo>
                  <a:lnTo>
                    <a:pt x="3119766" y="3504202"/>
                  </a:lnTo>
                  <a:lnTo>
                    <a:pt x="3156267" y="3532412"/>
                  </a:lnTo>
                  <a:lnTo>
                    <a:pt x="3184470" y="3568926"/>
                  </a:lnTo>
                  <a:lnTo>
                    <a:pt x="3202655" y="3612024"/>
                  </a:lnTo>
                  <a:lnTo>
                    <a:pt x="3209099" y="3659987"/>
                  </a:lnTo>
                  <a:close/>
                </a:path>
                <a:path w="3665220" h="3840479">
                  <a:moveTo>
                    <a:pt x="3051619" y="3214827"/>
                  </a:moveTo>
                  <a:lnTo>
                    <a:pt x="3047259" y="3263473"/>
                  </a:lnTo>
                  <a:lnTo>
                    <a:pt x="3034688" y="3309260"/>
                  </a:lnTo>
                  <a:lnTo>
                    <a:pt x="3014671" y="3351421"/>
                  </a:lnTo>
                  <a:lnTo>
                    <a:pt x="2987972" y="3389194"/>
                  </a:lnTo>
                  <a:lnTo>
                    <a:pt x="2955354" y="3421812"/>
                  </a:lnTo>
                  <a:lnTo>
                    <a:pt x="2917582" y="3448513"/>
                  </a:lnTo>
                  <a:lnTo>
                    <a:pt x="2875420" y="3468532"/>
                  </a:lnTo>
                  <a:lnTo>
                    <a:pt x="2829632" y="3481103"/>
                  </a:lnTo>
                  <a:lnTo>
                    <a:pt x="2780982" y="3485464"/>
                  </a:lnTo>
                  <a:lnTo>
                    <a:pt x="2732332" y="3481103"/>
                  </a:lnTo>
                  <a:lnTo>
                    <a:pt x="2686544" y="3468532"/>
                  </a:lnTo>
                  <a:lnTo>
                    <a:pt x="2644382" y="3448513"/>
                  </a:lnTo>
                  <a:lnTo>
                    <a:pt x="2606610" y="3421812"/>
                  </a:lnTo>
                  <a:lnTo>
                    <a:pt x="2573992" y="3389194"/>
                  </a:lnTo>
                  <a:lnTo>
                    <a:pt x="2547293" y="3351421"/>
                  </a:lnTo>
                  <a:lnTo>
                    <a:pt x="2527276" y="3309260"/>
                  </a:lnTo>
                  <a:lnTo>
                    <a:pt x="2514705" y="3263473"/>
                  </a:lnTo>
                  <a:lnTo>
                    <a:pt x="2510345" y="3214827"/>
                  </a:lnTo>
                  <a:lnTo>
                    <a:pt x="2514705" y="3166192"/>
                  </a:lnTo>
                  <a:lnTo>
                    <a:pt x="2527276" y="3120415"/>
                  </a:lnTo>
                  <a:lnTo>
                    <a:pt x="2547293" y="3078262"/>
                  </a:lnTo>
                  <a:lnTo>
                    <a:pt x="2573992" y="3040497"/>
                  </a:lnTo>
                  <a:lnTo>
                    <a:pt x="2606610" y="3007883"/>
                  </a:lnTo>
                  <a:lnTo>
                    <a:pt x="2644382" y="2981186"/>
                  </a:lnTo>
                  <a:lnTo>
                    <a:pt x="2686544" y="2961170"/>
                  </a:lnTo>
                  <a:lnTo>
                    <a:pt x="2732332" y="2948600"/>
                  </a:lnTo>
                  <a:lnTo>
                    <a:pt x="2780982" y="2944241"/>
                  </a:lnTo>
                  <a:lnTo>
                    <a:pt x="2829632" y="2948600"/>
                  </a:lnTo>
                  <a:lnTo>
                    <a:pt x="2875420" y="2961170"/>
                  </a:lnTo>
                  <a:lnTo>
                    <a:pt x="2917582" y="2981186"/>
                  </a:lnTo>
                  <a:lnTo>
                    <a:pt x="2955354" y="3007883"/>
                  </a:lnTo>
                  <a:lnTo>
                    <a:pt x="2987972" y="3040497"/>
                  </a:lnTo>
                  <a:lnTo>
                    <a:pt x="3014671" y="3078262"/>
                  </a:lnTo>
                  <a:lnTo>
                    <a:pt x="3034688" y="3120415"/>
                  </a:lnTo>
                  <a:lnTo>
                    <a:pt x="3047259" y="3166192"/>
                  </a:lnTo>
                  <a:lnTo>
                    <a:pt x="3051619" y="3214827"/>
                  </a:lnTo>
                  <a:close/>
                </a:path>
                <a:path w="3665220" h="3840479">
                  <a:moveTo>
                    <a:pt x="234251" y="1791969"/>
                  </a:moveTo>
                  <a:lnTo>
                    <a:pt x="185279" y="1792893"/>
                  </a:lnTo>
                  <a:lnTo>
                    <a:pt x="136844" y="1787227"/>
                  </a:lnTo>
                  <a:lnTo>
                    <a:pt x="89469" y="1775117"/>
                  </a:lnTo>
                  <a:lnTo>
                    <a:pt x="43680" y="1756710"/>
                  </a:lnTo>
                  <a:lnTo>
                    <a:pt x="0" y="1732152"/>
                  </a:lnTo>
                </a:path>
                <a:path w="3665220" h="3840479">
                  <a:moveTo>
                    <a:pt x="440880" y="2447671"/>
                  </a:moveTo>
                  <a:lnTo>
                    <a:pt x="415936" y="2457620"/>
                  </a:lnTo>
                  <a:lnTo>
                    <a:pt x="390493" y="2465736"/>
                  </a:lnTo>
                  <a:lnTo>
                    <a:pt x="364620" y="2471995"/>
                  </a:lnTo>
                  <a:lnTo>
                    <a:pt x="338391" y="2476372"/>
                  </a:lnTo>
                </a:path>
                <a:path w="3665220" h="3840479">
                  <a:moveTo>
                    <a:pt x="1323911" y="2762758"/>
                  </a:moveTo>
                  <a:lnTo>
                    <a:pt x="1306105" y="2731478"/>
                  </a:lnTo>
                  <a:lnTo>
                    <a:pt x="1289859" y="2699210"/>
                  </a:lnTo>
                  <a:lnTo>
                    <a:pt x="1275208" y="2666013"/>
                  </a:lnTo>
                  <a:lnTo>
                    <a:pt x="1262189" y="2631947"/>
                  </a:lnTo>
                </a:path>
                <a:path w="3665220" h="3840479">
                  <a:moveTo>
                    <a:pt x="2465768" y="2436622"/>
                  </a:moveTo>
                  <a:lnTo>
                    <a:pt x="2462150" y="2472993"/>
                  </a:lnTo>
                  <a:lnTo>
                    <a:pt x="2456830" y="2509091"/>
                  </a:lnTo>
                  <a:lnTo>
                    <a:pt x="2449820" y="2544831"/>
                  </a:lnTo>
                  <a:lnTo>
                    <a:pt x="2441130" y="2580131"/>
                  </a:lnTo>
                </a:path>
                <a:path w="3665220" h="3840479">
                  <a:moveTo>
                    <a:pt x="2955988" y="1549653"/>
                  </a:moveTo>
                  <a:lnTo>
                    <a:pt x="2997512" y="1574583"/>
                  </a:lnTo>
                  <a:lnTo>
                    <a:pt x="3036473" y="1603135"/>
                  </a:lnTo>
                  <a:lnTo>
                    <a:pt x="3072734" y="1635065"/>
                  </a:lnTo>
                  <a:lnTo>
                    <a:pt x="3106156" y="1670126"/>
                  </a:lnTo>
                  <a:lnTo>
                    <a:pt x="3136604" y="1708075"/>
                  </a:lnTo>
                  <a:lnTo>
                    <a:pt x="3163939" y="1748663"/>
                  </a:lnTo>
                  <a:lnTo>
                    <a:pt x="3188024" y="1791648"/>
                  </a:lnTo>
                  <a:lnTo>
                    <a:pt x="3208722" y="1836781"/>
                  </a:lnTo>
                  <a:lnTo>
                    <a:pt x="3225896" y="1883819"/>
                  </a:lnTo>
                  <a:lnTo>
                    <a:pt x="3239407" y="1932516"/>
                  </a:lnTo>
                  <a:lnTo>
                    <a:pt x="3249120" y="1982626"/>
                  </a:lnTo>
                  <a:lnTo>
                    <a:pt x="3254895" y="2033903"/>
                  </a:lnTo>
                  <a:lnTo>
                    <a:pt x="3256597" y="2086102"/>
                  </a:lnTo>
                </a:path>
                <a:path w="3665220" h="3840479">
                  <a:moveTo>
                    <a:pt x="3665029" y="978407"/>
                  </a:moveTo>
                  <a:lnTo>
                    <a:pt x="3645170" y="1023871"/>
                  </a:lnTo>
                  <a:lnTo>
                    <a:pt x="3621678" y="1066976"/>
                  </a:lnTo>
                  <a:lnTo>
                    <a:pt x="3594730" y="1107466"/>
                  </a:lnTo>
                  <a:lnTo>
                    <a:pt x="3564502" y="1145084"/>
                  </a:lnTo>
                  <a:lnTo>
                    <a:pt x="3531171" y="1179575"/>
                  </a:lnTo>
                </a:path>
                <a:path w="3665220" h="3840479">
                  <a:moveTo>
                    <a:pt x="3343846" y="232028"/>
                  </a:moveTo>
                  <a:lnTo>
                    <a:pt x="3347154" y="255623"/>
                  </a:lnTo>
                  <a:lnTo>
                    <a:pt x="3349450" y="279336"/>
                  </a:lnTo>
                  <a:lnTo>
                    <a:pt x="3350722" y="303145"/>
                  </a:lnTo>
                  <a:lnTo>
                    <a:pt x="3350958" y="327025"/>
                  </a:lnTo>
                </a:path>
                <a:path w="3665220" h="3840479">
                  <a:moveTo>
                    <a:pt x="2488882" y="121157"/>
                  </a:moveTo>
                  <a:lnTo>
                    <a:pt x="2503062" y="88886"/>
                  </a:lnTo>
                  <a:lnTo>
                    <a:pt x="2519267" y="57864"/>
                  </a:lnTo>
                  <a:lnTo>
                    <a:pt x="2537424" y="28199"/>
                  </a:lnTo>
                  <a:lnTo>
                    <a:pt x="2557462" y="0"/>
                  </a:lnTo>
                </a:path>
                <a:path w="3665220" h="3840479">
                  <a:moveTo>
                    <a:pt x="1847532" y="178942"/>
                  </a:moveTo>
                  <a:lnTo>
                    <a:pt x="1853622" y="152003"/>
                  </a:lnTo>
                  <a:lnTo>
                    <a:pt x="1861200" y="125539"/>
                  </a:lnTo>
                  <a:lnTo>
                    <a:pt x="1870231" y="99647"/>
                  </a:lnTo>
                  <a:lnTo>
                    <a:pt x="1880679" y="74421"/>
                  </a:lnTo>
                </a:path>
                <a:path w="3665220" h="3840479">
                  <a:moveTo>
                    <a:pt x="1094803" y="214375"/>
                  </a:moveTo>
                  <a:lnTo>
                    <a:pt x="1126863" y="236678"/>
                  </a:lnTo>
                  <a:lnTo>
                    <a:pt x="1157636" y="261064"/>
                  </a:lnTo>
                  <a:lnTo>
                    <a:pt x="1187029" y="287474"/>
                  </a:lnTo>
                  <a:lnTo>
                    <a:pt x="1214945" y="315849"/>
                  </a:lnTo>
                </a:path>
                <a:path w="3665220" h="3840479">
                  <a:moveTo>
                    <a:pt x="181889" y="1011046"/>
                  </a:moveTo>
                  <a:lnTo>
                    <a:pt x="175217" y="984787"/>
                  </a:lnTo>
                  <a:lnTo>
                    <a:pt x="169494" y="958230"/>
                  </a:lnTo>
                  <a:lnTo>
                    <a:pt x="164722" y="931412"/>
                  </a:lnTo>
                  <a:lnTo>
                    <a:pt x="160909" y="904366"/>
                  </a:lnTo>
                </a:path>
              </a:pathLst>
            </a:custGeom>
            <a:ln w="12700">
              <a:solidFill>
                <a:srgbClr val="2D876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635379" y="3112770"/>
            <a:ext cx="211645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100"/>
              </a:spcBef>
            </a:pPr>
            <a:r>
              <a:rPr sz="1800" i="1" dirty="0">
                <a:solidFill>
                  <a:srgbClr val="FFFFFF"/>
                </a:solidFill>
                <a:latin typeface="Century Gothic"/>
                <a:cs typeface="Century Gothic"/>
              </a:rPr>
              <a:t>Syyn</a:t>
            </a:r>
            <a:r>
              <a:rPr sz="1800" i="1" spc="-10" dirty="0">
                <a:solidFill>
                  <a:srgbClr val="FFFFFF"/>
                </a:solidFill>
                <a:latin typeface="Century Gothic"/>
                <a:cs typeface="Century Gothic"/>
              </a:rPr>
              <a:t> mukainen mukainen </a:t>
            </a:r>
            <a:r>
              <a:rPr sz="1800" i="1" dirty="0">
                <a:solidFill>
                  <a:srgbClr val="FFFFFF"/>
                </a:solidFill>
                <a:latin typeface="Century Gothic"/>
                <a:cs typeface="Century Gothic"/>
              </a:rPr>
              <a:t>puuttuminen</a:t>
            </a:r>
            <a:r>
              <a:rPr sz="1800" i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i="1" spc="-10" dirty="0">
                <a:solidFill>
                  <a:srgbClr val="FFFFFF"/>
                </a:solidFill>
                <a:latin typeface="Century Gothic"/>
                <a:cs typeface="Century Gothic"/>
              </a:rPr>
              <a:t>siihen </a:t>
            </a:r>
            <a:r>
              <a:rPr sz="1800" i="1" dirty="0">
                <a:solidFill>
                  <a:srgbClr val="FFFFFF"/>
                </a:solidFill>
                <a:latin typeface="Century Gothic"/>
                <a:cs typeface="Century Gothic"/>
              </a:rPr>
              <a:t>saattaa</a:t>
            </a:r>
            <a:r>
              <a:rPr sz="1800" i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i="1" dirty="0">
                <a:solidFill>
                  <a:srgbClr val="FFFFFF"/>
                </a:solidFill>
                <a:latin typeface="Century Gothic"/>
                <a:cs typeface="Century Gothic"/>
              </a:rPr>
              <a:t>olla</a:t>
            </a:r>
            <a:r>
              <a:rPr sz="1800" i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i="1" spc="-20" dirty="0">
                <a:solidFill>
                  <a:srgbClr val="FFFFFF"/>
                </a:solidFill>
                <a:latin typeface="Century Gothic"/>
                <a:cs typeface="Century Gothic"/>
              </a:rPr>
              <a:t>ihan </a:t>
            </a:r>
            <a:r>
              <a:rPr sz="1800" i="1" spc="-10" dirty="0">
                <a:solidFill>
                  <a:srgbClr val="FFFFFF"/>
                </a:solidFill>
                <a:latin typeface="Century Gothic"/>
                <a:cs typeface="Century Gothic"/>
              </a:rPr>
              <a:t>järkevää..?</a:t>
            </a:r>
            <a:endParaRPr sz="1800">
              <a:latin typeface="Century Gothic"/>
              <a:cs typeface="Century Gothic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252459" y="1102776"/>
            <a:ext cx="3509010" cy="3611245"/>
            <a:chOff x="8252459" y="1102776"/>
            <a:chExt cx="3509010" cy="3611245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52459" y="1475232"/>
              <a:ext cx="2877311" cy="32385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52856" y="1102776"/>
              <a:ext cx="1808438" cy="14160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4695" y="237743"/>
            <a:ext cx="11722735" cy="6620509"/>
            <a:chOff x="234695" y="237743"/>
            <a:chExt cx="11722735" cy="6620509"/>
          </a:xfrm>
        </p:grpSpPr>
        <p:sp>
          <p:nvSpPr>
            <p:cNvPr id="3" name="object 3"/>
            <p:cNvSpPr/>
            <p:nvPr/>
          </p:nvSpPr>
          <p:spPr>
            <a:xfrm>
              <a:off x="234696" y="237743"/>
              <a:ext cx="11722735" cy="6383020"/>
            </a:xfrm>
            <a:custGeom>
              <a:avLst/>
              <a:gdLst/>
              <a:ahLst/>
              <a:cxnLst/>
              <a:rect l="l" t="t" r="r" b="b"/>
              <a:pathLst>
                <a:path w="11722735" h="6383020">
                  <a:moveTo>
                    <a:pt x="11722608" y="0"/>
                  </a:moveTo>
                  <a:lnTo>
                    <a:pt x="0" y="0"/>
                  </a:lnTo>
                  <a:lnTo>
                    <a:pt x="0" y="6251448"/>
                  </a:lnTo>
                  <a:lnTo>
                    <a:pt x="0" y="6382512"/>
                  </a:lnTo>
                  <a:lnTo>
                    <a:pt x="11722608" y="6382512"/>
                  </a:lnTo>
                  <a:lnTo>
                    <a:pt x="11722608" y="6251448"/>
                  </a:lnTo>
                  <a:lnTo>
                    <a:pt x="11722608" y="0"/>
                  </a:lnTo>
                  <a:close/>
                </a:path>
              </a:pathLst>
            </a:custGeom>
            <a:solidFill>
              <a:srgbClr val="E2DE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59707" y="1252727"/>
              <a:ext cx="5145024" cy="45201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13331" y="6489190"/>
              <a:ext cx="9162415" cy="368935"/>
            </a:xfrm>
            <a:custGeom>
              <a:avLst/>
              <a:gdLst/>
              <a:ahLst/>
              <a:cxnLst/>
              <a:rect l="l" t="t" r="r" b="b"/>
              <a:pathLst>
                <a:path w="9162415" h="368934">
                  <a:moveTo>
                    <a:pt x="9162288" y="0"/>
                  </a:moveTo>
                  <a:lnTo>
                    <a:pt x="0" y="0"/>
                  </a:lnTo>
                  <a:lnTo>
                    <a:pt x="0" y="368807"/>
                  </a:lnTo>
                  <a:lnTo>
                    <a:pt x="9162288" y="368807"/>
                  </a:lnTo>
                  <a:lnTo>
                    <a:pt x="9162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767585" y="6590182"/>
            <a:ext cx="13766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Date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Download:</a:t>
            </a:r>
            <a:r>
              <a:rPr sz="800" spc="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4/13/2023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61606" y="6588353"/>
            <a:ext cx="316039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Copyright ©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r>
              <a:rPr sz="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American</a:t>
            </a:r>
            <a:r>
              <a:rPr sz="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Diabetes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Association.</a:t>
            </a: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rights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88967" y="147574"/>
            <a:ext cx="597789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300" dirty="0">
                <a:latin typeface="Arial"/>
                <a:cs typeface="Arial"/>
              </a:rPr>
              <a:t>From:</a:t>
            </a:r>
            <a:r>
              <a:rPr sz="1300" spc="-1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10.</a:t>
            </a:r>
            <a:r>
              <a:rPr sz="1300" b="1" spc="-3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Cardiovascular Disease</a:t>
            </a:r>
            <a:r>
              <a:rPr sz="1300" b="1" spc="-1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and</a:t>
            </a:r>
            <a:r>
              <a:rPr sz="1300" b="1" spc="-2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Risk</a:t>
            </a:r>
            <a:r>
              <a:rPr sz="1300" b="1" spc="-3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Management:</a:t>
            </a:r>
            <a:r>
              <a:rPr sz="1300" b="1" spc="1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Standards</a:t>
            </a:r>
            <a:r>
              <a:rPr sz="1300" b="1" spc="-1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of</a:t>
            </a:r>
            <a:r>
              <a:rPr sz="1300" b="1" spc="-35" dirty="0">
                <a:latin typeface="Arial"/>
                <a:cs typeface="Arial"/>
              </a:rPr>
              <a:t> </a:t>
            </a:r>
            <a:r>
              <a:rPr sz="1300" b="1" spc="-20" dirty="0">
                <a:latin typeface="Arial"/>
                <a:cs typeface="Arial"/>
              </a:rPr>
              <a:t>Care </a:t>
            </a:r>
            <a:r>
              <a:rPr sz="1300" b="1" dirty="0">
                <a:latin typeface="Arial"/>
                <a:cs typeface="Arial"/>
              </a:rPr>
              <a:t>in</a:t>
            </a:r>
            <a:r>
              <a:rPr sz="1300" b="1" spc="15" dirty="0">
                <a:latin typeface="Arial"/>
                <a:cs typeface="Arial"/>
              </a:rPr>
              <a:t> </a:t>
            </a:r>
            <a:r>
              <a:rPr sz="1300" b="1" spc="-10" dirty="0">
                <a:latin typeface="Arial"/>
                <a:cs typeface="Arial"/>
              </a:rPr>
              <a:t>Diabetes—</a:t>
            </a:r>
            <a:r>
              <a:rPr sz="1300" b="1" spc="-20" dirty="0">
                <a:latin typeface="Arial"/>
                <a:cs typeface="Arial"/>
              </a:rPr>
              <a:t>2023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65554" y="1067180"/>
            <a:ext cx="455803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Arial"/>
                <a:cs typeface="Arial"/>
              </a:rPr>
              <a:t>Diabetes</a:t>
            </a:r>
            <a:r>
              <a:rPr sz="1050" spc="9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Care.</a:t>
            </a:r>
            <a:r>
              <a:rPr sz="1050" spc="100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2022;46(Supplement_1):S158-</a:t>
            </a:r>
            <a:r>
              <a:rPr sz="1050" dirty="0">
                <a:latin typeface="Arial"/>
                <a:cs typeface="Arial"/>
              </a:rPr>
              <a:t>S190.</a:t>
            </a:r>
            <a:r>
              <a:rPr sz="1050" spc="75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doi:10.2337/dc23-</a:t>
            </a:r>
            <a:r>
              <a:rPr sz="1050" spc="-20" dirty="0">
                <a:latin typeface="Arial"/>
                <a:cs typeface="Arial"/>
              </a:rPr>
              <a:t>S010</a:t>
            </a:r>
            <a:endParaRPr sz="10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65554" y="5494426"/>
            <a:ext cx="8589645" cy="463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Figure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Legend: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1100" dirty="0">
                <a:latin typeface="Arial"/>
                <a:cs typeface="Arial"/>
              </a:rPr>
              <a:t>Multifactorial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approach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reduction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risk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diabetes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complications.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*Risk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reduction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interventions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applied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individually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appropriate.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524000" y="192023"/>
            <a:ext cx="9144000" cy="5887085"/>
            <a:chOff x="1524000" y="192023"/>
            <a:chExt cx="9144000" cy="5887085"/>
          </a:xfrm>
        </p:grpSpPr>
        <p:sp>
          <p:nvSpPr>
            <p:cNvPr id="12" name="object 12"/>
            <p:cNvSpPr/>
            <p:nvPr/>
          </p:nvSpPr>
          <p:spPr>
            <a:xfrm>
              <a:off x="1524000" y="958596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>
                  <a:moveTo>
                    <a:pt x="0" y="0"/>
                  </a:moveTo>
                  <a:lnTo>
                    <a:pt x="9144000" y="0"/>
                  </a:lnTo>
                </a:path>
              </a:pathLst>
            </a:custGeom>
            <a:ln w="9525">
              <a:solidFill>
                <a:srgbClr val="EBEF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0220" y="192023"/>
              <a:ext cx="1999487" cy="56387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971038" y="4900421"/>
              <a:ext cx="6652259" cy="1164590"/>
            </a:xfrm>
            <a:custGeom>
              <a:avLst/>
              <a:gdLst/>
              <a:ahLst/>
              <a:cxnLst/>
              <a:rect l="l" t="t" r="r" b="b"/>
              <a:pathLst>
                <a:path w="6652259" h="1164589">
                  <a:moveTo>
                    <a:pt x="0" y="582167"/>
                  </a:moveTo>
                  <a:lnTo>
                    <a:pt x="7673" y="542304"/>
                  </a:lnTo>
                  <a:lnTo>
                    <a:pt x="30364" y="503162"/>
                  </a:lnTo>
                  <a:lnTo>
                    <a:pt x="67576" y="464828"/>
                  </a:lnTo>
                  <a:lnTo>
                    <a:pt x="100208" y="439765"/>
                  </a:lnTo>
                  <a:lnTo>
                    <a:pt x="138926" y="415124"/>
                  </a:lnTo>
                  <a:lnTo>
                    <a:pt x="183585" y="390933"/>
                  </a:lnTo>
                  <a:lnTo>
                    <a:pt x="234037" y="367216"/>
                  </a:lnTo>
                  <a:lnTo>
                    <a:pt x="290135" y="344000"/>
                  </a:lnTo>
                  <a:lnTo>
                    <a:pt x="351734" y="321310"/>
                  </a:lnTo>
                  <a:lnTo>
                    <a:pt x="418686" y="299172"/>
                  </a:lnTo>
                  <a:lnTo>
                    <a:pt x="490844" y="277611"/>
                  </a:lnTo>
                  <a:lnTo>
                    <a:pt x="528829" y="267055"/>
                  </a:lnTo>
                  <a:lnTo>
                    <a:pt x="568062" y="256654"/>
                  </a:lnTo>
                  <a:lnTo>
                    <a:pt x="608522" y="246409"/>
                  </a:lnTo>
                  <a:lnTo>
                    <a:pt x="650192" y="236325"/>
                  </a:lnTo>
                  <a:lnTo>
                    <a:pt x="693053" y="226404"/>
                  </a:lnTo>
                  <a:lnTo>
                    <a:pt x="737088" y="216651"/>
                  </a:lnTo>
                  <a:lnTo>
                    <a:pt x="782278" y="207067"/>
                  </a:lnTo>
                  <a:lnTo>
                    <a:pt x="828604" y="197657"/>
                  </a:lnTo>
                  <a:lnTo>
                    <a:pt x="876048" y="188423"/>
                  </a:lnTo>
                  <a:lnTo>
                    <a:pt x="924591" y="179368"/>
                  </a:lnTo>
                  <a:lnTo>
                    <a:pt x="974216" y="170497"/>
                  </a:lnTo>
                  <a:lnTo>
                    <a:pt x="1024905" y="161812"/>
                  </a:lnTo>
                  <a:lnTo>
                    <a:pt x="1076638" y="153316"/>
                  </a:lnTo>
                  <a:lnTo>
                    <a:pt x="1129397" y="145012"/>
                  </a:lnTo>
                  <a:lnTo>
                    <a:pt x="1183164" y="136904"/>
                  </a:lnTo>
                  <a:lnTo>
                    <a:pt x="1237921" y="128996"/>
                  </a:lnTo>
                  <a:lnTo>
                    <a:pt x="1293649" y="121289"/>
                  </a:lnTo>
                  <a:lnTo>
                    <a:pt x="1350330" y="113788"/>
                  </a:lnTo>
                  <a:lnTo>
                    <a:pt x="1407946" y="106495"/>
                  </a:lnTo>
                  <a:lnTo>
                    <a:pt x="1466477" y="99414"/>
                  </a:lnTo>
                  <a:lnTo>
                    <a:pt x="1525907" y="92548"/>
                  </a:lnTo>
                  <a:lnTo>
                    <a:pt x="1586217" y="85900"/>
                  </a:lnTo>
                  <a:lnTo>
                    <a:pt x="1647387" y="79473"/>
                  </a:lnTo>
                  <a:lnTo>
                    <a:pt x="1709400" y="73271"/>
                  </a:lnTo>
                  <a:lnTo>
                    <a:pt x="1772238" y="67297"/>
                  </a:lnTo>
                  <a:lnTo>
                    <a:pt x="1835882" y="61554"/>
                  </a:lnTo>
                  <a:lnTo>
                    <a:pt x="1900314" y="56045"/>
                  </a:lnTo>
                  <a:lnTo>
                    <a:pt x="1965515" y="50774"/>
                  </a:lnTo>
                  <a:lnTo>
                    <a:pt x="2031468" y="45743"/>
                  </a:lnTo>
                  <a:lnTo>
                    <a:pt x="2098153" y="40956"/>
                  </a:lnTo>
                  <a:lnTo>
                    <a:pt x="2165552" y="36417"/>
                  </a:lnTo>
                  <a:lnTo>
                    <a:pt x="2233648" y="32127"/>
                  </a:lnTo>
                  <a:lnTo>
                    <a:pt x="2302421" y="28091"/>
                  </a:lnTo>
                  <a:lnTo>
                    <a:pt x="2371854" y="24312"/>
                  </a:lnTo>
                  <a:lnTo>
                    <a:pt x="2441927" y="20792"/>
                  </a:lnTo>
                  <a:lnTo>
                    <a:pt x="2512624" y="17536"/>
                  </a:lnTo>
                  <a:lnTo>
                    <a:pt x="2583924" y="14546"/>
                  </a:lnTo>
                  <a:lnTo>
                    <a:pt x="2655811" y="11825"/>
                  </a:lnTo>
                  <a:lnTo>
                    <a:pt x="2728265" y="9378"/>
                  </a:lnTo>
                  <a:lnTo>
                    <a:pt x="2801268" y="7206"/>
                  </a:lnTo>
                  <a:lnTo>
                    <a:pt x="2874802" y="5313"/>
                  </a:lnTo>
                  <a:lnTo>
                    <a:pt x="2948849" y="3703"/>
                  </a:lnTo>
                  <a:lnTo>
                    <a:pt x="3023390" y="2378"/>
                  </a:lnTo>
                  <a:lnTo>
                    <a:pt x="3098407" y="1342"/>
                  </a:lnTo>
                  <a:lnTo>
                    <a:pt x="3173882" y="598"/>
                  </a:lnTo>
                  <a:lnTo>
                    <a:pt x="3249795" y="150"/>
                  </a:lnTo>
                  <a:lnTo>
                    <a:pt x="3326129" y="0"/>
                  </a:lnTo>
                  <a:lnTo>
                    <a:pt x="3402464" y="150"/>
                  </a:lnTo>
                  <a:lnTo>
                    <a:pt x="3478377" y="598"/>
                  </a:lnTo>
                  <a:lnTo>
                    <a:pt x="3553852" y="1342"/>
                  </a:lnTo>
                  <a:lnTo>
                    <a:pt x="3628869" y="2378"/>
                  </a:lnTo>
                  <a:lnTo>
                    <a:pt x="3703410" y="3703"/>
                  </a:lnTo>
                  <a:lnTo>
                    <a:pt x="3777457" y="5313"/>
                  </a:lnTo>
                  <a:lnTo>
                    <a:pt x="3850991" y="7206"/>
                  </a:lnTo>
                  <a:lnTo>
                    <a:pt x="3923994" y="9378"/>
                  </a:lnTo>
                  <a:lnTo>
                    <a:pt x="3996448" y="11825"/>
                  </a:lnTo>
                  <a:lnTo>
                    <a:pt x="4068335" y="14546"/>
                  </a:lnTo>
                  <a:lnTo>
                    <a:pt x="4139635" y="17536"/>
                  </a:lnTo>
                  <a:lnTo>
                    <a:pt x="4210332" y="20792"/>
                  </a:lnTo>
                  <a:lnTo>
                    <a:pt x="4280405" y="24312"/>
                  </a:lnTo>
                  <a:lnTo>
                    <a:pt x="4349838" y="28091"/>
                  </a:lnTo>
                  <a:lnTo>
                    <a:pt x="4418611" y="32127"/>
                  </a:lnTo>
                  <a:lnTo>
                    <a:pt x="4486707" y="36417"/>
                  </a:lnTo>
                  <a:lnTo>
                    <a:pt x="4554106" y="40956"/>
                  </a:lnTo>
                  <a:lnTo>
                    <a:pt x="4620791" y="45743"/>
                  </a:lnTo>
                  <a:lnTo>
                    <a:pt x="4686744" y="50774"/>
                  </a:lnTo>
                  <a:lnTo>
                    <a:pt x="4751945" y="56045"/>
                  </a:lnTo>
                  <a:lnTo>
                    <a:pt x="4816377" y="61554"/>
                  </a:lnTo>
                  <a:lnTo>
                    <a:pt x="4880021" y="67297"/>
                  </a:lnTo>
                  <a:lnTo>
                    <a:pt x="4942859" y="73271"/>
                  </a:lnTo>
                  <a:lnTo>
                    <a:pt x="5004872" y="79473"/>
                  </a:lnTo>
                  <a:lnTo>
                    <a:pt x="5066042" y="85900"/>
                  </a:lnTo>
                  <a:lnTo>
                    <a:pt x="5126352" y="92548"/>
                  </a:lnTo>
                  <a:lnTo>
                    <a:pt x="5185782" y="99414"/>
                  </a:lnTo>
                  <a:lnTo>
                    <a:pt x="5244313" y="106495"/>
                  </a:lnTo>
                  <a:lnTo>
                    <a:pt x="5301929" y="113788"/>
                  </a:lnTo>
                  <a:lnTo>
                    <a:pt x="5358610" y="121289"/>
                  </a:lnTo>
                  <a:lnTo>
                    <a:pt x="5414338" y="128996"/>
                  </a:lnTo>
                  <a:lnTo>
                    <a:pt x="5469095" y="136904"/>
                  </a:lnTo>
                  <a:lnTo>
                    <a:pt x="5522862" y="145012"/>
                  </a:lnTo>
                  <a:lnTo>
                    <a:pt x="5575621" y="153316"/>
                  </a:lnTo>
                  <a:lnTo>
                    <a:pt x="5627354" y="161812"/>
                  </a:lnTo>
                  <a:lnTo>
                    <a:pt x="5678042" y="170497"/>
                  </a:lnTo>
                  <a:lnTo>
                    <a:pt x="5727668" y="179368"/>
                  </a:lnTo>
                  <a:lnTo>
                    <a:pt x="5776211" y="188423"/>
                  </a:lnTo>
                  <a:lnTo>
                    <a:pt x="5823655" y="197657"/>
                  </a:lnTo>
                  <a:lnTo>
                    <a:pt x="5869981" y="207067"/>
                  </a:lnTo>
                  <a:lnTo>
                    <a:pt x="5915171" y="216651"/>
                  </a:lnTo>
                  <a:lnTo>
                    <a:pt x="5959206" y="226404"/>
                  </a:lnTo>
                  <a:lnTo>
                    <a:pt x="6002067" y="236325"/>
                  </a:lnTo>
                  <a:lnTo>
                    <a:pt x="6043737" y="246409"/>
                  </a:lnTo>
                  <a:lnTo>
                    <a:pt x="6084197" y="256654"/>
                  </a:lnTo>
                  <a:lnTo>
                    <a:pt x="6123430" y="267055"/>
                  </a:lnTo>
                  <a:lnTo>
                    <a:pt x="6161415" y="277611"/>
                  </a:lnTo>
                  <a:lnTo>
                    <a:pt x="6198136" y="288318"/>
                  </a:lnTo>
                  <a:lnTo>
                    <a:pt x="6267709" y="310170"/>
                  </a:lnTo>
                  <a:lnTo>
                    <a:pt x="6332003" y="332588"/>
                  </a:lnTo>
                  <a:lnTo>
                    <a:pt x="6390870" y="355544"/>
                  </a:lnTo>
                  <a:lnTo>
                    <a:pt x="6444163" y="379013"/>
                  </a:lnTo>
                  <a:lnTo>
                    <a:pt x="6491737" y="402971"/>
                  </a:lnTo>
                  <a:lnTo>
                    <a:pt x="6533444" y="427390"/>
                  </a:lnTo>
                  <a:lnTo>
                    <a:pt x="6569137" y="452245"/>
                  </a:lnTo>
                  <a:lnTo>
                    <a:pt x="6598670" y="477511"/>
                  </a:lnTo>
                  <a:lnTo>
                    <a:pt x="6631097" y="516124"/>
                  </a:lnTo>
                  <a:lnTo>
                    <a:pt x="6648837" y="555516"/>
                  </a:lnTo>
                  <a:lnTo>
                    <a:pt x="6652259" y="582167"/>
                  </a:lnTo>
                  <a:lnTo>
                    <a:pt x="6651401" y="595529"/>
                  </a:lnTo>
                  <a:lnTo>
                    <a:pt x="6638666" y="635157"/>
                  </a:lnTo>
                  <a:lnTo>
                    <a:pt x="6611080" y="674036"/>
                  </a:lnTo>
                  <a:lnTo>
                    <a:pt x="6569137" y="712078"/>
                  </a:lnTo>
                  <a:lnTo>
                    <a:pt x="6533444" y="736932"/>
                  </a:lnTo>
                  <a:lnTo>
                    <a:pt x="6491737" y="761350"/>
                  </a:lnTo>
                  <a:lnTo>
                    <a:pt x="6444163" y="785306"/>
                  </a:lnTo>
                  <a:lnTo>
                    <a:pt x="6390870" y="808775"/>
                  </a:lnTo>
                  <a:lnTo>
                    <a:pt x="6332003" y="831731"/>
                  </a:lnTo>
                  <a:lnTo>
                    <a:pt x="6267709" y="854148"/>
                  </a:lnTo>
                  <a:lnTo>
                    <a:pt x="6198136" y="876000"/>
                  </a:lnTo>
                  <a:lnTo>
                    <a:pt x="6161415" y="886707"/>
                  </a:lnTo>
                  <a:lnTo>
                    <a:pt x="6123430" y="897263"/>
                  </a:lnTo>
                  <a:lnTo>
                    <a:pt x="6084197" y="907665"/>
                  </a:lnTo>
                  <a:lnTo>
                    <a:pt x="6043737" y="917909"/>
                  </a:lnTo>
                  <a:lnTo>
                    <a:pt x="6002067" y="927994"/>
                  </a:lnTo>
                  <a:lnTo>
                    <a:pt x="5959206" y="937914"/>
                  </a:lnTo>
                  <a:lnTo>
                    <a:pt x="5915171" y="947668"/>
                  </a:lnTo>
                  <a:lnTo>
                    <a:pt x="5869981" y="957252"/>
                  </a:lnTo>
                  <a:lnTo>
                    <a:pt x="5823655" y="966663"/>
                  </a:lnTo>
                  <a:lnTo>
                    <a:pt x="5776211" y="975897"/>
                  </a:lnTo>
                  <a:lnTo>
                    <a:pt x="5727668" y="984952"/>
                  </a:lnTo>
                  <a:lnTo>
                    <a:pt x="5678043" y="993824"/>
                  </a:lnTo>
                  <a:lnTo>
                    <a:pt x="5627354" y="1002509"/>
                  </a:lnTo>
                  <a:lnTo>
                    <a:pt x="5575621" y="1011006"/>
                  </a:lnTo>
                  <a:lnTo>
                    <a:pt x="5522862" y="1019310"/>
                  </a:lnTo>
                  <a:lnTo>
                    <a:pt x="5469095" y="1027418"/>
                  </a:lnTo>
                  <a:lnTo>
                    <a:pt x="5414338" y="1035327"/>
                  </a:lnTo>
                  <a:lnTo>
                    <a:pt x="5358610" y="1043035"/>
                  </a:lnTo>
                  <a:lnTo>
                    <a:pt x="5301929" y="1050536"/>
                  </a:lnTo>
                  <a:lnTo>
                    <a:pt x="5244313" y="1057830"/>
                  </a:lnTo>
                  <a:lnTo>
                    <a:pt x="5185782" y="1064911"/>
                  </a:lnTo>
                  <a:lnTo>
                    <a:pt x="5126352" y="1071778"/>
                  </a:lnTo>
                  <a:lnTo>
                    <a:pt x="5066042" y="1078426"/>
                  </a:lnTo>
                  <a:lnTo>
                    <a:pt x="5004872" y="1084853"/>
                  </a:lnTo>
                  <a:lnTo>
                    <a:pt x="4942859" y="1091056"/>
                  </a:lnTo>
                  <a:lnTo>
                    <a:pt x="4880021" y="1097030"/>
                  </a:lnTo>
                  <a:lnTo>
                    <a:pt x="4816377" y="1102774"/>
                  </a:lnTo>
                  <a:lnTo>
                    <a:pt x="4751945" y="1108283"/>
                  </a:lnTo>
                  <a:lnTo>
                    <a:pt x="4686744" y="1113555"/>
                  </a:lnTo>
                  <a:lnTo>
                    <a:pt x="4620791" y="1118586"/>
                  </a:lnTo>
                  <a:lnTo>
                    <a:pt x="4554106" y="1123374"/>
                  </a:lnTo>
                  <a:lnTo>
                    <a:pt x="4486707" y="1127914"/>
                  </a:lnTo>
                  <a:lnTo>
                    <a:pt x="4418611" y="1132204"/>
                  </a:lnTo>
                  <a:lnTo>
                    <a:pt x="4349838" y="1136240"/>
                  </a:lnTo>
                  <a:lnTo>
                    <a:pt x="4280405" y="1140020"/>
                  </a:lnTo>
                  <a:lnTo>
                    <a:pt x="4210332" y="1143540"/>
                  </a:lnTo>
                  <a:lnTo>
                    <a:pt x="4139635" y="1146797"/>
                  </a:lnTo>
                  <a:lnTo>
                    <a:pt x="4068335" y="1149787"/>
                  </a:lnTo>
                  <a:lnTo>
                    <a:pt x="3996448" y="1152508"/>
                  </a:lnTo>
                  <a:lnTo>
                    <a:pt x="3923994" y="1154956"/>
                  </a:lnTo>
                  <a:lnTo>
                    <a:pt x="3850991" y="1157128"/>
                  </a:lnTo>
                  <a:lnTo>
                    <a:pt x="3777457" y="1159021"/>
                  </a:lnTo>
                  <a:lnTo>
                    <a:pt x="3703410" y="1160632"/>
                  </a:lnTo>
                  <a:lnTo>
                    <a:pt x="3628869" y="1161956"/>
                  </a:lnTo>
                  <a:lnTo>
                    <a:pt x="3553852" y="1162992"/>
                  </a:lnTo>
                  <a:lnTo>
                    <a:pt x="3478377" y="1163736"/>
                  </a:lnTo>
                  <a:lnTo>
                    <a:pt x="3402464" y="1164185"/>
                  </a:lnTo>
                  <a:lnTo>
                    <a:pt x="3326129" y="1164335"/>
                  </a:lnTo>
                  <a:lnTo>
                    <a:pt x="3249795" y="1164185"/>
                  </a:lnTo>
                  <a:lnTo>
                    <a:pt x="3173882" y="1163736"/>
                  </a:lnTo>
                  <a:lnTo>
                    <a:pt x="3098407" y="1162992"/>
                  </a:lnTo>
                  <a:lnTo>
                    <a:pt x="3023390" y="1161956"/>
                  </a:lnTo>
                  <a:lnTo>
                    <a:pt x="2948849" y="1160632"/>
                  </a:lnTo>
                  <a:lnTo>
                    <a:pt x="2874802" y="1159021"/>
                  </a:lnTo>
                  <a:lnTo>
                    <a:pt x="2801268" y="1157128"/>
                  </a:lnTo>
                  <a:lnTo>
                    <a:pt x="2728265" y="1154956"/>
                  </a:lnTo>
                  <a:lnTo>
                    <a:pt x="2655811" y="1152508"/>
                  </a:lnTo>
                  <a:lnTo>
                    <a:pt x="2583924" y="1149787"/>
                  </a:lnTo>
                  <a:lnTo>
                    <a:pt x="2512624" y="1146797"/>
                  </a:lnTo>
                  <a:lnTo>
                    <a:pt x="2441927" y="1143540"/>
                  </a:lnTo>
                  <a:lnTo>
                    <a:pt x="2371854" y="1140020"/>
                  </a:lnTo>
                  <a:lnTo>
                    <a:pt x="2302421" y="1136240"/>
                  </a:lnTo>
                  <a:lnTo>
                    <a:pt x="2233648" y="1132204"/>
                  </a:lnTo>
                  <a:lnTo>
                    <a:pt x="2165552" y="1127914"/>
                  </a:lnTo>
                  <a:lnTo>
                    <a:pt x="2098153" y="1123374"/>
                  </a:lnTo>
                  <a:lnTo>
                    <a:pt x="2031468" y="1118586"/>
                  </a:lnTo>
                  <a:lnTo>
                    <a:pt x="1965515" y="1113555"/>
                  </a:lnTo>
                  <a:lnTo>
                    <a:pt x="1900314" y="1108283"/>
                  </a:lnTo>
                  <a:lnTo>
                    <a:pt x="1835882" y="1102774"/>
                  </a:lnTo>
                  <a:lnTo>
                    <a:pt x="1772238" y="1097030"/>
                  </a:lnTo>
                  <a:lnTo>
                    <a:pt x="1709400" y="1091056"/>
                  </a:lnTo>
                  <a:lnTo>
                    <a:pt x="1647387" y="1084853"/>
                  </a:lnTo>
                  <a:lnTo>
                    <a:pt x="1586217" y="1078426"/>
                  </a:lnTo>
                  <a:lnTo>
                    <a:pt x="1525907" y="1071778"/>
                  </a:lnTo>
                  <a:lnTo>
                    <a:pt x="1466477" y="1064911"/>
                  </a:lnTo>
                  <a:lnTo>
                    <a:pt x="1407946" y="1057830"/>
                  </a:lnTo>
                  <a:lnTo>
                    <a:pt x="1350330" y="1050536"/>
                  </a:lnTo>
                  <a:lnTo>
                    <a:pt x="1293649" y="1043035"/>
                  </a:lnTo>
                  <a:lnTo>
                    <a:pt x="1237921" y="1035327"/>
                  </a:lnTo>
                  <a:lnTo>
                    <a:pt x="1183164" y="1027418"/>
                  </a:lnTo>
                  <a:lnTo>
                    <a:pt x="1129397" y="1019310"/>
                  </a:lnTo>
                  <a:lnTo>
                    <a:pt x="1076638" y="1011006"/>
                  </a:lnTo>
                  <a:lnTo>
                    <a:pt x="1024905" y="1002509"/>
                  </a:lnTo>
                  <a:lnTo>
                    <a:pt x="974217" y="993824"/>
                  </a:lnTo>
                  <a:lnTo>
                    <a:pt x="924591" y="984952"/>
                  </a:lnTo>
                  <a:lnTo>
                    <a:pt x="876048" y="975897"/>
                  </a:lnTo>
                  <a:lnTo>
                    <a:pt x="828604" y="966663"/>
                  </a:lnTo>
                  <a:lnTo>
                    <a:pt x="782278" y="957252"/>
                  </a:lnTo>
                  <a:lnTo>
                    <a:pt x="737088" y="947668"/>
                  </a:lnTo>
                  <a:lnTo>
                    <a:pt x="693053" y="937914"/>
                  </a:lnTo>
                  <a:lnTo>
                    <a:pt x="650192" y="927994"/>
                  </a:lnTo>
                  <a:lnTo>
                    <a:pt x="608522" y="917909"/>
                  </a:lnTo>
                  <a:lnTo>
                    <a:pt x="568062" y="907665"/>
                  </a:lnTo>
                  <a:lnTo>
                    <a:pt x="528829" y="897263"/>
                  </a:lnTo>
                  <a:lnTo>
                    <a:pt x="490844" y="886707"/>
                  </a:lnTo>
                  <a:lnTo>
                    <a:pt x="454123" y="876000"/>
                  </a:lnTo>
                  <a:lnTo>
                    <a:pt x="384550" y="854148"/>
                  </a:lnTo>
                  <a:lnTo>
                    <a:pt x="320256" y="831731"/>
                  </a:lnTo>
                  <a:lnTo>
                    <a:pt x="261389" y="808775"/>
                  </a:lnTo>
                  <a:lnTo>
                    <a:pt x="208096" y="785306"/>
                  </a:lnTo>
                  <a:lnTo>
                    <a:pt x="160522" y="761350"/>
                  </a:lnTo>
                  <a:lnTo>
                    <a:pt x="118815" y="736932"/>
                  </a:lnTo>
                  <a:lnTo>
                    <a:pt x="83122" y="712078"/>
                  </a:lnTo>
                  <a:lnTo>
                    <a:pt x="53589" y="686814"/>
                  </a:lnTo>
                  <a:lnTo>
                    <a:pt x="21162" y="648204"/>
                  </a:lnTo>
                  <a:lnTo>
                    <a:pt x="3422" y="608816"/>
                  </a:lnTo>
                  <a:lnTo>
                    <a:pt x="0" y="582167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4325">
              <a:lnSpc>
                <a:spcPct val="100000"/>
              </a:lnSpc>
              <a:spcBef>
                <a:spcPts val="100"/>
              </a:spcBef>
            </a:pPr>
            <a:r>
              <a:rPr dirty="0"/>
              <a:t>Lyhyesti</a:t>
            </a:r>
            <a:r>
              <a:rPr spc="-40" dirty="0"/>
              <a:t> </a:t>
            </a:r>
            <a:r>
              <a:rPr spc="-10" dirty="0"/>
              <a:t>”sokerista”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81834"/>
            <a:ext cx="5435600" cy="1167765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67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”Sokeri”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on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hieman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huono</a:t>
            </a:r>
            <a:r>
              <a:rPr sz="1800" spc="2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termi!</a:t>
            </a:r>
            <a:endParaRPr sz="1800">
              <a:latin typeface="Century Gothic"/>
              <a:cs typeface="Century Gothic"/>
            </a:endParaRPr>
          </a:p>
          <a:p>
            <a:pPr marL="469900" marR="5080" lvl="1" indent="-182880">
              <a:lnSpc>
                <a:spcPct val="100000"/>
              </a:lnSpc>
              <a:spcBef>
                <a:spcPts val="505"/>
              </a:spcBef>
              <a:buClr>
                <a:srgbClr val="252525"/>
              </a:buClr>
              <a:buFont typeface="Garamond"/>
              <a:buChar char="◦"/>
              <a:tabLst>
                <a:tab pos="469900" algn="l"/>
              </a:tabLst>
            </a:pPr>
            <a:r>
              <a:rPr sz="1600" spc="-10" dirty="0">
                <a:latin typeface="Century Gothic"/>
                <a:cs typeface="Century Gothic"/>
              </a:rPr>
              <a:t>Tarkoittaa</a:t>
            </a:r>
            <a:r>
              <a:rPr sz="1600" spc="-4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monelle</a:t>
            </a:r>
            <a:r>
              <a:rPr sz="1600" spc="-8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helposti</a:t>
            </a:r>
            <a:r>
              <a:rPr sz="1600" spc="-6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(lisättyä)</a:t>
            </a:r>
            <a:r>
              <a:rPr sz="1600" spc="-5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vaaleaa </a:t>
            </a:r>
            <a:r>
              <a:rPr sz="1600" dirty="0">
                <a:latin typeface="Century Gothic"/>
                <a:cs typeface="Century Gothic"/>
              </a:rPr>
              <a:t>sokeria,</a:t>
            </a:r>
            <a:r>
              <a:rPr sz="1600" spc="-8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mahdollisesti</a:t>
            </a:r>
            <a:r>
              <a:rPr sz="1600" spc="-8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sokerisia</a:t>
            </a:r>
            <a:r>
              <a:rPr sz="1600" spc="-7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mehuja,</a:t>
            </a:r>
            <a:r>
              <a:rPr sz="1600" spc="-9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limppareita </a:t>
            </a:r>
            <a:r>
              <a:rPr sz="1600" spc="-25" dirty="0">
                <a:latin typeface="Century Gothic"/>
                <a:cs typeface="Century Gothic"/>
              </a:rPr>
              <a:t>jne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939" y="3427857"/>
            <a:ext cx="5166360" cy="12357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94310" marR="5080" indent="-182245">
              <a:lnSpc>
                <a:spcPts val="2150"/>
              </a:lnSpc>
              <a:spcBef>
                <a:spcPts val="180"/>
              </a:spcBef>
              <a:buClr>
                <a:srgbClr val="252525"/>
              </a:buClr>
              <a:buFont typeface="Garamond"/>
              <a:buChar char="◦"/>
              <a:tabLst>
                <a:tab pos="195580" algn="l"/>
              </a:tabLst>
            </a:pPr>
            <a:r>
              <a:rPr sz="1800" b="1" dirty="0">
                <a:latin typeface="Century Gothic"/>
                <a:cs typeface="Century Gothic"/>
              </a:rPr>
              <a:t>Glukoosi</a:t>
            </a:r>
            <a:r>
              <a:rPr sz="1800" b="1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on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elimistölle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tärkeä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polttoaine! </a:t>
            </a:r>
            <a:r>
              <a:rPr sz="1800" spc="-20" dirty="0">
                <a:latin typeface="Century Gothic"/>
                <a:cs typeface="Century Gothic"/>
              </a:rPr>
              <a:t>Sitä 	</a:t>
            </a:r>
            <a:r>
              <a:rPr sz="1800" dirty="0">
                <a:latin typeface="Century Gothic"/>
                <a:cs typeface="Century Gothic"/>
              </a:rPr>
              <a:t>saadaan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ravinnosta.</a:t>
            </a:r>
            <a:endParaRPr sz="1800">
              <a:latin typeface="Century Gothic"/>
              <a:cs typeface="Century Gothic"/>
            </a:endParaRPr>
          </a:p>
          <a:p>
            <a:pPr marL="194945" indent="-182245">
              <a:lnSpc>
                <a:spcPct val="100000"/>
              </a:lnSpc>
              <a:spcBef>
                <a:spcPts val="825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Aivot</a:t>
            </a:r>
            <a:r>
              <a:rPr sz="1800" spc="-6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(ja</a:t>
            </a:r>
            <a:r>
              <a:rPr sz="1800" spc="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punasolut!)</a:t>
            </a:r>
            <a:r>
              <a:rPr sz="1800" spc="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ovat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täysin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riippuvaisia</a:t>
            </a:r>
            <a:endParaRPr sz="1800">
              <a:latin typeface="Century Gothic"/>
              <a:cs typeface="Century Gothic"/>
            </a:endParaRPr>
          </a:p>
          <a:p>
            <a:pPr marL="195580">
              <a:lnSpc>
                <a:spcPct val="100000"/>
              </a:lnSpc>
            </a:pPr>
            <a:r>
              <a:rPr sz="1800" dirty="0">
                <a:latin typeface="Century Gothic"/>
                <a:cs typeface="Century Gothic"/>
              </a:rPr>
              <a:t>keskeytymättömästä</a:t>
            </a:r>
            <a:r>
              <a:rPr sz="1800" spc="-4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glukoosin</a:t>
            </a:r>
            <a:r>
              <a:rPr sz="1800" spc="-8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saannista</a:t>
            </a:r>
            <a:endParaRPr sz="1800"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4471" y="0"/>
            <a:ext cx="4856987" cy="32385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503923" y="3497960"/>
            <a:ext cx="5236845" cy="339534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41300" marR="477520" indent="-228600">
              <a:lnSpc>
                <a:spcPts val="3020"/>
              </a:lnSpc>
              <a:spcBef>
                <a:spcPts val="480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latin typeface="Century Gothic"/>
                <a:cs typeface="Century Gothic"/>
              </a:rPr>
              <a:t>Veren</a:t>
            </a:r>
            <a:r>
              <a:rPr sz="2800" spc="-55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glukoosipitoisuus</a:t>
            </a:r>
            <a:r>
              <a:rPr sz="2800" spc="-85" dirty="0">
                <a:latin typeface="Century Gothic"/>
                <a:cs typeface="Century Gothic"/>
              </a:rPr>
              <a:t> </a:t>
            </a:r>
            <a:r>
              <a:rPr sz="2800" spc="-25" dirty="0">
                <a:latin typeface="Century Gothic"/>
                <a:cs typeface="Century Gothic"/>
              </a:rPr>
              <a:t>on </a:t>
            </a:r>
            <a:r>
              <a:rPr sz="2800" dirty="0">
                <a:latin typeface="Century Gothic"/>
                <a:cs typeface="Century Gothic"/>
              </a:rPr>
              <a:t>hyvin</a:t>
            </a:r>
            <a:r>
              <a:rPr sz="2800" spc="-110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tarkasti</a:t>
            </a:r>
            <a:r>
              <a:rPr sz="2800" spc="-100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säädelty</a:t>
            </a:r>
            <a:endParaRPr sz="2800">
              <a:latin typeface="Century Gothic"/>
              <a:cs typeface="Century Gothic"/>
            </a:endParaRPr>
          </a:p>
          <a:p>
            <a:pPr marL="241300" marR="890269" indent="-228600">
              <a:lnSpc>
                <a:spcPts val="3030"/>
              </a:lnSpc>
              <a:spcBef>
                <a:spcPts val="1005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latin typeface="Century Gothic"/>
                <a:cs typeface="Century Gothic"/>
              </a:rPr>
              <a:t>Vaihtelee</a:t>
            </a:r>
            <a:r>
              <a:rPr sz="2800" spc="-140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terveellä</a:t>
            </a:r>
            <a:r>
              <a:rPr sz="2800" spc="-114" dirty="0">
                <a:latin typeface="Century Gothic"/>
                <a:cs typeface="Century Gothic"/>
              </a:rPr>
              <a:t> </a:t>
            </a:r>
            <a:r>
              <a:rPr sz="2800" spc="-20" dirty="0">
                <a:latin typeface="Century Gothic"/>
                <a:cs typeface="Century Gothic"/>
              </a:rPr>
              <a:t>vain </a:t>
            </a:r>
            <a:r>
              <a:rPr sz="2800" spc="-10" dirty="0">
                <a:latin typeface="Century Gothic"/>
                <a:cs typeface="Century Gothic"/>
              </a:rPr>
              <a:t>vähän</a:t>
            </a:r>
            <a:endParaRPr sz="2800">
              <a:latin typeface="Century Gothic"/>
              <a:cs typeface="Century Gothic"/>
            </a:endParaRPr>
          </a:p>
          <a:p>
            <a:pPr marL="241300" marR="5080" indent="-228600" algn="just">
              <a:lnSpc>
                <a:spcPct val="90000"/>
              </a:lnSpc>
              <a:spcBef>
                <a:spcPts val="950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latin typeface="Century Gothic"/>
                <a:cs typeface="Century Gothic"/>
              </a:rPr>
              <a:t>se</a:t>
            </a:r>
            <a:r>
              <a:rPr sz="2800" spc="-70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ei</a:t>
            </a:r>
            <a:r>
              <a:rPr sz="2800" spc="-60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aterioiden</a:t>
            </a:r>
            <a:r>
              <a:rPr sz="2800" spc="-70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jälkeenkään </a:t>
            </a:r>
            <a:r>
              <a:rPr sz="2800" dirty="0">
                <a:latin typeface="Century Gothic"/>
                <a:cs typeface="Century Gothic"/>
              </a:rPr>
              <a:t>nouse</a:t>
            </a:r>
            <a:r>
              <a:rPr sz="2800" spc="-60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yli</a:t>
            </a:r>
            <a:r>
              <a:rPr sz="2800" spc="-70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arvon</a:t>
            </a:r>
            <a:r>
              <a:rPr sz="2800" spc="-60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8,0</a:t>
            </a:r>
            <a:r>
              <a:rPr sz="2800" spc="-65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mmol/l,</a:t>
            </a:r>
            <a:r>
              <a:rPr sz="2800" spc="-60" dirty="0">
                <a:latin typeface="Century Gothic"/>
                <a:cs typeface="Century Gothic"/>
              </a:rPr>
              <a:t> </a:t>
            </a:r>
            <a:r>
              <a:rPr sz="2800" spc="-25" dirty="0">
                <a:latin typeface="Century Gothic"/>
                <a:cs typeface="Century Gothic"/>
              </a:rPr>
              <a:t>ja </a:t>
            </a:r>
            <a:r>
              <a:rPr sz="2800" dirty="0">
                <a:latin typeface="Century Gothic"/>
                <a:cs typeface="Century Gothic"/>
              </a:rPr>
              <a:t>se</a:t>
            </a:r>
            <a:r>
              <a:rPr sz="2800" spc="-120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palautuu</a:t>
            </a:r>
            <a:r>
              <a:rPr sz="2800" spc="-114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perustasolle</a:t>
            </a:r>
            <a:r>
              <a:rPr sz="2800" spc="-85" dirty="0">
                <a:latin typeface="Century Gothic"/>
                <a:cs typeface="Century Gothic"/>
              </a:rPr>
              <a:t> </a:t>
            </a:r>
            <a:r>
              <a:rPr sz="2800" spc="-20" dirty="0">
                <a:latin typeface="Century Gothic"/>
                <a:cs typeface="Century Gothic"/>
              </a:rPr>
              <a:t>(4–6 </a:t>
            </a:r>
            <a:r>
              <a:rPr sz="2800" dirty="0">
                <a:latin typeface="Century Gothic"/>
                <a:cs typeface="Century Gothic"/>
              </a:rPr>
              <a:t>mmol/l)</a:t>
            </a:r>
            <a:r>
              <a:rPr sz="2800" spc="-140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kahdessa</a:t>
            </a:r>
            <a:r>
              <a:rPr sz="2800" spc="-105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tunnissa.</a:t>
            </a:r>
            <a:endParaRPr sz="2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432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Liikunta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4890" y="1781378"/>
            <a:ext cx="6191885" cy="2449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1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Säännöllinen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liikunta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on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oleellinen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osa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hoitoa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erityisesti</a:t>
            </a:r>
            <a:endParaRPr sz="1800">
              <a:latin typeface="Century Gothic"/>
              <a:cs typeface="Century Gothic"/>
            </a:endParaRPr>
          </a:p>
          <a:p>
            <a:pPr marL="19558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Century Gothic"/>
                <a:cs typeface="Century Gothic"/>
              </a:rPr>
              <a:t>tyypin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2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diabeteksessa.</a:t>
            </a:r>
            <a:endParaRPr sz="1800">
              <a:latin typeface="Century Gothic"/>
              <a:cs typeface="Century Gothic"/>
            </a:endParaRPr>
          </a:p>
          <a:p>
            <a:pPr marL="195580" marR="572135" indent="-182880">
              <a:lnSpc>
                <a:spcPct val="100000"/>
              </a:lnSpc>
              <a:spcBef>
                <a:spcPts val="900"/>
              </a:spcBef>
              <a:buClr>
                <a:srgbClr val="252525"/>
              </a:buClr>
              <a:buFont typeface="Garamond"/>
              <a:buChar char="◦"/>
              <a:tabLst>
                <a:tab pos="195580" algn="l"/>
              </a:tabLst>
            </a:pPr>
            <a:r>
              <a:rPr sz="1800" dirty="0">
                <a:latin typeface="Century Gothic"/>
                <a:cs typeface="Century Gothic"/>
              </a:rPr>
              <a:t>Lääkkeillä</a:t>
            </a:r>
            <a:r>
              <a:rPr sz="1800" spc="-4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ei</a:t>
            </a:r>
            <a:r>
              <a:rPr sz="1800" spc="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voida</a:t>
            </a:r>
            <a:r>
              <a:rPr sz="1800" spc="-4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korvata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liikunnan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laaja-</a:t>
            </a:r>
            <a:r>
              <a:rPr sz="1800" spc="-10" dirty="0">
                <a:latin typeface="Century Gothic"/>
                <a:cs typeface="Century Gothic"/>
              </a:rPr>
              <a:t>alaista vaikutusta.</a:t>
            </a:r>
            <a:endParaRPr sz="1800">
              <a:latin typeface="Century Gothic"/>
              <a:cs typeface="Century Gothic"/>
            </a:endParaRPr>
          </a:p>
          <a:p>
            <a:pPr marL="195580" marR="1104265" indent="-182880">
              <a:lnSpc>
                <a:spcPct val="100000"/>
              </a:lnSpc>
              <a:spcBef>
                <a:spcPts val="900"/>
              </a:spcBef>
              <a:buClr>
                <a:srgbClr val="252525"/>
              </a:buClr>
              <a:buFont typeface="Garamond"/>
              <a:buChar char="◦"/>
              <a:tabLst>
                <a:tab pos="195580" algn="l"/>
              </a:tabLst>
            </a:pPr>
            <a:r>
              <a:rPr sz="1800" dirty="0">
                <a:latin typeface="Century Gothic"/>
                <a:cs typeface="Century Gothic"/>
              </a:rPr>
              <a:t>Liikunta</a:t>
            </a:r>
            <a:r>
              <a:rPr sz="1800" spc="-4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lisää</a:t>
            </a:r>
            <a:r>
              <a:rPr sz="1800" spc="-4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diabetestyypistä</a:t>
            </a:r>
            <a:r>
              <a:rPr sz="1800" spc="1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riippumatta </a:t>
            </a:r>
            <a:r>
              <a:rPr sz="1800" dirty="0">
                <a:latin typeface="Century Gothic"/>
                <a:cs typeface="Century Gothic"/>
              </a:rPr>
              <a:t>insuliiniherkkyyttä,</a:t>
            </a:r>
            <a:r>
              <a:rPr sz="1800" spc="-5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pienentää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plasman </a:t>
            </a:r>
            <a:r>
              <a:rPr sz="1800" dirty="0">
                <a:latin typeface="Century Gothic"/>
                <a:cs typeface="Century Gothic"/>
              </a:rPr>
              <a:t>glukoosipitoisuuden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paastoarvoa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ja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alentaa verenpainetta.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704" y="5338953"/>
            <a:ext cx="7173595" cy="1474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8055" marR="349821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entury Gothic"/>
                <a:cs typeface="Century Gothic"/>
              </a:rPr>
              <a:t>Tyypin</a:t>
            </a:r>
            <a:r>
              <a:rPr sz="1800" b="1" spc="-2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2</a:t>
            </a:r>
            <a:r>
              <a:rPr sz="1800" b="1" spc="-1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diabetes</a:t>
            </a:r>
            <a:r>
              <a:rPr sz="1800" b="1" spc="-20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Käypä Hoito</a:t>
            </a:r>
            <a:endParaRPr sz="1800"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  <a:spcBef>
                <a:spcPts val="365"/>
              </a:spcBef>
            </a:pPr>
            <a:r>
              <a:rPr sz="1400" dirty="0">
                <a:latin typeface="Century Gothic"/>
                <a:cs typeface="Century Gothic"/>
              </a:rPr>
              <a:t>Tyypin</a:t>
            </a:r>
            <a:r>
              <a:rPr sz="1400" spc="-7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2</a:t>
            </a:r>
            <a:r>
              <a:rPr sz="1400" spc="-1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diabetes.</a:t>
            </a:r>
            <a:r>
              <a:rPr sz="1400" spc="-35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Käypä</a:t>
            </a:r>
            <a:r>
              <a:rPr sz="1400" spc="-25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hoito</a:t>
            </a:r>
            <a:r>
              <a:rPr sz="1400" spc="-5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-suositus.</a:t>
            </a:r>
            <a:r>
              <a:rPr sz="1400" spc="-5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Suomalaisen</a:t>
            </a:r>
            <a:r>
              <a:rPr sz="1400" spc="-55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Lääkäriseuran</a:t>
            </a:r>
            <a:r>
              <a:rPr sz="1400" spc="-30" dirty="0">
                <a:latin typeface="Century Gothic"/>
                <a:cs typeface="Century Gothic"/>
              </a:rPr>
              <a:t> </a:t>
            </a:r>
            <a:r>
              <a:rPr sz="1400" spc="-10" dirty="0">
                <a:latin typeface="Century Gothic"/>
                <a:cs typeface="Century Gothic"/>
              </a:rPr>
              <a:t>Duodecimin, </a:t>
            </a:r>
            <a:r>
              <a:rPr sz="1400" dirty="0">
                <a:latin typeface="Century Gothic"/>
                <a:cs typeface="Century Gothic"/>
              </a:rPr>
              <a:t>Suomen</a:t>
            </a:r>
            <a:r>
              <a:rPr sz="1400" spc="-3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Sisätautilääkärien</a:t>
            </a:r>
            <a:r>
              <a:rPr sz="1400" spc="-35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yhdistyksen</a:t>
            </a:r>
            <a:r>
              <a:rPr sz="1400" spc="-45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ja</a:t>
            </a:r>
            <a:r>
              <a:rPr sz="1400" spc="10" dirty="0">
                <a:latin typeface="Century Gothic"/>
                <a:cs typeface="Century Gothic"/>
              </a:rPr>
              <a:t> </a:t>
            </a:r>
            <a:r>
              <a:rPr sz="1400" spc="-10" dirty="0">
                <a:latin typeface="Century Gothic"/>
                <a:cs typeface="Century Gothic"/>
              </a:rPr>
              <a:t>Diabetesliiton</a:t>
            </a:r>
            <a:r>
              <a:rPr sz="1400" spc="-45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Lääkärineuvoston</a:t>
            </a:r>
            <a:r>
              <a:rPr sz="1400" spc="-20" dirty="0">
                <a:latin typeface="Century Gothic"/>
                <a:cs typeface="Century Gothic"/>
              </a:rPr>
              <a:t> </a:t>
            </a:r>
            <a:r>
              <a:rPr sz="1400" spc="-10" dirty="0">
                <a:latin typeface="Century Gothic"/>
                <a:cs typeface="Century Gothic"/>
              </a:rPr>
              <a:t>asettama </a:t>
            </a:r>
            <a:r>
              <a:rPr sz="1400" dirty="0">
                <a:latin typeface="Century Gothic"/>
                <a:cs typeface="Century Gothic"/>
              </a:rPr>
              <a:t>työryhmä.</a:t>
            </a:r>
            <a:r>
              <a:rPr sz="1400" spc="-5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Helsinki:</a:t>
            </a:r>
            <a:r>
              <a:rPr sz="1400" spc="-5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Suomalainen</a:t>
            </a:r>
            <a:r>
              <a:rPr sz="1400" spc="-65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Lääkäriseura</a:t>
            </a:r>
            <a:r>
              <a:rPr sz="1400" spc="-3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Duodecim,</a:t>
            </a:r>
            <a:r>
              <a:rPr sz="1400" spc="-5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2020</a:t>
            </a:r>
            <a:r>
              <a:rPr sz="1400" spc="-35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(viitattu</a:t>
            </a:r>
            <a:r>
              <a:rPr sz="1400" spc="-35" dirty="0">
                <a:latin typeface="Century Gothic"/>
                <a:cs typeface="Century Gothic"/>
              </a:rPr>
              <a:t> </a:t>
            </a:r>
            <a:r>
              <a:rPr sz="1400" spc="-10" dirty="0">
                <a:latin typeface="Century Gothic"/>
                <a:cs typeface="Century Gothic"/>
              </a:rPr>
              <a:t>6.2.2023).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Century Gothic"/>
                <a:cs typeface="Century Gothic"/>
              </a:rPr>
              <a:t>Saatavilla</a:t>
            </a:r>
            <a:r>
              <a:rPr sz="1400" spc="-55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internetissä:</a:t>
            </a:r>
            <a:r>
              <a:rPr sz="1400" spc="-30" dirty="0">
                <a:latin typeface="Century Gothic"/>
                <a:cs typeface="Century Gothic"/>
              </a:rPr>
              <a:t> </a:t>
            </a:r>
            <a:r>
              <a:rPr sz="1400" u="sng" spc="-10" dirty="0">
                <a:solidFill>
                  <a:srgbClr val="F49100"/>
                </a:solidFill>
                <a:uFill>
                  <a:solidFill>
                    <a:srgbClr val="F49100"/>
                  </a:solidFill>
                </a:uFill>
                <a:latin typeface="Century Gothic"/>
                <a:cs typeface="Century Gothic"/>
                <a:hlinkClick r:id="rId2"/>
              </a:rPr>
              <a:t>www.kaypahoito.fi</a:t>
            </a:r>
            <a:endParaRPr sz="1400">
              <a:latin typeface="Century Gothic"/>
              <a:cs typeface="Century Gothic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933943" y="3848112"/>
            <a:ext cx="3876040" cy="2459990"/>
            <a:chOff x="7933943" y="3848112"/>
            <a:chExt cx="3876040" cy="24599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33943" y="3848112"/>
              <a:ext cx="3875532" cy="24597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58327" y="3872484"/>
              <a:ext cx="3774185" cy="235839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23859" y="190500"/>
            <a:ext cx="3534155" cy="3238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20444" y="381127"/>
            <a:ext cx="99244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800" dirty="0"/>
              <a:t>Tyypin</a:t>
            </a:r>
            <a:r>
              <a:rPr sz="2800" spc="-110" dirty="0"/>
              <a:t> </a:t>
            </a:r>
            <a:r>
              <a:rPr sz="2800" dirty="0"/>
              <a:t>2</a:t>
            </a:r>
            <a:r>
              <a:rPr sz="2800" spc="-105" dirty="0"/>
              <a:t> </a:t>
            </a:r>
            <a:r>
              <a:rPr sz="2800" dirty="0"/>
              <a:t>diabeteksen</a:t>
            </a:r>
            <a:r>
              <a:rPr sz="2800" spc="-75" dirty="0"/>
              <a:t> </a:t>
            </a:r>
            <a:r>
              <a:rPr sz="2800" spc="-10" dirty="0"/>
              <a:t>kokonaisvaltainen,</a:t>
            </a:r>
            <a:r>
              <a:rPr sz="2800" spc="-75" dirty="0"/>
              <a:t> </a:t>
            </a:r>
            <a:r>
              <a:rPr sz="2800" dirty="0"/>
              <a:t>yksilöllinen</a:t>
            </a:r>
            <a:r>
              <a:rPr sz="2800" spc="-110" dirty="0"/>
              <a:t> </a:t>
            </a:r>
            <a:r>
              <a:rPr sz="2800" spc="-10" dirty="0"/>
              <a:t>hoito</a:t>
            </a:r>
            <a:r>
              <a:rPr sz="2775" spc="-15" baseline="25525" dirty="0"/>
              <a:t>*</a:t>
            </a:r>
            <a:endParaRPr sz="2775" baseline="25525"/>
          </a:p>
        </p:txBody>
      </p:sp>
      <p:sp>
        <p:nvSpPr>
          <p:cNvPr id="3" name="object 3"/>
          <p:cNvSpPr txBox="1"/>
          <p:nvPr/>
        </p:nvSpPr>
        <p:spPr>
          <a:xfrm>
            <a:off x="726744" y="6242405"/>
            <a:ext cx="19710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001864"/>
                </a:solidFill>
                <a:latin typeface="Century Gothic"/>
                <a:cs typeface="Century Gothic"/>
              </a:rPr>
              <a:t>*</a:t>
            </a:r>
            <a:r>
              <a:rPr sz="800" i="1" spc="-20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800" i="1" dirty="0">
                <a:solidFill>
                  <a:srgbClr val="001864"/>
                </a:solidFill>
                <a:latin typeface="Century Gothic"/>
                <a:cs typeface="Century Gothic"/>
              </a:rPr>
              <a:t>Muokattu konsensusraportin</a:t>
            </a:r>
            <a:r>
              <a:rPr sz="800" i="1" spc="-45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800" i="1" dirty="0">
                <a:solidFill>
                  <a:srgbClr val="001864"/>
                </a:solidFill>
                <a:latin typeface="Century Gothic"/>
                <a:cs typeface="Century Gothic"/>
              </a:rPr>
              <a:t>kuvasta</a:t>
            </a:r>
            <a:r>
              <a:rPr sz="800" i="1" spc="-10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800" i="1" spc="-50" dirty="0">
                <a:solidFill>
                  <a:srgbClr val="001864"/>
                </a:solidFill>
                <a:latin typeface="Century Gothic"/>
                <a:cs typeface="Century Gothic"/>
              </a:rPr>
              <a:t>4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690095" y="6371335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solidFill>
                  <a:srgbClr val="404040"/>
                </a:solidFill>
                <a:latin typeface="Century Gothic"/>
                <a:cs typeface="Century Gothic"/>
              </a:rPr>
              <a:t>41</a:t>
            </a:r>
            <a:endParaRPr sz="1000"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6991" y="1030224"/>
            <a:ext cx="10980356" cy="515416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657469" y="3461385"/>
            <a:ext cx="917575" cy="558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95"/>
              </a:spcBef>
            </a:pPr>
            <a:r>
              <a:rPr sz="700" b="1" dirty="0">
                <a:solidFill>
                  <a:srgbClr val="FFFFFF"/>
                </a:solidFill>
                <a:latin typeface="Century Gothic"/>
                <a:cs typeface="Century Gothic"/>
              </a:rPr>
              <a:t>Hoidon</a:t>
            </a:r>
            <a:r>
              <a:rPr sz="7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tavoitteet</a:t>
            </a:r>
            <a:endParaRPr sz="700">
              <a:latin typeface="Century Gothic"/>
              <a:cs typeface="Century Gothic"/>
            </a:endParaRPr>
          </a:p>
          <a:p>
            <a:pPr marL="156845" indent="-144145">
              <a:lnSpc>
                <a:spcPct val="100000"/>
              </a:lnSpc>
              <a:buFont typeface="Arial"/>
              <a:buChar char="•"/>
              <a:tabLst>
                <a:tab pos="156845" algn="l"/>
              </a:tabLst>
            </a:pPr>
            <a:r>
              <a:rPr sz="700" spc="-10" dirty="0">
                <a:solidFill>
                  <a:srgbClr val="FFFFFF"/>
                </a:solidFill>
                <a:latin typeface="Century Gothic"/>
                <a:cs typeface="Century Gothic"/>
              </a:rPr>
              <a:t>Komplikaatioiden</a:t>
            </a:r>
            <a:endParaRPr sz="700">
              <a:latin typeface="Century Gothic"/>
              <a:cs typeface="Century Gothic"/>
            </a:endParaRPr>
          </a:p>
          <a:p>
            <a:pPr marL="372110">
              <a:lnSpc>
                <a:spcPct val="100000"/>
              </a:lnSpc>
            </a:pPr>
            <a:r>
              <a:rPr sz="700" spc="-10" dirty="0">
                <a:solidFill>
                  <a:srgbClr val="FFFFFF"/>
                </a:solidFill>
                <a:latin typeface="Century Gothic"/>
                <a:cs typeface="Century Gothic"/>
              </a:rPr>
              <a:t>ehkäisy</a:t>
            </a:r>
            <a:endParaRPr sz="700">
              <a:latin typeface="Century Gothic"/>
              <a:cs typeface="Century Gothic"/>
            </a:endParaRPr>
          </a:p>
          <a:p>
            <a:pPr marL="214629" lvl="1" indent="-144145">
              <a:lnSpc>
                <a:spcPct val="100000"/>
              </a:lnSpc>
              <a:buFont typeface="Arial"/>
              <a:buChar char="•"/>
              <a:tabLst>
                <a:tab pos="214629" algn="l"/>
              </a:tabLst>
            </a:pPr>
            <a:r>
              <a:rPr sz="700" spc="-10" dirty="0">
                <a:solidFill>
                  <a:srgbClr val="FFFFFF"/>
                </a:solidFill>
                <a:latin typeface="Century Gothic"/>
                <a:cs typeface="Century Gothic"/>
              </a:rPr>
              <a:t>Elämänlaadun</a:t>
            </a:r>
            <a:endParaRPr sz="700">
              <a:latin typeface="Century Gothic"/>
              <a:cs typeface="Century Gothic"/>
            </a:endParaRPr>
          </a:p>
          <a:p>
            <a:pPr marL="320040">
              <a:lnSpc>
                <a:spcPct val="100000"/>
              </a:lnSpc>
            </a:pPr>
            <a:r>
              <a:rPr sz="700" spc="-10" dirty="0">
                <a:solidFill>
                  <a:srgbClr val="FFFFFF"/>
                </a:solidFill>
                <a:latin typeface="Century Gothic"/>
                <a:cs typeface="Century Gothic"/>
              </a:rPr>
              <a:t>optimointi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27588" y="4201797"/>
            <a:ext cx="347345" cy="77025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sz="700" b="1" spc="-10" dirty="0">
                <a:solidFill>
                  <a:srgbClr val="001864"/>
                </a:solidFill>
                <a:latin typeface="Century Gothic"/>
                <a:cs typeface="Century Gothic"/>
              </a:rPr>
              <a:t>Hoidon</a:t>
            </a:r>
            <a:r>
              <a:rPr sz="700" b="1" spc="500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700" b="1" spc="-10" dirty="0">
                <a:solidFill>
                  <a:srgbClr val="001864"/>
                </a:solidFill>
                <a:latin typeface="Century Gothic"/>
                <a:cs typeface="Century Gothic"/>
              </a:rPr>
              <a:t>tehostamisen</a:t>
            </a:r>
            <a:r>
              <a:rPr sz="700" b="1" spc="500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700" b="1" dirty="0">
                <a:solidFill>
                  <a:srgbClr val="001864"/>
                </a:solidFill>
                <a:latin typeface="Century Gothic"/>
                <a:cs typeface="Century Gothic"/>
              </a:rPr>
              <a:t>viiveiden</a:t>
            </a:r>
            <a:r>
              <a:rPr sz="700" b="1" spc="-50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700" b="1" spc="-10" dirty="0">
                <a:solidFill>
                  <a:srgbClr val="001864"/>
                </a:solidFill>
                <a:latin typeface="Century Gothic"/>
                <a:cs typeface="Century Gothic"/>
              </a:rPr>
              <a:t>ehkäisy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38947" y="3123057"/>
            <a:ext cx="2049145" cy="542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802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entury Gothic"/>
                <a:cs typeface="Century Gothic"/>
              </a:rPr>
              <a:t>Hoidon</a:t>
            </a:r>
            <a:r>
              <a:rPr sz="12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osa-alueet</a:t>
            </a:r>
            <a:endParaRPr sz="1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190"/>
              </a:spcBef>
            </a:pPr>
            <a:r>
              <a:rPr sz="1200" b="1" dirty="0">
                <a:solidFill>
                  <a:srgbClr val="001864"/>
                </a:solidFill>
                <a:latin typeface="Century Gothic"/>
                <a:cs typeface="Century Gothic"/>
              </a:rPr>
              <a:t>hoidon</a:t>
            </a:r>
            <a:r>
              <a:rPr sz="1200" b="1" spc="-25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1200" b="1" spc="-10" dirty="0">
                <a:solidFill>
                  <a:srgbClr val="001864"/>
                </a:solidFill>
                <a:latin typeface="Century Gothic"/>
                <a:cs typeface="Century Gothic"/>
              </a:rPr>
              <a:t>periaatteet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 rot="11940000">
            <a:off x="5447147" y="5259287"/>
            <a:ext cx="105343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5"/>
              </a:lnSpc>
            </a:pPr>
            <a:r>
              <a:rPr sz="700" b="1" spc="-5" dirty="0">
                <a:latin typeface="Century Gothic"/>
                <a:cs typeface="Century Gothic"/>
              </a:rPr>
              <a:t>K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7620" y="5712967"/>
            <a:ext cx="981265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001864"/>
                </a:solidFill>
                <a:latin typeface="Century Gothic"/>
                <a:cs typeface="Century Gothic"/>
              </a:rPr>
              <a:t>Veren</a:t>
            </a:r>
            <a:r>
              <a:rPr sz="1400" spc="-10" dirty="0">
                <a:solidFill>
                  <a:srgbClr val="001864"/>
                </a:solidFill>
                <a:latin typeface="Century Gothic"/>
                <a:cs typeface="Century Gothic"/>
              </a:rPr>
              <a:t> glukoosipitoisuuden</a:t>
            </a:r>
            <a:r>
              <a:rPr sz="1400" spc="-50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001864"/>
                </a:solidFill>
                <a:latin typeface="Century Gothic"/>
                <a:cs typeface="Century Gothic"/>
              </a:rPr>
              <a:t>ja painon</a:t>
            </a:r>
            <a:r>
              <a:rPr sz="1400" spc="-50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001864"/>
                </a:solidFill>
                <a:latin typeface="Century Gothic"/>
                <a:cs typeface="Century Gothic"/>
              </a:rPr>
              <a:t>hallinta,</a:t>
            </a:r>
            <a:r>
              <a:rPr sz="1400" spc="-40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001864"/>
                </a:solidFill>
                <a:latin typeface="Century Gothic"/>
                <a:cs typeface="Century Gothic"/>
              </a:rPr>
              <a:t>kardiovaskulaaristen</a:t>
            </a:r>
            <a:r>
              <a:rPr sz="1400" spc="-45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001864"/>
                </a:solidFill>
                <a:latin typeface="Century Gothic"/>
                <a:cs typeface="Century Gothic"/>
              </a:rPr>
              <a:t>riskitekijöiden</a:t>
            </a:r>
            <a:r>
              <a:rPr sz="1400" spc="-40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001864"/>
                </a:solidFill>
                <a:latin typeface="Century Gothic"/>
                <a:cs typeface="Century Gothic"/>
              </a:rPr>
              <a:t>hallinta</a:t>
            </a:r>
            <a:r>
              <a:rPr sz="1400" spc="-35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001864"/>
                </a:solidFill>
                <a:latin typeface="Century Gothic"/>
                <a:cs typeface="Century Gothic"/>
              </a:rPr>
              <a:t>ja sydämen</a:t>
            </a:r>
            <a:r>
              <a:rPr sz="1400" spc="-30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001864"/>
                </a:solidFill>
                <a:latin typeface="Century Gothic"/>
                <a:cs typeface="Century Gothic"/>
              </a:rPr>
              <a:t>ja</a:t>
            </a:r>
            <a:r>
              <a:rPr sz="1400" spc="5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1400" spc="-10" dirty="0">
                <a:solidFill>
                  <a:srgbClr val="001864"/>
                </a:solidFill>
                <a:latin typeface="Century Gothic"/>
                <a:cs typeface="Century Gothic"/>
              </a:rPr>
              <a:t>munuaisten </a:t>
            </a:r>
            <a:r>
              <a:rPr sz="1400" dirty="0">
                <a:solidFill>
                  <a:srgbClr val="001864"/>
                </a:solidFill>
                <a:latin typeface="Century Gothic"/>
                <a:cs typeface="Century Gothic"/>
              </a:rPr>
              <a:t>suojaaminen</a:t>
            </a:r>
            <a:r>
              <a:rPr sz="1400" spc="-70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001864"/>
                </a:solidFill>
                <a:latin typeface="Century Gothic"/>
                <a:cs typeface="Century Gothic"/>
              </a:rPr>
              <a:t>ovat</a:t>
            </a:r>
            <a:r>
              <a:rPr sz="1400" spc="-35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001864"/>
                </a:solidFill>
                <a:latin typeface="Century Gothic"/>
                <a:cs typeface="Century Gothic"/>
              </a:rPr>
              <a:t>yhtä</a:t>
            </a:r>
            <a:r>
              <a:rPr sz="1400" spc="-15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001864"/>
                </a:solidFill>
                <a:latin typeface="Century Gothic"/>
                <a:cs typeface="Century Gothic"/>
              </a:rPr>
              <a:t>tärkeitä,</a:t>
            </a:r>
            <a:r>
              <a:rPr sz="1400" spc="-20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001864"/>
                </a:solidFill>
                <a:latin typeface="Century Gothic"/>
                <a:cs typeface="Century Gothic"/>
              </a:rPr>
              <a:t>ja</a:t>
            </a:r>
            <a:r>
              <a:rPr sz="1400" spc="-5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001864"/>
                </a:solidFill>
                <a:latin typeface="Century Gothic"/>
                <a:cs typeface="Century Gothic"/>
              </a:rPr>
              <a:t>niitä</a:t>
            </a:r>
            <a:r>
              <a:rPr sz="1400" spc="-25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001864"/>
                </a:solidFill>
                <a:latin typeface="Century Gothic"/>
                <a:cs typeface="Century Gothic"/>
              </a:rPr>
              <a:t>on</a:t>
            </a:r>
            <a:r>
              <a:rPr sz="1400" spc="-35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001864"/>
                </a:solidFill>
                <a:latin typeface="Century Gothic"/>
                <a:cs typeface="Century Gothic"/>
              </a:rPr>
              <a:t>toteutettava</a:t>
            </a:r>
            <a:r>
              <a:rPr sz="1400" spc="-5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1400" spc="-10" dirty="0">
                <a:solidFill>
                  <a:srgbClr val="001864"/>
                </a:solidFill>
                <a:latin typeface="Century Gothic"/>
                <a:cs typeface="Century Gothic"/>
              </a:rPr>
              <a:t>jatkuvasti.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5304" y="321944"/>
            <a:ext cx="60325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solidFill>
                  <a:srgbClr val="001864"/>
                </a:solidFill>
                <a:latin typeface="Century Gothic"/>
                <a:cs typeface="Century Gothic"/>
              </a:rPr>
              <a:t>Lokakuu</a:t>
            </a:r>
            <a:r>
              <a:rPr sz="700" spc="-30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700" spc="-20" dirty="0">
                <a:solidFill>
                  <a:srgbClr val="001864"/>
                </a:solidFill>
                <a:latin typeface="Century Gothic"/>
                <a:cs typeface="Century Gothic"/>
              </a:rPr>
              <a:t>2022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9046" y="6218935"/>
            <a:ext cx="8284845" cy="5048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20310" marR="401955" indent="-1806575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404040"/>
                </a:solidFill>
                <a:latin typeface="Century Gothic"/>
                <a:cs typeface="Century Gothic"/>
              </a:rPr>
              <a:t>Tyypin</a:t>
            </a:r>
            <a:r>
              <a:rPr sz="1000" spc="-1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04040"/>
                </a:solidFill>
                <a:latin typeface="Century Gothic"/>
                <a:cs typeface="Century Gothic"/>
              </a:rPr>
              <a:t>2</a:t>
            </a:r>
            <a:r>
              <a:rPr sz="1000" spc="-3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04040"/>
                </a:solidFill>
                <a:latin typeface="Century Gothic"/>
                <a:cs typeface="Century Gothic"/>
              </a:rPr>
              <a:t>diabetekseen</a:t>
            </a:r>
            <a:r>
              <a:rPr sz="1000" spc="-3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04040"/>
                </a:solidFill>
                <a:latin typeface="Century Gothic"/>
                <a:cs typeface="Century Gothic"/>
              </a:rPr>
              <a:t>liittyvän</a:t>
            </a:r>
            <a:r>
              <a:rPr sz="1000" spc="-5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000" spc="-10" dirty="0">
                <a:solidFill>
                  <a:srgbClr val="404040"/>
                </a:solidFill>
                <a:latin typeface="Century Gothic"/>
                <a:cs typeface="Century Gothic"/>
              </a:rPr>
              <a:t>hyperglykemian</a:t>
            </a:r>
            <a:r>
              <a:rPr sz="1000" spc="-1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04040"/>
                </a:solidFill>
                <a:latin typeface="Century Gothic"/>
                <a:cs typeface="Century Gothic"/>
              </a:rPr>
              <a:t>hoito,</a:t>
            </a:r>
            <a:r>
              <a:rPr sz="1000" spc="-4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04040"/>
                </a:solidFill>
                <a:latin typeface="Century Gothic"/>
                <a:cs typeface="Century Gothic"/>
              </a:rPr>
              <a:t>2022.</a:t>
            </a:r>
            <a:r>
              <a:rPr sz="1000" spc="-4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04040"/>
                </a:solidFill>
                <a:latin typeface="Century Gothic"/>
                <a:cs typeface="Century Gothic"/>
              </a:rPr>
              <a:t>ADA:n</a:t>
            </a:r>
            <a:r>
              <a:rPr sz="1000" spc="2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404040"/>
                </a:solidFill>
                <a:latin typeface="Century Gothic"/>
                <a:cs typeface="Century Gothic"/>
              </a:rPr>
              <a:t>ja</a:t>
            </a:r>
            <a:r>
              <a:rPr sz="1000" spc="-3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000" spc="-10" dirty="0">
                <a:solidFill>
                  <a:srgbClr val="404040"/>
                </a:solidFill>
                <a:latin typeface="Century Gothic"/>
                <a:cs typeface="Century Gothic"/>
              </a:rPr>
              <a:t>EASD:n konsensusraportti</a:t>
            </a:r>
            <a:endParaRPr sz="1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900" dirty="0">
                <a:latin typeface="Century Gothic"/>
                <a:cs typeface="Century Gothic"/>
              </a:rPr>
              <a:t>Davies</a:t>
            </a:r>
            <a:r>
              <a:rPr sz="900" spc="5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MJ</a:t>
            </a:r>
            <a:r>
              <a:rPr sz="900" spc="45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ym.,</a:t>
            </a:r>
            <a:r>
              <a:rPr sz="900" spc="65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Diabetes</a:t>
            </a:r>
            <a:r>
              <a:rPr sz="900" spc="20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Care</a:t>
            </a:r>
            <a:r>
              <a:rPr sz="900" spc="50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2022;</a:t>
            </a:r>
            <a:r>
              <a:rPr sz="900" spc="30" dirty="0">
                <a:latin typeface="Century Gothic"/>
                <a:cs typeface="Century Gothic"/>
              </a:rPr>
              <a:t> </a:t>
            </a:r>
            <a:r>
              <a:rPr sz="900" u="sng" spc="-10" dirty="0">
                <a:solidFill>
                  <a:srgbClr val="F49100"/>
                </a:solidFill>
                <a:uFill>
                  <a:solidFill>
                    <a:srgbClr val="F49100"/>
                  </a:solidFill>
                </a:uFill>
                <a:latin typeface="Century Gothic"/>
                <a:cs typeface="Century Gothic"/>
                <a:hlinkClick r:id="rId3"/>
              </a:rPr>
              <a:t>https://doi.org/10.2337/dci22-</a:t>
            </a:r>
            <a:r>
              <a:rPr sz="900" u="sng" dirty="0">
                <a:solidFill>
                  <a:srgbClr val="F49100"/>
                </a:solidFill>
                <a:uFill>
                  <a:solidFill>
                    <a:srgbClr val="F49100"/>
                  </a:solidFill>
                </a:uFill>
                <a:latin typeface="Century Gothic"/>
                <a:cs typeface="Century Gothic"/>
                <a:hlinkClick r:id="rId3"/>
              </a:rPr>
              <a:t>0034</a:t>
            </a:r>
            <a:r>
              <a:rPr sz="900" dirty="0">
                <a:latin typeface="Century Gothic"/>
                <a:cs typeface="Century Gothic"/>
              </a:rPr>
              <a:t>;</a:t>
            </a:r>
            <a:r>
              <a:rPr sz="900" spc="-15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Davies</a:t>
            </a:r>
            <a:r>
              <a:rPr sz="900" spc="35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MJ</a:t>
            </a:r>
            <a:r>
              <a:rPr sz="900" spc="35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ym.,</a:t>
            </a:r>
            <a:r>
              <a:rPr sz="900" spc="80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Diabetologia 2022;</a:t>
            </a:r>
            <a:r>
              <a:rPr sz="900" spc="20" dirty="0">
                <a:latin typeface="Century Gothic"/>
                <a:cs typeface="Century Gothic"/>
              </a:rPr>
              <a:t> </a:t>
            </a:r>
            <a:r>
              <a:rPr sz="900" u="sng" spc="-10" dirty="0">
                <a:solidFill>
                  <a:srgbClr val="F49100"/>
                </a:solidFill>
                <a:uFill>
                  <a:solidFill>
                    <a:srgbClr val="F49100"/>
                  </a:solidFill>
                </a:uFill>
                <a:latin typeface="Century Gothic"/>
                <a:cs typeface="Century Gothic"/>
                <a:hlinkClick r:id="rId4"/>
              </a:rPr>
              <a:t>https://doi.org/10.1007/s00125-022-05787-</a:t>
            </a:r>
            <a:r>
              <a:rPr sz="900" u="sng" spc="-50" dirty="0">
                <a:solidFill>
                  <a:srgbClr val="F49100"/>
                </a:solidFill>
                <a:uFill>
                  <a:solidFill>
                    <a:srgbClr val="F49100"/>
                  </a:solidFill>
                </a:uFill>
                <a:latin typeface="Century Gothic"/>
                <a:cs typeface="Century Gothic"/>
                <a:hlinkClick r:id="rId4"/>
              </a:rPr>
              <a:t>2</a:t>
            </a:r>
            <a:endParaRPr sz="9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6744" y="1041273"/>
            <a:ext cx="104559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252525"/>
                </a:solidFill>
                <a:latin typeface="Century Gothic"/>
                <a:cs typeface="Century Gothic"/>
              </a:rPr>
              <a:t>Lepo</a:t>
            </a:r>
            <a:r>
              <a:rPr sz="2800" spc="-65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800" dirty="0">
                <a:solidFill>
                  <a:srgbClr val="252525"/>
                </a:solidFill>
                <a:latin typeface="Century Gothic"/>
                <a:cs typeface="Century Gothic"/>
              </a:rPr>
              <a:t>ja</a:t>
            </a:r>
            <a:r>
              <a:rPr sz="2800" spc="-70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800" dirty="0">
                <a:solidFill>
                  <a:srgbClr val="252525"/>
                </a:solidFill>
                <a:latin typeface="Century Gothic"/>
                <a:cs typeface="Century Gothic"/>
              </a:rPr>
              <a:t>liikunta</a:t>
            </a:r>
            <a:r>
              <a:rPr sz="2800" spc="-80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800" dirty="0">
                <a:solidFill>
                  <a:srgbClr val="252525"/>
                </a:solidFill>
                <a:latin typeface="Century Gothic"/>
                <a:cs typeface="Century Gothic"/>
              </a:rPr>
              <a:t>24</a:t>
            </a:r>
            <a:r>
              <a:rPr sz="2800" spc="-55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800" dirty="0">
                <a:solidFill>
                  <a:srgbClr val="252525"/>
                </a:solidFill>
                <a:latin typeface="Century Gothic"/>
                <a:cs typeface="Century Gothic"/>
              </a:rPr>
              <a:t>h</a:t>
            </a:r>
            <a:r>
              <a:rPr sz="2800" spc="-65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800" dirty="0">
                <a:solidFill>
                  <a:srgbClr val="252525"/>
                </a:solidFill>
                <a:latin typeface="Century Gothic"/>
                <a:cs typeface="Century Gothic"/>
              </a:rPr>
              <a:t>–</a:t>
            </a:r>
            <a:r>
              <a:rPr sz="2800" spc="-55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800" dirty="0">
                <a:solidFill>
                  <a:srgbClr val="252525"/>
                </a:solidFill>
                <a:latin typeface="Century Gothic"/>
                <a:cs typeface="Century Gothic"/>
              </a:rPr>
              <a:t>merkitys</a:t>
            </a:r>
            <a:r>
              <a:rPr sz="2800" spc="-80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800" dirty="0">
                <a:solidFill>
                  <a:srgbClr val="252525"/>
                </a:solidFill>
                <a:latin typeface="Century Gothic"/>
                <a:cs typeface="Century Gothic"/>
              </a:rPr>
              <a:t>tyypin</a:t>
            </a:r>
            <a:r>
              <a:rPr sz="2800" spc="-50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800" dirty="0">
                <a:solidFill>
                  <a:srgbClr val="252525"/>
                </a:solidFill>
                <a:latin typeface="Century Gothic"/>
                <a:cs typeface="Century Gothic"/>
              </a:rPr>
              <a:t>2</a:t>
            </a:r>
            <a:r>
              <a:rPr sz="2800" spc="-70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800" dirty="0">
                <a:solidFill>
                  <a:srgbClr val="252525"/>
                </a:solidFill>
                <a:latin typeface="Century Gothic"/>
                <a:cs typeface="Century Gothic"/>
              </a:rPr>
              <a:t>diabeteksen</a:t>
            </a:r>
            <a:r>
              <a:rPr sz="2800" spc="-35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800" spc="-10" dirty="0">
                <a:solidFill>
                  <a:srgbClr val="252525"/>
                </a:solidFill>
                <a:latin typeface="Century Gothic"/>
                <a:cs typeface="Century Gothic"/>
              </a:rPr>
              <a:t>kannalta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71926" y="280161"/>
            <a:ext cx="3469004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Tyypin</a:t>
            </a:r>
            <a:r>
              <a:rPr sz="7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2</a:t>
            </a:r>
            <a:r>
              <a:rPr sz="700" spc="-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diabetekseen</a:t>
            </a:r>
            <a:r>
              <a:rPr sz="7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liittyvän</a:t>
            </a:r>
            <a:r>
              <a:rPr sz="7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hyperglykemian</a:t>
            </a:r>
            <a:r>
              <a:rPr sz="7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hoito,</a:t>
            </a:r>
            <a:r>
              <a:rPr sz="7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2022.</a:t>
            </a:r>
            <a:r>
              <a:rPr sz="7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ADA:n</a:t>
            </a:r>
            <a:r>
              <a:rPr sz="700" spc="-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ja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 EASD:n</a:t>
            </a:r>
            <a:r>
              <a:rPr sz="700" spc="-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konsensusraportti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2742" y="280161"/>
            <a:ext cx="1143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25" dirty="0">
                <a:solidFill>
                  <a:srgbClr val="001864"/>
                </a:solidFill>
                <a:latin typeface="Calibri"/>
                <a:cs typeface="Calibri"/>
              </a:rPr>
              <a:t>42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93008" y="3570732"/>
            <a:ext cx="878205" cy="876300"/>
          </a:xfrm>
          <a:custGeom>
            <a:avLst/>
            <a:gdLst/>
            <a:ahLst/>
            <a:cxnLst/>
            <a:rect l="l" t="t" r="r" b="b"/>
            <a:pathLst>
              <a:path w="878204" h="876300">
                <a:moveTo>
                  <a:pt x="438912" y="0"/>
                </a:moveTo>
                <a:lnTo>
                  <a:pt x="391080" y="2571"/>
                </a:lnTo>
                <a:lnTo>
                  <a:pt x="344743" y="10108"/>
                </a:lnTo>
                <a:lnTo>
                  <a:pt x="300167" y="22341"/>
                </a:lnTo>
                <a:lnTo>
                  <a:pt x="257619" y="39005"/>
                </a:lnTo>
                <a:lnTo>
                  <a:pt x="217367" y="59831"/>
                </a:lnTo>
                <a:lnTo>
                  <a:pt x="179679" y="84551"/>
                </a:lnTo>
                <a:lnTo>
                  <a:pt x="144822" y="112899"/>
                </a:lnTo>
                <a:lnTo>
                  <a:pt x="113064" y="144606"/>
                </a:lnTo>
                <a:lnTo>
                  <a:pt x="84673" y="179405"/>
                </a:lnTo>
                <a:lnTo>
                  <a:pt x="59915" y="217028"/>
                </a:lnTo>
                <a:lnTo>
                  <a:pt x="39059" y="257209"/>
                </a:lnTo>
                <a:lnTo>
                  <a:pt x="22372" y="299679"/>
                </a:lnTo>
                <a:lnTo>
                  <a:pt x="10121" y="344171"/>
                </a:lnTo>
                <a:lnTo>
                  <a:pt x="2574" y="390417"/>
                </a:lnTo>
                <a:lnTo>
                  <a:pt x="0" y="438149"/>
                </a:lnTo>
                <a:lnTo>
                  <a:pt x="2574" y="485882"/>
                </a:lnTo>
                <a:lnTo>
                  <a:pt x="10121" y="532128"/>
                </a:lnTo>
                <a:lnTo>
                  <a:pt x="22372" y="576620"/>
                </a:lnTo>
                <a:lnTo>
                  <a:pt x="39059" y="619090"/>
                </a:lnTo>
                <a:lnTo>
                  <a:pt x="59915" y="659271"/>
                </a:lnTo>
                <a:lnTo>
                  <a:pt x="84673" y="696894"/>
                </a:lnTo>
                <a:lnTo>
                  <a:pt x="113064" y="731693"/>
                </a:lnTo>
                <a:lnTo>
                  <a:pt x="144822" y="763400"/>
                </a:lnTo>
                <a:lnTo>
                  <a:pt x="179679" y="791748"/>
                </a:lnTo>
                <a:lnTo>
                  <a:pt x="217367" y="816468"/>
                </a:lnTo>
                <a:lnTo>
                  <a:pt x="257619" y="837294"/>
                </a:lnTo>
                <a:lnTo>
                  <a:pt x="300167" y="853958"/>
                </a:lnTo>
                <a:lnTo>
                  <a:pt x="344743" y="866191"/>
                </a:lnTo>
                <a:lnTo>
                  <a:pt x="391080" y="873728"/>
                </a:lnTo>
                <a:lnTo>
                  <a:pt x="438912" y="876299"/>
                </a:lnTo>
                <a:lnTo>
                  <a:pt x="486743" y="873728"/>
                </a:lnTo>
                <a:lnTo>
                  <a:pt x="533080" y="866191"/>
                </a:lnTo>
                <a:lnTo>
                  <a:pt x="577656" y="853958"/>
                </a:lnTo>
                <a:lnTo>
                  <a:pt x="620204" y="837294"/>
                </a:lnTo>
                <a:lnTo>
                  <a:pt x="660456" y="816468"/>
                </a:lnTo>
                <a:lnTo>
                  <a:pt x="698144" y="791748"/>
                </a:lnTo>
                <a:lnTo>
                  <a:pt x="733001" y="763400"/>
                </a:lnTo>
                <a:lnTo>
                  <a:pt x="764759" y="731693"/>
                </a:lnTo>
                <a:lnTo>
                  <a:pt x="793150" y="696894"/>
                </a:lnTo>
                <a:lnTo>
                  <a:pt x="817908" y="659271"/>
                </a:lnTo>
                <a:lnTo>
                  <a:pt x="838764" y="619090"/>
                </a:lnTo>
                <a:lnTo>
                  <a:pt x="855451" y="576620"/>
                </a:lnTo>
                <a:lnTo>
                  <a:pt x="867702" y="532128"/>
                </a:lnTo>
                <a:lnTo>
                  <a:pt x="875249" y="485882"/>
                </a:lnTo>
                <a:lnTo>
                  <a:pt x="877824" y="438149"/>
                </a:lnTo>
                <a:lnTo>
                  <a:pt x="875249" y="390417"/>
                </a:lnTo>
                <a:lnTo>
                  <a:pt x="867702" y="344171"/>
                </a:lnTo>
                <a:lnTo>
                  <a:pt x="855451" y="299679"/>
                </a:lnTo>
                <a:lnTo>
                  <a:pt x="838764" y="257209"/>
                </a:lnTo>
                <a:lnTo>
                  <a:pt x="817908" y="217028"/>
                </a:lnTo>
                <a:lnTo>
                  <a:pt x="793150" y="179405"/>
                </a:lnTo>
                <a:lnTo>
                  <a:pt x="764759" y="144606"/>
                </a:lnTo>
                <a:lnTo>
                  <a:pt x="733001" y="112899"/>
                </a:lnTo>
                <a:lnTo>
                  <a:pt x="698144" y="84551"/>
                </a:lnTo>
                <a:lnTo>
                  <a:pt x="660456" y="59831"/>
                </a:lnTo>
                <a:lnTo>
                  <a:pt x="620204" y="39005"/>
                </a:lnTo>
                <a:lnTo>
                  <a:pt x="577656" y="22341"/>
                </a:lnTo>
                <a:lnTo>
                  <a:pt x="533080" y="10108"/>
                </a:lnTo>
                <a:lnTo>
                  <a:pt x="486743" y="2571"/>
                </a:lnTo>
                <a:lnTo>
                  <a:pt x="438912" y="0"/>
                </a:lnTo>
                <a:close/>
              </a:path>
            </a:pathLst>
          </a:custGeom>
          <a:solidFill>
            <a:srgbClr val="D3D6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830828" y="4132579"/>
            <a:ext cx="2025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001864"/>
                </a:solidFill>
                <a:latin typeface="Calibri"/>
                <a:cs typeface="Calibri"/>
              </a:rPr>
              <a:t>24</a:t>
            </a:r>
            <a:r>
              <a:rPr sz="800" spc="-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spc="-50" dirty="0">
                <a:solidFill>
                  <a:srgbClr val="001864"/>
                </a:solidFill>
                <a:latin typeface="Calibri"/>
                <a:cs typeface="Calibri"/>
              </a:rPr>
              <a:t>h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854707" y="1918589"/>
            <a:ext cx="4154804" cy="4168775"/>
            <a:chOff x="1854707" y="1918589"/>
            <a:chExt cx="4154804" cy="416877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70019" y="3057144"/>
              <a:ext cx="917447" cy="139903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54707" y="1930908"/>
              <a:ext cx="4154424" cy="308914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144268" y="4291583"/>
              <a:ext cx="3566160" cy="1795780"/>
            </a:xfrm>
            <a:custGeom>
              <a:avLst/>
              <a:gdLst/>
              <a:ahLst/>
              <a:cxnLst/>
              <a:rect l="l" t="t" r="r" b="b"/>
              <a:pathLst>
                <a:path w="3566160" h="1795779">
                  <a:moveTo>
                    <a:pt x="1749552" y="222123"/>
                  </a:moveTo>
                  <a:lnTo>
                    <a:pt x="1698078" y="215836"/>
                  </a:lnTo>
                  <a:lnTo>
                    <a:pt x="1648256" y="204381"/>
                  </a:lnTo>
                  <a:lnTo>
                    <a:pt x="1600390" y="188023"/>
                  </a:lnTo>
                  <a:lnTo>
                    <a:pt x="1554772" y="166979"/>
                  </a:lnTo>
                  <a:lnTo>
                    <a:pt x="1511706" y="141516"/>
                  </a:lnTo>
                  <a:lnTo>
                    <a:pt x="1471472" y="111836"/>
                  </a:lnTo>
                  <a:lnTo>
                    <a:pt x="1434388" y="78206"/>
                  </a:lnTo>
                  <a:lnTo>
                    <a:pt x="1400733" y="40843"/>
                  </a:lnTo>
                  <a:lnTo>
                    <a:pt x="1370838" y="0"/>
                  </a:lnTo>
                  <a:lnTo>
                    <a:pt x="515112" y="488061"/>
                  </a:lnTo>
                  <a:lnTo>
                    <a:pt x="540397" y="528180"/>
                  </a:lnTo>
                  <a:lnTo>
                    <a:pt x="566902" y="567410"/>
                  </a:lnTo>
                  <a:lnTo>
                    <a:pt x="594614" y="605751"/>
                  </a:lnTo>
                  <a:lnTo>
                    <a:pt x="623493" y="643178"/>
                  </a:lnTo>
                  <a:lnTo>
                    <a:pt x="653516" y="679640"/>
                  </a:lnTo>
                  <a:lnTo>
                    <a:pt x="684669" y="715137"/>
                  </a:lnTo>
                  <a:lnTo>
                    <a:pt x="716902" y="749617"/>
                  </a:lnTo>
                  <a:lnTo>
                    <a:pt x="750201" y="783082"/>
                  </a:lnTo>
                  <a:lnTo>
                    <a:pt x="784542" y="815467"/>
                  </a:lnTo>
                  <a:lnTo>
                    <a:pt x="819899" y="846785"/>
                  </a:lnTo>
                  <a:lnTo>
                    <a:pt x="856234" y="876985"/>
                  </a:lnTo>
                  <a:lnTo>
                    <a:pt x="893533" y="906043"/>
                  </a:lnTo>
                  <a:lnTo>
                    <a:pt x="931773" y="933932"/>
                  </a:lnTo>
                  <a:lnTo>
                    <a:pt x="970915" y="960628"/>
                  </a:lnTo>
                  <a:lnTo>
                    <a:pt x="1010932" y="986104"/>
                  </a:lnTo>
                  <a:lnTo>
                    <a:pt x="1051814" y="1010323"/>
                  </a:lnTo>
                  <a:lnTo>
                    <a:pt x="1093508" y="1033272"/>
                  </a:lnTo>
                  <a:lnTo>
                    <a:pt x="1136015" y="1054925"/>
                  </a:lnTo>
                  <a:lnTo>
                    <a:pt x="1179296" y="1075245"/>
                  </a:lnTo>
                  <a:lnTo>
                    <a:pt x="1223327" y="1094206"/>
                  </a:lnTo>
                  <a:lnTo>
                    <a:pt x="1268082" y="1111783"/>
                  </a:lnTo>
                  <a:lnTo>
                    <a:pt x="1313535" y="1127950"/>
                  </a:lnTo>
                  <a:lnTo>
                    <a:pt x="1359649" y="1142682"/>
                  </a:lnTo>
                  <a:lnTo>
                    <a:pt x="1406410" y="1155941"/>
                  </a:lnTo>
                  <a:lnTo>
                    <a:pt x="1453794" y="1167714"/>
                  </a:lnTo>
                  <a:lnTo>
                    <a:pt x="1501762" y="1177963"/>
                  </a:lnTo>
                  <a:lnTo>
                    <a:pt x="1550301" y="1186675"/>
                  </a:lnTo>
                  <a:lnTo>
                    <a:pt x="1599374" y="1193800"/>
                  </a:lnTo>
                  <a:lnTo>
                    <a:pt x="1648955" y="1199337"/>
                  </a:lnTo>
                  <a:lnTo>
                    <a:pt x="1699018" y="1203236"/>
                  </a:lnTo>
                  <a:lnTo>
                    <a:pt x="1749552" y="1205484"/>
                  </a:lnTo>
                  <a:lnTo>
                    <a:pt x="1749552" y="222123"/>
                  </a:lnTo>
                  <a:close/>
                </a:path>
                <a:path w="3566160" h="1795779">
                  <a:moveTo>
                    <a:pt x="3054096" y="498602"/>
                  </a:moveTo>
                  <a:lnTo>
                    <a:pt x="2204847" y="3048"/>
                  </a:lnTo>
                  <a:lnTo>
                    <a:pt x="2174925" y="42799"/>
                  </a:lnTo>
                  <a:lnTo>
                    <a:pt x="2141258" y="79311"/>
                  </a:lnTo>
                  <a:lnTo>
                    <a:pt x="2104136" y="112331"/>
                  </a:lnTo>
                  <a:lnTo>
                    <a:pt x="2063851" y="141554"/>
                  </a:lnTo>
                  <a:lnTo>
                    <a:pt x="2020735" y="166751"/>
                  </a:lnTo>
                  <a:lnTo>
                    <a:pt x="1975053" y="187617"/>
                  </a:lnTo>
                  <a:lnTo>
                    <a:pt x="1927136" y="203898"/>
                  </a:lnTo>
                  <a:lnTo>
                    <a:pt x="1877263" y="215328"/>
                  </a:lnTo>
                  <a:lnTo>
                    <a:pt x="1825752" y="221615"/>
                  </a:lnTo>
                  <a:lnTo>
                    <a:pt x="1825752" y="1205484"/>
                  </a:lnTo>
                  <a:lnTo>
                    <a:pt x="1877631" y="1203159"/>
                  </a:lnTo>
                  <a:lnTo>
                    <a:pt x="1929028" y="1199108"/>
                  </a:lnTo>
                  <a:lnTo>
                    <a:pt x="1979904" y="1193368"/>
                  </a:lnTo>
                  <a:lnTo>
                    <a:pt x="2030234" y="1185951"/>
                  </a:lnTo>
                  <a:lnTo>
                    <a:pt x="2079993" y="1176909"/>
                  </a:lnTo>
                  <a:lnTo>
                    <a:pt x="2129142" y="1166241"/>
                  </a:lnTo>
                  <a:lnTo>
                    <a:pt x="2177669" y="1153998"/>
                  </a:lnTo>
                  <a:lnTo>
                    <a:pt x="2225522" y="1140206"/>
                  </a:lnTo>
                  <a:lnTo>
                    <a:pt x="2272703" y="1124877"/>
                  </a:lnTo>
                  <a:lnTo>
                    <a:pt x="2319159" y="1108049"/>
                  </a:lnTo>
                  <a:lnTo>
                    <a:pt x="2364867" y="1089748"/>
                  </a:lnTo>
                  <a:lnTo>
                    <a:pt x="2409799" y="1070000"/>
                  </a:lnTo>
                  <a:lnTo>
                    <a:pt x="2453944" y="1048829"/>
                  </a:lnTo>
                  <a:lnTo>
                    <a:pt x="2497239" y="1026274"/>
                  </a:lnTo>
                  <a:lnTo>
                    <a:pt x="2539695" y="1002347"/>
                  </a:lnTo>
                  <a:lnTo>
                    <a:pt x="2581249" y="977099"/>
                  </a:lnTo>
                  <a:lnTo>
                    <a:pt x="2621902" y="950531"/>
                  </a:lnTo>
                  <a:lnTo>
                    <a:pt x="2661602" y="922680"/>
                  </a:lnTo>
                  <a:lnTo>
                    <a:pt x="2700324" y="893584"/>
                  </a:lnTo>
                  <a:lnTo>
                    <a:pt x="2738056" y="863257"/>
                  </a:lnTo>
                  <a:lnTo>
                    <a:pt x="2774759" y="831735"/>
                  </a:lnTo>
                  <a:lnTo>
                    <a:pt x="2810395" y="799033"/>
                  </a:lnTo>
                  <a:lnTo>
                    <a:pt x="2844965" y="765200"/>
                  </a:lnTo>
                  <a:lnTo>
                    <a:pt x="2878404" y="730237"/>
                  </a:lnTo>
                  <a:lnTo>
                    <a:pt x="2910700" y="694194"/>
                  </a:lnTo>
                  <a:lnTo>
                    <a:pt x="2941840" y="657098"/>
                  </a:lnTo>
                  <a:lnTo>
                    <a:pt x="2971774" y="618947"/>
                  </a:lnTo>
                  <a:lnTo>
                    <a:pt x="3000476" y="579805"/>
                  </a:lnTo>
                  <a:lnTo>
                    <a:pt x="3027921" y="539686"/>
                  </a:lnTo>
                  <a:lnTo>
                    <a:pt x="3054096" y="498602"/>
                  </a:lnTo>
                  <a:close/>
                </a:path>
                <a:path w="3566160" h="1795779">
                  <a:moveTo>
                    <a:pt x="3566160" y="797433"/>
                  </a:moveTo>
                  <a:lnTo>
                    <a:pt x="3118104" y="535178"/>
                  </a:lnTo>
                  <a:lnTo>
                    <a:pt x="3092234" y="575729"/>
                  </a:lnTo>
                  <a:lnTo>
                    <a:pt x="3065170" y="615378"/>
                  </a:lnTo>
                  <a:lnTo>
                    <a:pt x="3036938" y="654138"/>
                  </a:lnTo>
                  <a:lnTo>
                    <a:pt x="3007563" y="691972"/>
                  </a:lnTo>
                  <a:lnTo>
                    <a:pt x="2977083" y="728865"/>
                  </a:lnTo>
                  <a:lnTo>
                    <a:pt x="2945511" y="764768"/>
                  </a:lnTo>
                  <a:lnTo>
                    <a:pt x="2912872" y="799680"/>
                  </a:lnTo>
                  <a:lnTo>
                    <a:pt x="2879191" y="833577"/>
                  </a:lnTo>
                  <a:lnTo>
                    <a:pt x="2844495" y="866419"/>
                  </a:lnTo>
                  <a:lnTo>
                    <a:pt x="2808808" y="898207"/>
                  </a:lnTo>
                  <a:lnTo>
                    <a:pt x="2772156" y="928890"/>
                  </a:lnTo>
                  <a:lnTo>
                    <a:pt x="2734576" y="958456"/>
                  </a:lnTo>
                  <a:lnTo>
                    <a:pt x="2696083" y="986878"/>
                  </a:lnTo>
                  <a:lnTo>
                    <a:pt x="2656687" y="1014133"/>
                  </a:lnTo>
                  <a:lnTo>
                    <a:pt x="2616441" y="1040206"/>
                  </a:lnTo>
                  <a:lnTo>
                    <a:pt x="2575356" y="1065060"/>
                  </a:lnTo>
                  <a:lnTo>
                    <a:pt x="2533472" y="1088682"/>
                  </a:lnTo>
                  <a:lnTo>
                    <a:pt x="2490787" y="1111034"/>
                  </a:lnTo>
                  <a:lnTo>
                    <a:pt x="2447353" y="1132103"/>
                  </a:lnTo>
                  <a:lnTo>
                    <a:pt x="2403170" y="1151864"/>
                  </a:lnTo>
                  <a:lnTo>
                    <a:pt x="2358288" y="1170292"/>
                  </a:lnTo>
                  <a:lnTo>
                    <a:pt x="2312720" y="1187373"/>
                  </a:lnTo>
                  <a:lnTo>
                    <a:pt x="2266492" y="1203058"/>
                  </a:lnTo>
                  <a:lnTo>
                    <a:pt x="2219629" y="1217345"/>
                  </a:lnTo>
                  <a:lnTo>
                    <a:pt x="2172157" y="1230198"/>
                  </a:lnTo>
                  <a:lnTo>
                    <a:pt x="2124113" y="1241590"/>
                  </a:lnTo>
                  <a:lnTo>
                    <a:pt x="2075497" y="1251521"/>
                  </a:lnTo>
                  <a:lnTo>
                    <a:pt x="2026361" y="1259941"/>
                  </a:lnTo>
                  <a:lnTo>
                    <a:pt x="1976704" y="1266837"/>
                  </a:lnTo>
                  <a:lnTo>
                    <a:pt x="1926577" y="1272184"/>
                  </a:lnTo>
                  <a:lnTo>
                    <a:pt x="1875993" y="1275956"/>
                  </a:lnTo>
                  <a:lnTo>
                    <a:pt x="1824990" y="1278128"/>
                  </a:lnTo>
                  <a:lnTo>
                    <a:pt x="1748536" y="1278128"/>
                  </a:lnTo>
                  <a:lnTo>
                    <a:pt x="1697164" y="1275943"/>
                  </a:lnTo>
                  <a:lnTo>
                    <a:pt x="1646224" y="1272108"/>
                  </a:lnTo>
                  <a:lnTo>
                    <a:pt x="1595742" y="1266659"/>
                  </a:lnTo>
                  <a:lnTo>
                    <a:pt x="1545755" y="1259624"/>
                  </a:lnTo>
                  <a:lnTo>
                    <a:pt x="1496275" y="1251026"/>
                  </a:lnTo>
                  <a:lnTo>
                    <a:pt x="1447330" y="1240904"/>
                  </a:lnTo>
                  <a:lnTo>
                    <a:pt x="1398968" y="1229271"/>
                  </a:lnTo>
                  <a:lnTo>
                    <a:pt x="1351178" y="1216152"/>
                  </a:lnTo>
                  <a:lnTo>
                    <a:pt x="1304023" y="1201585"/>
                  </a:lnTo>
                  <a:lnTo>
                    <a:pt x="1257515" y="1185570"/>
                  </a:lnTo>
                  <a:lnTo>
                    <a:pt x="1211668" y="1168171"/>
                  </a:lnTo>
                  <a:lnTo>
                    <a:pt x="1166533" y="1149388"/>
                  </a:lnTo>
                  <a:lnTo>
                    <a:pt x="1122121" y="1129245"/>
                  </a:lnTo>
                  <a:lnTo>
                    <a:pt x="1078458" y="1107782"/>
                  </a:lnTo>
                  <a:lnTo>
                    <a:pt x="1035570" y="1085024"/>
                  </a:lnTo>
                  <a:lnTo>
                    <a:pt x="993495" y="1060983"/>
                  </a:lnTo>
                  <a:lnTo>
                    <a:pt x="952258" y="1035697"/>
                  </a:lnTo>
                  <a:lnTo>
                    <a:pt x="911872" y="1009180"/>
                  </a:lnTo>
                  <a:lnTo>
                    <a:pt x="872375" y="981481"/>
                  </a:lnTo>
                  <a:lnTo>
                    <a:pt x="833793" y="952601"/>
                  </a:lnTo>
                  <a:lnTo>
                    <a:pt x="796150" y="922578"/>
                  </a:lnTo>
                  <a:lnTo>
                    <a:pt x="759472" y="891451"/>
                  </a:lnTo>
                  <a:lnTo>
                    <a:pt x="723798" y="859218"/>
                  </a:lnTo>
                  <a:lnTo>
                    <a:pt x="689127" y="825919"/>
                  </a:lnTo>
                  <a:lnTo>
                    <a:pt x="655510" y="791578"/>
                  </a:lnTo>
                  <a:lnTo>
                    <a:pt x="622973" y="756221"/>
                  </a:lnTo>
                  <a:lnTo>
                    <a:pt x="591527" y="719886"/>
                  </a:lnTo>
                  <a:lnTo>
                    <a:pt x="561200" y="682586"/>
                  </a:lnTo>
                  <a:lnTo>
                    <a:pt x="532041" y="644347"/>
                  </a:lnTo>
                  <a:lnTo>
                    <a:pt x="504050" y="605193"/>
                  </a:lnTo>
                  <a:lnTo>
                    <a:pt x="477278" y="565162"/>
                  </a:lnTo>
                  <a:lnTo>
                    <a:pt x="451739" y="524256"/>
                  </a:lnTo>
                  <a:lnTo>
                    <a:pt x="0" y="782828"/>
                  </a:lnTo>
                  <a:lnTo>
                    <a:pt x="25374" y="824191"/>
                  </a:lnTo>
                  <a:lnTo>
                    <a:pt x="51676" y="864895"/>
                  </a:lnTo>
                  <a:lnTo>
                    <a:pt x="78905" y="904951"/>
                  </a:lnTo>
                  <a:lnTo>
                    <a:pt x="107022" y="944346"/>
                  </a:lnTo>
                  <a:lnTo>
                    <a:pt x="136029" y="983043"/>
                  </a:lnTo>
                  <a:lnTo>
                    <a:pt x="165912" y="1021029"/>
                  </a:lnTo>
                  <a:lnTo>
                    <a:pt x="196659" y="1058316"/>
                  </a:lnTo>
                  <a:lnTo>
                    <a:pt x="228231" y="1094867"/>
                  </a:lnTo>
                  <a:lnTo>
                    <a:pt x="260642" y="1130655"/>
                  </a:lnTo>
                  <a:lnTo>
                    <a:pt x="293865" y="1165694"/>
                  </a:lnTo>
                  <a:lnTo>
                    <a:pt x="327875" y="1199959"/>
                  </a:lnTo>
                  <a:lnTo>
                    <a:pt x="362673" y="1233424"/>
                  </a:lnTo>
                  <a:lnTo>
                    <a:pt x="398233" y="1266088"/>
                  </a:lnTo>
                  <a:lnTo>
                    <a:pt x="434555" y="1297914"/>
                  </a:lnTo>
                  <a:lnTo>
                    <a:pt x="471614" y="1328915"/>
                  </a:lnTo>
                  <a:lnTo>
                    <a:pt x="509384" y="1359065"/>
                  </a:lnTo>
                  <a:lnTo>
                    <a:pt x="547878" y="1388338"/>
                  </a:lnTo>
                  <a:lnTo>
                    <a:pt x="587057" y="1416735"/>
                  </a:lnTo>
                  <a:lnTo>
                    <a:pt x="626910" y="1444231"/>
                  </a:lnTo>
                  <a:lnTo>
                    <a:pt x="667435" y="1470812"/>
                  </a:lnTo>
                  <a:lnTo>
                    <a:pt x="708609" y="1496466"/>
                  </a:lnTo>
                  <a:lnTo>
                    <a:pt x="750417" y="1521167"/>
                  </a:lnTo>
                  <a:lnTo>
                    <a:pt x="792835" y="1544916"/>
                  </a:lnTo>
                  <a:lnTo>
                    <a:pt x="835863" y="1567700"/>
                  </a:lnTo>
                  <a:lnTo>
                    <a:pt x="879487" y="1589481"/>
                  </a:lnTo>
                  <a:lnTo>
                    <a:pt x="923683" y="1610271"/>
                  </a:lnTo>
                  <a:lnTo>
                    <a:pt x="968438" y="1630032"/>
                  </a:lnTo>
                  <a:lnTo>
                    <a:pt x="1013726" y="1648764"/>
                  </a:lnTo>
                  <a:lnTo>
                    <a:pt x="1059561" y="1666443"/>
                  </a:lnTo>
                  <a:lnTo>
                    <a:pt x="1105903" y="1683054"/>
                  </a:lnTo>
                  <a:lnTo>
                    <a:pt x="1152753" y="1698586"/>
                  </a:lnTo>
                  <a:lnTo>
                    <a:pt x="1200073" y="1713026"/>
                  </a:lnTo>
                  <a:lnTo>
                    <a:pt x="1247876" y="1726361"/>
                  </a:lnTo>
                  <a:lnTo>
                    <a:pt x="1296136" y="1738566"/>
                  </a:lnTo>
                  <a:lnTo>
                    <a:pt x="1344828" y="1749628"/>
                  </a:lnTo>
                  <a:lnTo>
                    <a:pt x="1393964" y="1759534"/>
                  </a:lnTo>
                  <a:lnTo>
                    <a:pt x="1443494" y="1768271"/>
                  </a:lnTo>
                  <a:lnTo>
                    <a:pt x="1493431" y="1775828"/>
                  </a:lnTo>
                  <a:lnTo>
                    <a:pt x="1543748" y="1782178"/>
                  </a:lnTo>
                  <a:lnTo>
                    <a:pt x="1594421" y="1787321"/>
                  </a:lnTo>
                  <a:lnTo>
                    <a:pt x="1645462" y="1791220"/>
                  </a:lnTo>
                  <a:lnTo>
                    <a:pt x="1696834" y="1793875"/>
                  </a:lnTo>
                  <a:lnTo>
                    <a:pt x="1748536" y="1795272"/>
                  </a:lnTo>
                  <a:lnTo>
                    <a:pt x="1824990" y="1795272"/>
                  </a:lnTo>
                  <a:lnTo>
                    <a:pt x="1876412" y="1793887"/>
                  </a:lnTo>
                  <a:lnTo>
                    <a:pt x="1927504" y="1791271"/>
                  </a:lnTo>
                  <a:lnTo>
                    <a:pt x="1978240" y="1787423"/>
                  </a:lnTo>
                  <a:lnTo>
                    <a:pt x="2028621" y="1782368"/>
                  </a:lnTo>
                  <a:lnTo>
                    <a:pt x="2078634" y="1776107"/>
                  </a:lnTo>
                  <a:lnTo>
                    <a:pt x="2128266" y="1768678"/>
                  </a:lnTo>
                  <a:lnTo>
                    <a:pt x="2177478" y="1760080"/>
                  </a:lnTo>
                  <a:lnTo>
                    <a:pt x="2226284" y="1750339"/>
                  </a:lnTo>
                  <a:lnTo>
                    <a:pt x="2274671" y="1739455"/>
                  </a:lnTo>
                  <a:lnTo>
                    <a:pt x="2322601" y="1727454"/>
                  </a:lnTo>
                  <a:lnTo>
                    <a:pt x="2370074" y="1714334"/>
                  </a:lnTo>
                  <a:lnTo>
                    <a:pt x="2417089" y="1700136"/>
                  </a:lnTo>
                  <a:lnTo>
                    <a:pt x="2463609" y="1684858"/>
                  </a:lnTo>
                  <a:lnTo>
                    <a:pt x="2509634" y="1668513"/>
                  </a:lnTo>
                  <a:lnTo>
                    <a:pt x="2555151" y="1651114"/>
                  </a:lnTo>
                  <a:lnTo>
                    <a:pt x="2600147" y="1632686"/>
                  </a:lnTo>
                  <a:lnTo>
                    <a:pt x="2644597" y="1613242"/>
                  </a:lnTo>
                  <a:lnTo>
                    <a:pt x="2688488" y="1592783"/>
                  </a:lnTo>
                  <a:lnTo>
                    <a:pt x="2731820" y="1571345"/>
                  </a:lnTo>
                  <a:lnTo>
                    <a:pt x="2774581" y="1548917"/>
                  </a:lnTo>
                  <a:lnTo>
                    <a:pt x="2816733" y="1525536"/>
                  </a:lnTo>
                  <a:lnTo>
                    <a:pt x="2858287" y="1501216"/>
                  </a:lnTo>
                  <a:lnTo>
                    <a:pt x="2899219" y="1475955"/>
                  </a:lnTo>
                  <a:lnTo>
                    <a:pt x="2939504" y="1449781"/>
                  </a:lnTo>
                  <a:lnTo>
                    <a:pt x="2979153" y="1422692"/>
                  </a:lnTo>
                  <a:lnTo>
                    <a:pt x="3018142" y="1394726"/>
                  </a:lnTo>
                  <a:lnTo>
                    <a:pt x="3056445" y="1365885"/>
                  </a:lnTo>
                  <a:lnTo>
                    <a:pt x="3094063" y="1336179"/>
                  </a:lnTo>
                  <a:lnTo>
                    <a:pt x="3130969" y="1305636"/>
                  </a:lnTo>
                  <a:lnTo>
                    <a:pt x="3167164" y="1274254"/>
                  </a:lnTo>
                  <a:lnTo>
                    <a:pt x="3202635" y="1242072"/>
                  </a:lnTo>
                  <a:lnTo>
                    <a:pt x="3237344" y="1209078"/>
                  </a:lnTo>
                  <a:lnTo>
                    <a:pt x="3271304" y="1175296"/>
                  </a:lnTo>
                  <a:lnTo>
                    <a:pt x="3304502" y="1140739"/>
                  </a:lnTo>
                  <a:lnTo>
                    <a:pt x="3336899" y="1105433"/>
                  </a:lnTo>
                  <a:lnTo>
                    <a:pt x="3368497" y="1069378"/>
                  </a:lnTo>
                  <a:lnTo>
                    <a:pt x="3399282" y="1032598"/>
                  </a:lnTo>
                  <a:lnTo>
                    <a:pt x="3429241" y="995108"/>
                  </a:lnTo>
                  <a:lnTo>
                    <a:pt x="3458362" y="956906"/>
                  </a:lnTo>
                  <a:lnTo>
                    <a:pt x="3486632" y="918032"/>
                  </a:lnTo>
                  <a:lnTo>
                    <a:pt x="3514026" y="878484"/>
                  </a:lnTo>
                  <a:lnTo>
                    <a:pt x="3540531" y="838288"/>
                  </a:lnTo>
                  <a:lnTo>
                    <a:pt x="3566160" y="797433"/>
                  </a:lnTo>
                  <a:close/>
                </a:path>
              </a:pathLst>
            </a:custGeom>
            <a:solidFill>
              <a:srgbClr val="3A5C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713225" y="5604510"/>
              <a:ext cx="433070" cy="436245"/>
            </a:xfrm>
            <a:custGeom>
              <a:avLst/>
              <a:gdLst/>
              <a:ahLst/>
              <a:cxnLst/>
              <a:rect l="l" t="t" r="r" b="b"/>
              <a:pathLst>
                <a:path w="433070" h="436245">
                  <a:moveTo>
                    <a:pt x="216408" y="0"/>
                  </a:moveTo>
                  <a:lnTo>
                    <a:pt x="166791" y="5755"/>
                  </a:lnTo>
                  <a:lnTo>
                    <a:pt x="121242" y="22151"/>
                  </a:lnTo>
                  <a:lnTo>
                    <a:pt x="81060" y="47878"/>
                  </a:lnTo>
                  <a:lnTo>
                    <a:pt x="47546" y="81627"/>
                  </a:lnTo>
                  <a:lnTo>
                    <a:pt x="21998" y="122092"/>
                  </a:lnTo>
                  <a:lnTo>
                    <a:pt x="5716" y="167963"/>
                  </a:lnTo>
                  <a:lnTo>
                    <a:pt x="0" y="217931"/>
                  </a:lnTo>
                  <a:lnTo>
                    <a:pt x="5716" y="267900"/>
                  </a:lnTo>
                  <a:lnTo>
                    <a:pt x="21998" y="313771"/>
                  </a:lnTo>
                  <a:lnTo>
                    <a:pt x="47546" y="354236"/>
                  </a:lnTo>
                  <a:lnTo>
                    <a:pt x="81060" y="387985"/>
                  </a:lnTo>
                  <a:lnTo>
                    <a:pt x="121242" y="413712"/>
                  </a:lnTo>
                  <a:lnTo>
                    <a:pt x="166791" y="430108"/>
                  </a:lnTo>
                  <a:lnTo>
                    <a:pt x="216408" y="435863"/>
                  </a:lnTo>
                  <a:lnTo>
                    <a:pt x="266024" y="430108"/>
                  </a:lnTo>
                  <a:lnTo>
                    <a:pt x="311573" y="413712"/>
                  </a:lnTo>
                  <a:lnTo>
                    <a:pt x="351755" y="387985"/>
                  </a:lnTo>
                  <a:lnTo>
                    <a:pt x="385269" y="354236"/>
                  </a:lnTo>
                  <a:lnTo>
                    <a:pt x="410817" y="313771"/>
                  </a:lnTo>
                  <a:lnTo>
                    <a:pt x="427099" y="267900"/>
                  </a:lnTo>
                  <a:lnTo>
                    <a:pt x="432815" y="217931"/>
                  </a:lnTo>
                  <a:lnTo>
                    <a:pt x="427099" y="167963"/>
                  </a:lnTo>
                  <a:lnTo>
                    <a:pt x="410817" y="122092"/>
                  </a:lnTo>
                  <a:lnTo>
                    <a:pt x="385269" y="81627"/>
                  </a:lnTo>
                  <a:lnTo>
                    <a:pt x="351755" y="47878"/>
                  </a:lnTo>
                  <a:lnTo>
                    <a:pt x="311573" y="22151"/>
                  </a:lnTo>
                  <a:lnTo>
                    <a:pt x="266024" y="5755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5C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713225" y="5604510"/>
              <a:ext cx="433070" cy="436245"/>
            </a:xfrm>
            <a:custGeom>
              <a:avLst/>
              <a:gdLst/>
              <a:ahLst/>
              <a:cxnLst/>
              <a:rect l="l" t="t" r="r" b="b"/>
              <a:pathLst>
                <a:path w="433070" h="436245">
                  <a:moveTo>
                    <a:pt x="0" y="217931"/>
                  </a:moveTo>
                  <a:lnTo>
                    <a:pt x="5716" y="167963"/>
                  </a:lnTo>
                  <a:lnTo>
                    <a:pt x="21998" y="122092"/>
                  </a:lnTo>
                  <a:lnTo>
                    <a:pt x="47546" y="81627"/>
                  </a:lnTo>
                  <a:lnTo>
                    <a:pt x="81060" y="47878"/>
                  </a:lnTo>
                  <a:lnTo>
                    <a:pt x="121242" y="22151"/>
                  </a:lnTo>
                  <a:lnTo>
                    <a:pt x="166791" y="5755"/>
                  </a:lnTo>
                  <a:lnTo>
                    <a:pt x="216408" y="0"/>
                  </a:lnTo>
                  <a:lnTo>
                    <a:pt x="266024" y="5755"/>
                  </a:lnTo>
                  <a:lnTo>
                    <a:pt x="311573" y="22151"/>
                  </a:lnTo>
                  <a:lnTo>
                    <a:pt x="351755" y="47878"/>
                  </a:lnTo>
                  <a:lnTo>
                    <a:pt x="385269" y="81627"/>
                  </a:lnTo>
                  <a:lnTo>
                    <a:pt x="410817" y="122092"/>
                  </a:lnTo>
                  <a:lnTo>
                    <a:pt x="427099" y="167963"/>
                  </a:lnTo>
                  <a:lnTo>
                    <a:pt x="432815" y="217931"/>
                  </a:lnTo>
                  <a:lnTo>
                    <a:pt x="427099" y="267900"/>
                  </a:lnTo>
                  <a:lnTo>
                    <a:pt x="410817" y="313771"/>
                  </a:lnTo>
                  <a:lnTo>
                    <a:pt x="385269" y="354236"/>
                  </a:lnTo>
                  <a:lnTo>
                    <a:pt x="351755" y="387985"/>
                  </a:lnTo>
                  <a:lnTo>
                    <a:pt x="311573" y="413712"/>
                  </a:lnTo>
                  <a:lnTo>
                    <a:pt x="266024" y="430108"/>
                  </a:lnTo>
                  <a:lnTo>
                    <a:pt x="216408" y="435863"/>
                  </a:lnTo>
                  <a:lnTo>
                    <a:pt x="166791" y="430108"/>
                  </a:lnTo>
                  <a:lnTo>
                    <a:pt x="121242" y="413712"/>
                  </a:lnTo>
                  <a:lnTo>
                    <a:pt x="81060" y="387985"/>
                  </a:lnTo>
                  <a:lnTo>
                    <a:pt x="47546" y="354236"/>
                  </a:lnTo>
                  <a:lnTo>
                    <a:pt x="21998" y="313771"/>
                  </a:lnTo>
                  <a:lnTo>
                    <a:pt x="5716" y="267900"/>
                  </a:lnTo>
                  <a:lnTo>
                    <a:pt x="0" y="217931"/>
                  </a:lnTo>
                  <a:close/>
                </a:path>
              </a:pathLst>
            </a:custGeom>
            <a:ln w="444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306317" y="4624578"/>
              <a:ext cx="439420" cy="433070"/>
            </a:xfrm>
            <a:custGeom>
              <a:avLst/>
              <a:gdLst/>
              <a:ahLst/>
              <a:cxnLst/>
              <a:rect l="l" t="t" r="r" b="b"/>
              <a:pathLst>
                <a:path w="439420" h="433070">
                  <a:moveTo>
                    <a:pt x="219456" y="0"/>
                  </a:moveTo>
                  <a:lnTo>
                    <a:pt x="169150" y="5716"/>
                  </a:lnTo>
                  <a:lnTo>
                    <a:pt x="122964" y="21998"/>
                  </a:lnTo>
                  <a:lnTo>
                    <a:pt x="82216" y="47546"/>
                  </a:lnTo>
                  <a:lnTo>
                    <a:pt x="48225" y="81060"/>
                  </a:lnTo>
                  <a:lnTo>
                    <a:pt x="22313" y="121242"/>
                  </a:lnTo>
                  <a:lnTo>
                    <a:pt x="5798" y="166791"/>
                  </a:lnTo>
                  <a:lnTo>
                    <a:pt x="0" y="216408"/>
                  </a:lnTo>
                  <a:lnTo>
                    <a:pt x="5798" y="266024"/>
                  </a:lnTo>
                  <a:lnTo>
                    <a:pt x="22313" y="311573"/>
                  </a:lnTo>
                  <a:lnTo>
                    <a:pt x="48225" y="351755"/>
                  </a:lnTo>
                  <a:lnTo>
                    <a:pt x="82216" y="385269"/>
                  </a:lnTo>
                  <a:lnTo>
                    <a:pt x="122964" y="410817"/>
                  </a:lnTo>
                  <a:lnTo>
                    <a:pt x="169150" y="427099"/>
                  </a:lnTo>
                  <a:lnTo>
                    <a:pt x="219456" y="432816"/>
                  </a:lnTo>
                  <a:lnTo>
                    <a:pt x="269761" y="427099"/>
                  </a:lnTo>
                  <a:lnTo>
                    <a:pt x="315947" y="410817"/>
                  </a:lnTo>
                  <a:lnTo>
                    <a:pt x="356695" y="385269"/>
                  </a:lnTo>
                  <a:lnTo>
                    <a:pt x="390686" y="351755"/>
                  </a:lnTo>
                  <a:lnTo>
                    <a:pt x="416598" y="311573"/>
                  </a:lnTo>
                  <a:lnTo>
                    <a:pt x="433113" y="266024"/>
                  </a:lnTo>
                  <a:lnTo>
                    <a:pt x="438912" y="216408"/>
                  </a:lnTo>
                  <a:lnTo>
                    <a:pt x="433113" y="166791"/>
                  </a:lnTo>
                  <a:lnTo>
                    <a:pt x="416598" y="121242"/>
                  </a:lnTo>
                  <a:lnTo>
                    <a:pt x="390686" y="81060"/>
                  </a:lnTo>
                  <a:lnTo>
                    <a:pt x="356695" y="47546"/>
                  </a:lnTo>
                  <a:lnTo>
                    <a:pt x="315947" y="21998"/>
                  </a:lnTo>
                  <a:lnTo>
                    <a:pt x="269761" y="5716"/>
                  </a:lnTo>
                  <a:lnTo>
                    <a:pt x="219456" y="0"/>
                  </a:lnTo>
                  <a:close/>
                </a:path>
              </a:pathLst>
            </a:custGeom>
            <a:solidFill>
              <a:srgbClr val="005C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306317" y="4624578"/>
              <a:ext cx="439420" cy="433070"/>
            </a:xfrm>
            <a:custGeom>
              <a:avLst/>
              <a:gdLst/>
              <a:ahLst/>
              <a:cxnLst/>
              <a:rect l="l" t="t" r="r" b="b"/>
              <a:pathLst>
                <a:path w="439420" h="433070">
                  <a:moveTo>
                    <a:pt x="0" y="216408"/>
                  </a:moveTo>
                  <a:lnTo>
                    <a:pt x="5798" y="166791"/>
                  </a:lnTo>
                  <a:lnTo>
                    <a:pt x="22313" y="121242"/>
                  </a:lnTo>
                  <a:lnTo>
                    <a:pt x="48225" y="81060"/>
                  </a:lnTo>
                  <a:lnTo>
                    <a:pt x="82216" y="47546"/>
                  </a:lnTo>
                  <a:lnTo>
                    <a:pt x="122964" y="21998"/>
                  </a:lnTo>
                  <a:lnTo>
                    <a:pt x="169150" y="5716"/>
                  </a:lnTo>
                  <a:lnTo>
                    <a:pt x="219456" y="0"/>
                  </a:lnTo>
                  <a:lnTo>
                    <a:pt x="269761" y="5716"/>
                  </a:lnTo>
                  <a:lnTo>
                    <a:pt x="315947" y="21998"/>
                  </a:lnTo>
                  <a:lnTo>
                    <a:pt x="356695" y="47546"/>
                  </a:lnTo>
                  <a:lnTo>
                    <a:pt x="390686" y="81060"/>
                  </a:lnTo>
                  <a:lnTo>
                    <a:pt x="416598" y="121242"/>
                  </a:lnTo>
                  <a:lnTo>
                    <a:pt x="433113" y="166791"/>
                  </a:lnTo>
                  <a:lnTo>
                    <a:pt x="438912" y="216408"/>
                  </a:lnTo>
                  <a:lnTo>
                    <a:pt x="433113" y="266024"/>
                  </a:lnTo>
                  <a:lnTo>
                    <a:pt x="416598" y="311573"/>
                  </a:lnTo>
                  <a:lnTo>
                    <a:pt x="390686" y="351755"/>
                  </a:lnTo>
                  <a:lnTo>
                    <a:pt x="356695" y="385269"/>
                  </a:lnTo>
                  <a:lnTo>
                    <a:pt x="315947" y="410817"/>
                  </a:lnTo>
                  <a:lnTo>
                    <a:pt x="269761" y="427099"/>
                  </a:lnTo>
                  <a:lnTo>
                    <a:pt x="219456" y="432816"/>
                  </a:lnTo>
                  <a:lnTo>
                    <a:pt x="169150" y="427099"/>
                  </a:lnTo>
                  <a:lnTo>
                    <a:pt x="122964" y="410817"/>
                  </a:lnTo>
                  <a:lnTo>
                    <a:pt x="82216" y="385269"/>
                  </a:lnTo>
                  <a:lnTo>
                    <a:pt x="48225" y="351755"/>
                  </a:lnTo>
                  <a:lnTo>
                    <a:pt x="22313" y="311573"/>
                  </a:lnTo>
                  <a:lnTo>
                    <a:pt x="5798" y="266024"/>
                  </a:lnTo>
                  <a:lnTo>
                    <a:pt x="0" y="216408"/>
                  </a:lnTo>
                  <a:close/>
                </a:path>
              </a:pathLst>
            </a:custGeom>
            <a:ln w="444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269485" y="4624578"/>
              <a:ext cx="436245" cy="433070"/>
            </a:xfrm>
            <a:custGeom>
              <a:avLst/>
              <a:gdLst/>
              <a:ahLst/>
              <a:cxnLst/>
              <a:rect l="l" t="t" r="r" b="b"/>
              <a:pathLst>
                <a:path w="436245" h="433070">
                  <a:moveTo>
                    <a:pt x="217931" y="0"/>
                  </a:moveTo>
                  <a:lnTo>
                    <a:pt x="167951" y="5716"/>
                  </a:lnTo>
                  <a:lnTo>
                    <a:pt x="122075" y="21998"/>
                  </a:lnTo>
                  <a:lnTo>
                    <a:pt x="81611" y="47546"/>
                  </a:lnTo>
                  <a:lnTo>
                    <a:pt x="47866" y="81060"/>
                  </a:lnTo>
                  <a:lnTo>
                    <a:pt x="22144" y="121242"/>
                  </a:lnTo>
                  <a:lnTo>
                    <a:pt x="5753" y="166791"/>
                  </a:lnTo>
                  <a:lnTo>
                    <a:pt x="0" y="216408"/>
                  </a:lnTo>
                  <a:lnTo>
                    <a:pt x="5753" y="266024"/>
                  </a:lnTo>
                  <a:lnTo>
                    <a:pt x="22144" y="311573"/>
                  </a:lnTo>
                  <a:lnTo>
                    <a:pt x="47866" y="351755"/>
                  </a:lnTo>
                  <a:lnTo>
                    <a:pt x="81611" y="385269"/>
                  </a:lnTo>
                  <a:lnTo>
                    <a:pt x="122075" y="410817"/>
                  </a:lnTo>
                  <a:lnTo>
                    <a:pt x="167951" y="427099"/>
                  </a:lnTo>
                  <a:lnTo>
                    <a:pt x="217931" y="432816"/>
                  </a:lnTo>
                  <a:lnTo>
                    <a:pt x="267912" y="427099"/>
                  </a:lnTo>
                  <a:lnTo>
                    <a:pt x="313788" y="410817"/>
                  </a:lnTo>
                  <a:lnTo>
                    <a:pt x="354252" y="385269"/>
                  </a:lnTo>
                  <a:lnTo>
                    <a:pt x="387997" y="351755"/>
                  </a:lnTo>
                  <a:lnTo>
                    <a:pt x="413719" y="311573"/>
                  </a:lnTo>
                  <a:lnTo>
                    <a:pt x="430110" y="266024"/>
                  </a:lnTo>
                  <a:lnTo>
                    <a:pt x="435863" y="216408"/>
                  </a:lnTo>
                  <a:lnTo>
                    <a:pt x="430110" y="166791"/>
                  </a:lnTo>
                  <a:lnTo>
                    <a:pt x="413719" y="121242"/>
                  </a:lnTo>
                  <a:lnTo>
                    <a:pt x="387997" y="81060"/>
                  </a:lnTo>
                  <a:lnTo>
                    <a:pt x="354252" y="47546"/>
                  </a:lnTo>
                  <a:lnTo>
                    <a:pt x="313788" y="21998"/>
                  </a:lnTo>
                  <a:lnTo>
                    <a:pt x="267912" y="5716"/>
                  </a:lnTo>
                  <a:lnTo>
                    <a:pt x="217931" y="0"/>
                  </a:lnTo>
                  <a:close/>
                </a:path>
              </a:pathLst>
            </a:custGeom>
            <a:solidFill>
              <a:srgbClr val="005C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69485" y="4624578"/>
              <a:ext cx="436245" cy="433070"/>
            </a:xfrm>
            <a:custGeom>
              <a:avLst/>
              <a:gdLst/>
              <a:ahLst/>
              <a:cxnLst/>
              <a:rect l="l" t="t" r="r" b="b"/>
              <a:pathLst>
                <a:path w="436245" h="433070">
                  <a:moveTo>
                    <a:pt x="0" y="216408"/>
                  </a:moveTo>
                  <a:lnTo>
                    <a:pt x="5753" y="166791"/>
                  </a:lnTo>
                  <a:lnTo>
                    <a:pt x="22144" y="121242"/>
                  </a:lnTo>
                  <a:lnTo>
                    <a:pt x="47866" y="81060"/>
                  </a:lnTo>
                  <a:lnTo>
                    <a:pt x="81611" y="47546"/>
                  </a:lnTo>
                  <a:lnTo>
                    <a:pt x="122075" y="21998"/>
                  </a:lnTo>
                  <a:lnTo>
                    <a:pt x="167951" y="5716"/>
                  </a:lnTo>
                  <a:lnTo>
                    <a:pt x="217931" y="0"/>
                  </a:lnTo>
                  <a:lnTo>
                    <a:pt x="267912" y="5716"/>
                  </a:lnTo>
                  <a:lnTo>
                    <a:pt x="313788" y="21998"/>
                  </a:lnTo>
                  <a:lnTo>
                    <a:pt x="354252" y="47546"/>
                  </a:lnTo>
                  <a:lnTo>
                    <a:pt x="387997" y="81060"/>
                  </a:lnTo>
                  <a:lnTo>
                    <a:pt x="413719" y="121242"/>
                  </a:lnTo>
                  <a:lnTo>
                    <a:pt x="430110" y="166791"/>
                  </a:lnTo>
                  <a:lnTo>
                    <a:pt x="435863" y="216408"/>
                  </a:lnTo>
                  <a:lnTo>
                    <a:pt x="430110" y="266024"/>
                  </a:lnTo>
                  <a:lnTo>
                    <a:pt x="413719" y="311573"/>
                  </a:lnTo>
                  <a:lnTo>
                    <a:pt x="387997" y="351755"/>
                  </a:lnTo>
                  <a:lnTo>
                    <a:pt x="354252" y="385269"/>
                  </a:lnTo>
                  <a:lnTo>
                    <a:pt x="313788" y="410817"/>
                  </a:lnTo>
                  <a:lnTo>
                    <a:pt x="267912" y="427099"/>
                  </a:lnTo>
                  <a:lnTo>
                    <a:pt x="217931" y="432816"/>
                  </a:lnTo>
                  <a:lnTo>
                    <a:pt x="167951" y="427099"/>
                  </a:lnTo>
                  <a:lnTo>
                    <a:pt x="122075" y="410817"/>
                  </a:lnTo>
                  <a:lnTo>
                    <a:pt x="81611" y="385269"/>
                  </a:lnTo>
                  <a:lnTo>
                    <a:pt x="47866" y="351755"/>
                  </a:lnTo>
                  <a:lnTo>
                    <a:pt x="22144" y="311573"/>
                  </a:lnTo>
                  <a:lnTo>
                    <a:pt x="5753" y="266024"/>
                  </a:lnTo>
                  <a:lnTo>
                    <a:pt x="0" y="216408"/>
                  </a:lnTo>
                  <a:close/>
                </a:path>
              </a:pathLst>
            </a:custGeom>
            <a:ln w="444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348733" y="3429762"/>
              <a:ext cx="434340" cy="433070"/>
            </a:xfrm>
            <a:custGeom>
              <a:avLst/>
              <a:gdLst/>
              <a:ahLst/>
              <a:cxnLst/>
              <a:rect l="l" t="t" r="r" b="b"/>
              <a:pathLst>
                <a:path w="434339" h="433070">
                  <a:moveTo>
                    <a:pt x="217169" y="0"/>
                  </a:moveTo>
                  <a:lnTo>
                    <a:pt x="167391" y="5716"/>
                  </a:lnTo>
                  <a:lnTo>
                    <a:pt x="121686" y="21998"/>
                  </a:lnTo>
                  <a:lnTo>
                    <a:pt x="81362" y="47546"/>
                  </a:lnTo>
                  <a:lnTo>
                    <a:pt x="47726" y="81060"/>
                  </a:lnTo>
                  <a:lnTo>
                    <a:pt x="22082" y="121242"/>
                  </a:lnTo>
                  <a:lnTo>
                    <a:pt x="5738" y="166791"/>
                  </a:lnTo>
                  <a:lnTo>
                    <a:pt x="0" y="216407"/>
                  </a:lnTo>
                  <a:lnTo>
                    <a:pt x="5738" y="266024"/>
                  </a:lnTo>
                  <a:lnTo>
                    <a:pt x="22082" y="311573"/>
                  </a:lnTo>
                  <a:lnTo>
                    <a:pt x="47726" y="351755"/>
                  </a:lnTo>
                  <a:lnTo>
                    <a:pt x="81362" y="385269"/>
                  </a:lnTo>
                  <a:lnTo>
                    <a:pt x="121686" y="410817"/>
                  </a:lnTo>
                  <a:lnTo>
                    <a:pt x="167391" y="427099"/>
                  </a:lnTo>
                  <a:lnTo>
                    <a:pt x="217169" y="432815"/>
                  </a:lnTo>
                  <a:lnTo>
                    <a:pt x="266948" y="427099"/>
                  </a:lnTo>
                  <a:lnTo>
                    <a:pt x="312653" y="410817"/>
                  </a:lnTo>
                  <a:lnTo>
                    <a:pt x="352977" y="385269"/>
                  </a:lnTo>
                  <a:lnTo>
                    <a:pt x="386613" y="351755"/>
                  </a:lnTo>
                  <a:lnTo>
                    <a:pt x="412257" y="311573"/>
                  </a:lnTo>
                  <a:lnTo>
                    <a:pt x="428601" y="266024"/>
                  </a:lnTo>
                  <a:lnTo>
                    <a:pt x="434339" y="216407"/>
                  </a:lnTo>
                  <a:lnTo>
                    <a:pt x="428601" y="166791"/>
                  </a:lnTo>
                  <a:lnTo>
                    <a:pt x="412257" y="121242"/>
                  </a:lnTo>
                  <a:lnTo>
                    <a:pt x="386613" y="81060"/>
                  </a:lnTo>
                  <a:lnTo>
                    <a:pt x="352977" y="47546"/>
                  </a:lnTo>
                  <a:lnTo>
                    <a:pt x="312653" y="21998"/>
                  </a:lnTo>
                  <a:lnTo>
                    <a:pt x="266948" y="5716"/>
                  </a:lnTo>
                  <a:lnTo>
                    <a:pt x="217169" y="0"/>
                  </a:lnTo>
                  <a:close/>
                </a:path>
              </a:pathLst>
            </a:custGeom>
            <a:solidFill>
              <a:srgbClr val="FF51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348733" y="3429762"/>
              <a:ext cx="434340" cy="433070"/>
            </a:xfrm>
            <a:custGeom>
              <a:avLst/>
              <a:gdLst/>
              <a:ahLst/>
              <a:cxnLst/>
              <a:rect l="l" t="t" r="r" b="b"/>
              <a:pathLst>
                <a:path w="434339" h="433070">
                  <a:moveTo>
                    <a:pt x="0" y="216407"/>
                  </a:moveTo>
                  <a:lnTo>
                    <a:pt x="5738" y="166791"/>
                  </a:lnTo>
                  <a:lnTo>
                    <a:pt x="22082" y="121242"/>
                  </a:lnTo>
                  <a:lnTo>
                    <a:pt x="47726" y="81060"/>
                  </a:lnTo>
                  <a:lnTo>
                    <a:pt x="81362" y="47546"/>
                  </a:lnTo>
                  <a:lnTo>
                    <a:pt x="121686" y="21998"/>
                  </a:lnTo>
                  <a:lnTo>
                    <a:pt x="167391" y="5716"/>
                  </a:lnTo>
                  <a:lnTo>
                    <a:pt x="217169" y="0"/>
                  </a:lnTo>
                  <a:lnTo>
                    <a:pt x="266948" y="5716"/>
                  </a:lnTo>
                  <a:lnTo>
                    <a:pt x="312653" y="21998"/>
                  </a:lnTo>
                  <a:lnTo>
                    <a:pt x="352977" y="47546"/>
                  </a:lnTo>
                  <a:lnTo>
                    <a:pt x="386613" y="81060"/>
                  </a:lnTo>
                  <a:lnTo>
                    <a:pt x="412257" y="121242"/>
                  </a:lnTo>
                  <a:lnTo>
                    <a:pt x="428601" y="166791"/>
                  </a:lnTo>
                  <a:lnTo>
                    <a:pt x="434339" y="216407"/>
                  </a:lnTo>
                  <a:lnTo>
                    <a:pt x="428601" y="266024"/>
                  </a:lnTo>
                  <a:lnTo>
                    <a:pt x="412257" y="311573"/>
                  </a:lnTo>
                  <a:lnTo>
                    <a:pt x="386613" y="351755"/>
                  </a:lnTo>
                  <a:lnTo>
                    <a:pt x="352977" y="385269"/>
                  </a:lnTo>
                  <a:lnTo>
                    <a:pt x="312653" y="410817"/>
                  </a:lnTo>
                  <a:lnTo>
                    <a:pt x="266948" y="427099"/>
                  </a:lnTo>
                  <a:lnTo>
                    <a:pt x="217169" y="432815"/>
                  </a:lnTo>
                  <a:lnTo>
                    <a:pt x="167391" y="427099"/>
                  </a:lnTo>
                  <a:lnTo>
                    <a:pt x="121686" y="410817"/>
                  </a:lnTo>
                  <a:lnTo>
                    <a:pt x="81362" y="385269"/>
                  </a:lnTo>
                  <a:lnTo>
                    <a:pt x="47726" y="351755"/>
                  </a:lnTo>
                  <a:lnTo>
                    <a:pt x="22082" y="311573"/>
                  </a:lnTo>
                  <a:lnTo>
                    <a:pt x="5738" y="266024"/>
                  </a:lnTo>
                  <a:lnTo>
                    <a:pt x="0" y="216407"/>
                  </a:lnTo>
                  <a:close/>
                </a:path>
              </a:pathLst>
            </a:custGeom>
            <a:ln w="444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079241" y="3429762"/>
              <a:ext cx="436245" cy="433070"/>
            </a:xfrm>
            <a:custGeom>
              <a:avLst/>
              <a:gdLst/>
              <a:ahLst/>
              <a:cxnLst/>
              <a:rect l="l" t="t" r="r" b="b"/>
              <a:pathLst>
                <a:path w="436245" h="433070">
                  <a:moveTo>
                    <a:pt x="217931" y="0"/>
                  </a:moveTo>
                  <a:lnTo>
                    <a:pt x="167951" y="5716"/>
                  </a:lnTo>
                  <a:lnTo>
                    <a:pt x="122075" y="21998"/>
                  </a:lnTo>
                  <a:lnTo>
                    <a:pt x="81611" y="47546"/>
                  </a:lnTo>
                  <a:lnTo>
                    <a:pt x="47866" y="81060"/>
                  </a:lnTo>
                  <a:lnTo>
                    <a:pt x="22144" y="121242"/>
                  </a:lnTo>
                  <a:lnTo>
                    <a:pt x="5753" y="166791"/>
                  </a:lnTo>
                  <a:lnTo>
                    <a:pt x="0" y="216407"/>
                  </a:lnTo>
                  <a:lnTo>
                    <a:pt x="5753" y="266024"/>
                  </a:lnTo>
                  <a:lnTo>
                    <a:pt x="22144" y="311573"/>
                  </a:lnTo>
                  <a:lnTo>
                    <a:pt x="47866" y="351755"/>
                  </a:lnTo>
                  <a:lnTo>
                    <a:pt x="81611" y="385269"/>
                  </a:lnTo>
                  <a:lnTo>
                    <a:pt x="122075" y="410817"/>
                  </a:lnTo>
                  <a:lnTo>
                    <a:pt x="167951" y="427099"/>
                  </a:lnTo>
                  <a:lnTo>
                    <a:pt x="217931" y="432815"/>
                  </a:lnTo>
                  <a:lnTo>
                    <a:pt x="267912" y="427099"/>
                  </a:lnTo>
                  <a:lnTo>
                    <a:pt x="313788" y="410817"/>
                  </a:lnTo>
                  <a:lnTo>
                    <a:pt x="354252" y="385269"/>
                  </a:lnTo>
                  <a:lnTo>
                    <a:pt x="387997" y="351755"/>
                  </a:lnTo>
                  <a:lnTo>
                    <a:pt x="413719" y="311573"/>
                  </a:lnTo>
                  <a:lnTo>
                    <a:pt x="430110" y="266024"/>
                  </a:lnTo>
                  <a:lnTo>
                    <a:pt x="435863" y="216407"/>
                  </a:lnTo>
                  <a:lnTo>
                    <a:pt x="430110" y="166791"/>
                  </a:lnTo>
                  <a:lnTo>
                    <a:pt x="413719" y="121242"/>
                  </a:lnTo>
                  <a:lnTo>
                    <a:pt x="387997" y="81060"/>
                  </a:lnTo>
                  <a:lnTo>
                    <a:pt x="354252" y="47546"/>
                  </a:lnTo>
                  <a:lnTo>
                    <a:pt x="313788" y="21998"/>
                  </a:lnTo>
                  <a:lnTo>
                    <a:pt x="267912" y="5716"/>
                  </a:lnTo>
                  <a:lnTo>
                    <a:pt x="217931" y="0"/>
                  </a:lnTo>
                  <a:close/>
                </a:path>
              </a:pathLst>
            </a:custGeom>
            <a:solidFill>
              <a:srgbClr val="78C8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079241" y="3429762"/>
              <a:ext cx="436245" cy="433070"/>
            </a:xfrm>
            <a:custGeom>
              <a:avLst/>
              <a:gdLst/>
              <a:ahLst/>
              <a:cxnLst/>
              <a:rect l="l" t="t" r="r" b="b"/>
              <a:pathLst>
                <a:path w="436245" h="433070">
                  <a:moveTo>
                    <a:pt x="0" y="216407"/>
                  </a:moveTo>
                  <a:lnTo>
                    <a:pt x="5753" y="166791"/>
                  </a:lnTo>
                  <a:lnTo>
                    <a:pt x="22144" y="121242"/>
                  </a:lnTo>
                  <a:lnTo>
                    <a:pt x="47866" y="81060"/>
                  </a:lnTo>
                  <a:lnTo>
                    <a:pt x="81611" y="47546"/>
                  </a:lnTo>
                  <a:lnTo>
                    <a:pt x="122075" y="21998"/>
                  </a:lnTo>
                  <a:lnTo>
                    <a:pt x="167951" y="5716"/>
                  </a:lnTo>
                  <a:lnTo>
                    <a:pt x="217931" y="0"/>
                  </a:lnTo>
                  <a:lnTo>
                    <a:pt x="267912" y="5716"/>
                  </a:lnTo>
                  <a:lnTo>
                    <a:pt x="313788" y="21998"/>
                  </a:lnTo>
                  <a:lnTo>
                    <a:pt x="354252" y="47546"/>
                  </a:lnTo>
                  <a:lnTo>
                    <a:pt x="387997" y="81060"/>
                  </a:lnTo>
                  <a:lnTo>
                    <a:pt x="413719" y="121242"/>
                  </a:lnTo>
                  <a:lnTo>
                    <a:pt x="430110" y="166791"/>
                  </a:lnTo>
                  <a:lnTo>
                    <a:pt x="435863" y="216407"/>
                  </a:lnTo>
                  <a:lnTo>
                    <a:pt x="430110" y="266024"/>
                  </a:lnTo>
                  <a:lnTo>
                    <a:pt x="413719" y="311573"/>
                  </a:lnTo>
                  <a:lnTo>
                    <a:pt x="387997" y="351755"/>
                  </a:lnTo>
                  <a:lnTo>
                    <a:pt x="354252" y="385269"/>
                  </a:lnTo>
                  <a:lnTo>
                    <a:pt x="313788" y="410817"/>
                  </a:lnTo>
                  <a:lnTo>
                    <a:pt x="267912" y="427099"/>
                  </a:lnTo>
                  <a:lnTo>
                    <a:pt x="217931" y="432815"/>
                  </a:lnTo>
                  <a:lnTo>
                    <a:pt x="167951" y="427099"/>
                  </a:lnTo>
                  <a:lnTo>
                    <a:pt x="122075" y="410817"/>
                  </a:lnTo>
                  <a:lnTo>
                    <a:pt x="81611" y="385269"/>
                  </a:lnTo>
                  <a:lnTo>
                    <a:pt x="47866" y="351755"/>
                  </a:lnTo>
                  <a:lnTo>
                    <a:pt x="22144" y="311573"/>
                  </a:lnTo>
                  <a:lnTo>
                    <a:pt x="5753" y="266024"/>
                  </a:lnTo>
                  <a:lnTo>
                    <a:pt x="0" y="216407"/>
                  </a:lnTo>
                  <a:close/>
                </a:path>
              </a:pathLst>
            </a:custGeom>
            <a:ln w="444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716273" y="2530602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69">
                  <a:moveTo>
                    <a:pt x="216408" y="0"/>
                  </a:moveTo>
                  <a:lnTo>
                    <a:pt x="166791" y="5716"/>
                  </a:lnTo>
                  <a:lnTo>
                    <a:pt x="121242" y="21998"/>
                  </a:lnTo>
                  <a:lnTo>
                    <a:pt x="81060" y="47546"/>
                  </a:lnTo>
                  <a:lnTo>
                    <a:pt x="47546" y="81060"/>
                  </a:lnTo>
                  <a:lnTo>
                    <a:pt x="21998" y="121242"/>
                  </a:lnTo>
                  <a:lnTo>
                    <a:pt x="5716" y="166791"/>
                  </a:lnTo>
                  <a:lnTo>
                    <a:pt x="0" y="216408"/>
                  </a:lnTo>
                  <a:lnTo>
                    <a:pt x="5716" y="266024"/>
                  </a:lnTo>
                  <a:lnTo>
                    <a:pt x="21998" y="311573"/>
                  </a:lnTo>
                  <a:lnTo>
                    <a:pt x="47546" y="351755"/>
                  </a:lnTo>
                  <a:lnTo>
                    <a:pt x="81060" y="385269"/>
                  </a:lnTo>
                  <a:lnTo>
                    <a:pt x="121242" y="410817"/>
                  </a:lnTo>
                  <a:lnTo>
                    <a:pt x="166791" y="427099"/>
                  </a:lnTo>
                  <a:lnTo>
                    <a:pt x="216408" y="432815"/>
                  </a:lnTo>
                  <a:lnTo>
                    <a:pt x="266024" y="427099"/>
                  </a:lnTo>
                  <a:lnTo>
                    <a:pt x="311573" y="410817"/>
                  </a:lnTo>
                  <a:lnTo>
                    <a:pt x="351755" y="385269"/>
                  </a:lnTo>
                  <a:lnTo>
                    <a:pt x="385269" y="351755"/>
                  </a:lnTo>
                  <a:lnTo>
                    <a:pt x="410817" y="311573"/>
                  </a:lnTo>
                  <a:lnTo>
                    <a:pt x="427099" y="266024"/>
                  </a:lnTo>
                  <a:lnTo>
                    <a:pt x="432815" y="216408"/>
                  </a:lnTo>
                  <a:lnTo>
                    <a:pt x="427099" y="166791"/>
                  </a:lnTo>
                  <a:lnTo>
                    <a:pt x="410817" y="121242"/>
                  </a:lnTo>
                  <a:lnTo>
                    <a:pt x="385269" y="81060"/>
                  </a:lnTo>
                  <a:lnTo>
                    <a:pt x="351755" y="47546"/>
                  </a:lnTo>
                  <a:lnTo>
                    <a:pt x="311573" y="21998"/>
                  </a:lnTo>
                  <a:lnTo>
                    <a:pt x="266024" y="5716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FFB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716273" y="2530602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69">
                  <a:moveTo>
                    <a:pt x="0" y="216408"/>
                  </a:moveTo>
                  <a:lnTo>
                    <a:pt x="5716" y="166791"/>
                  </a:lnTo>
                  <a:lnTo>
                    <a:pt x="21998" y="121242"/>
                  </a:lnTo>
                  <a:lnTo>
                    <a:pt x="47546" y="81060"/>
                  </a:lnTo>
                  <a:lnTo>
                    <a:pt x="81060" y="47546"/>
                  </a:lnTo>
                  <a:lnTo>
                    <a:pt x="121242" y="21998"/>
                  </a:lnTo>
                  <a:lnTo>
                    <a:pt x="166791" y="5716"/>
                  </a:lnTo>
                  <a:lnTo>
                    <a:pt x="216408" y="0"/>
                  </a:lnTo>
                  <a:lnTo>
                    <a:pt x="266024" y="5716"/>
                  </a:lnTo>
                  <a:lnTo>
                    <a:pt x="311573" y="21998"/>
                  </a:lnTo>
                  <a:lnTo>
                    <a:pt x="351755" y="47546"/>
                  </a:lnTo>
                  <a:lnTo>
                    <a:pt x="385269" y="81060"/>
                  </a:lnTo>
                  <a:lnTo>
                    <a:pt x="410817" y="121242"/>
                  </a:lnTo>
                  <a:lnTo>
                    <a:pt x="427099" y="166791"/>
                  </a:lnTo>
                  <a:lnTo>
                    <a:pt x="432815" y="216408"/>
                  </a:lnTo>
                  <a:lnTo>
                    <a:pt x="427099" y="266024"/>
                  </a:lnTo>
                  <a:lnTo>
                    <a:pt x="410817" y="311573"/>
                  </a:lnTo>
                  <a:lnTo>
                    <a:pt x="385269" y="351755"/>
                  </a:lnTo>
                  <a:lnTo>
                    <a:pt x="351755" y="385269"/>
                  </a:lnTo>
                  <a:lnTo>
                    <a:pt x="311573" y="410817"/>
                  </a:lnTo>
                  <a:lnTo>
                    <a:pt x="266024" y="427099"/>
                  </a:lnTo>
                  <a:lnTo>
                    <a:pt x="216408" y="432815"/>
                  </a:lnTo>
                  <a:lnTo>
                    <a:pt x="166791" y="427099"/>
                  </a:lnTo>
                  <a:lnTo>
                    <a:pt x="121242" y="410817"/>
                  </a:lnTo>
                  <a:lnTo>
                    <a:pt x="81060" y="385269"/>
                  </a:lnTo>
                  <a:lnTo>
                    <a:pt x="47546" y="351755"/>
                  </a:lnTo>
                  <a:lnTo>
                    <a:pt x="21998" y="311573"/>
                  </a:lnTo>
                  <a:lnTo>
                    <a:pt x="5716" y="266024"/>
                  </a:lnTo>
                  <a:lnTo>
                    <a:pt x="0" y="216408"/>
                  </a:lnTo>
                  <a:close/>
                </a:path>
              </a:pathLst>
            </a:custGeom>
            <a:ln w="444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248150" y="2649474"/>
              <a:ext cx="433070" cy="434340"/>
            </a:xfrm>
            <a:custGeom>
              <a:avLst/>
              <a:gdLst/>
              <a:ahLst/>
              <a:cxnLst/>
              <a:rect l="l" t="t" r="r" b="b"/>
              <a:pathLst>
                <a:path w="433070" h="434339">
                  <a:moveTo>
                    <a:pt x="216408" y="0"/>
                  </a:moveTo>
                  <a:lnTo>
                    <a:pt x="166791" y="5738"/>
                  </a:lnTo>
                  <a:lnTo>
                    <a:pt x="121242" y="22082"/>
                  </a:lnTo>
                  <a:lnTo>
                    <a:pt x="81060" y="47726"/>
                  </a:lnTo>
                  <a:lnTo>
                    <a:pt x="47546" y="81362"/>
                  </a:lnTo>
                  <a:lnTo>
                    <a:pt x="21998" y="121686"/>
                  </a:lnTo>
                  <a:lnTo>
                    <a:pt x="5716" y="167391"/>
                  </a:lnTo>
                  <a:lnTo>
                    <a:pt x="0" y="217170"/>
                  </a:lnTo>
                  <a:lnTo>
                    <a:pt x="5716" y="266948"/>
                  </a:lnTo>
                  <a:lnTo>
                    <a:pt x="21998" y="312653"/>
                  </a:lnTo>
                  <a:lnTo>
                    <a:pt x="47546" y="352977"/>
                  </a:lnTo>
                  <a:lnTo>
                    <a:pt x="81060" y="386613"/>
                  </a:lnTo>
                  <a:lnTo>
                    <a:pt x="121242" y="412257"/>
                  </a:lnTo>
                  <a:lnTo>
                    <a:pt x="166791" y="428601"/>
                  </a:lnTo>
                  <a:lnTo>
                    <a:pt x="216408" y="434339"/>
                  </a:lnTo>
                  <a:lnTo>
                    <a:pt x="266024" y="428601"/>
                  </a:lnTo>
                  <a:lnTo>
                    <a:pt x="311573" y="412257"/>
                  </a:lnTo>
                  <a:lnTo>
                    <a:pt x="351755" y="386613"/>
                  </a:lnTo>
                  <a:lnTo>
                    <a:pt x="385269" y="352977"/>
                  </a:lnTo>
                  <a:lnTo>
                    <a:pt x="410817" y="312653"/>
                  </a:lnTo>
                  <a:lnTo>
                    <a:pt x="427099" y="266948"/>
                  </a:lnTo>
                  <a:lnTo>
                    <a:pt x="432815" y="217170"/>
                  </a:lnTo>
                  <a:lnTo>
                    <a:pt x="427099" y="167391"/>
                  </a:lnTo>
                  <a:lnTo>
                    <a:pt x="410817" y="121686"/>
                  </a:lnTo>
                  <a:lnTo>
                    <a:pt x="385269" y="81362"/>
                  </a:lnTo>
                  <a:lnTo>
                    <a:pt x="351755" y="47726"/>
                  </a:lnTo>
                  <a:lnTo>
                    <a:pt x="311573" y="22082"/>
                  </a:lnTo>
                  <a:lnTo>
                    <a:pt x="266024" y="5738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FFB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248150" y="2649474"/>
              <a:ext cx="433070" cy="434340"/>
            </a:xfrm>
            <a:custGeom>
              <a:avLst/>
              <a:gdLst/>
              <a:ahLst/>
              <a:cxnLst/>
              <a:rect l="l" t="t" r="r" b="b"/>
              <a:pathLst>
                <a:path w="433070" h="434339">
                  <a:moveTo>
                    <a:pt x="0" y="217170"/>
                  </a:moveTo>
                  <a:lnTo>
                    <a:pt x="5716" y="167391"/>
                  </a:lnTo>
                  <a:lnTo>
                    <a:pt x="21998" y="121686"/>
                  </a:lnTo>
                  <a:lnTo>
                    <a:pt x="47546" y="81362"/>
                  </a:lnTo>
                  <a:lnTo>
                    <a:pt x="81060" y="47726"/>
                  </a:lnTo>
                  <a:lnTo>
                    <a:pt x="121242" y="22082"/>
                  </a:lnTo>
                  <a:lnTo>
                    <a:pt x="166791" y="5738"/>
                  </a:lnTo>
                  <a:lnTo>
                    <a:pt x="216408" y="0"/>
                  </a:lnTo>
                  <a:lnTo>
                    <a:pt x="266024" y="5738"/>
                  </a:lnTo>
                  <a:lnTo>
                    <a:pt x="311573" y="22082"/>
                  </a:lnTo>
                  <a:lnTo>
                    <a:pt x="351755" y="47726"/>
                  </a:lnTo>
                  <a:lnTo>
                    <a:pt x="385269" y="81362"/>
                  </a:lnTo>
                  <a:lnTo>
                    <a:pt x="410817" y="121686"/>
                  </a:lnTo>
                  <a:lnTo>
                    <a:pt x="427099" y="167391"/>
                  </a:lnTo>
                  <a:lnTo>
                    <a:pt x="432815" y="217170"/>
                  </a:lnTo>
                  <a:lnTo>
                    <a:pt x="427099" y="266948"/>
                  </a:lnTo>
                  <a:lnTo>
                    <a:pt x="410817" y="312653"/>
                  </a:lnTo>
                  <a:lnTo>
                    <a:pt x="385269" y="352977"/>
                  </a:lnTo>
                  <a:lnTo>
                    <a:pt x="351755" y="386613"/>
                  </a:lnTo>
                  <a:lnTo>
                    <a:pt x="311573" y="412257"/>
                  </a:lnTo>
                  <a:lnTo>
                    <a:pt x="266024" y="428601"/>
                  </a:lnTo>
                  <a:lnTo>
                    <a:pt x="216408" y="434339"/>
                  </a:lnTo>
                  <a:lnTo>
                    <a:pt x="166791" y="428601"/>
                  </a:lnTo>
                  <a:lnTo>
                    <a:pt x="121242" y="412257"/>
                  </a:lnTo>
                  <a:lnTo>
                    <a:pt x="81060" y="386613"/>
                  </a:lnTo>
                  <a:lnTo>
                    <a:pt x="47546" y="352977"/>
                  </a:lnTo>
                  <a:lnTo>
                    <a:pt x="21998" y="312653"/>
                  </a:lnTo>
                  <a:lnTo>
                    <a:pt x="5716" y="266948"/>
                  </a:lnTo>
                  <a:lnTo>
                    <a:pt x="0" y="217170"/>
                  </a:lnTo>
                  <a:close/>
                </a:path>
              </a:pathLst>
            </a:custGeom>
            <a:ln w="444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678173" y="1940814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80">
                  <a:moveTo>
                    <a:pt x="249936" y="0"/>
                  </a:moveTo>
                  <a:lnTo>
                    <a:pt x="205006" y="4026"/>
                  </a:lnTo>
                  <a:lnTo>
                    <a:pt x="162719" y="15635"/>
                  </a:lnTo>
                  <a:lnTo>
                    <a:pt x="123782" y="34120"/>
                  </a:lnTo>
                  <a:lnTo>
                    <a:pt x="88900" y="58777"/>
                  </a:lnTo>
                  <a:lnTo>
                    <a:pt x="58777" y="88900"/>
                  </a:lnTo>
                  <a:lnTo>
                    <a:pt x="34120" y="123782"/>
                  </a:lnTo>
                  <a:lnTo>
                    <a:pt x="15635" y="162719"/>
                  </a:lnTo>
                  <a:lnTo>
                    <a:pt x="4026" y="205006"/>
                  </a:lnTo>
                  <a:lnTo>
                    <a:pt x="0" y="249936"/>
                  </a:lnTo>
                  <a:lnTo>
                    <a:pt x="4026" y="294865"/>
                  </a:lnTo>
                  <a:lnTo>
                    <a:pt x="15635" y="337152"/>
                  </a:lnTo>
                  <a:lnTo>
                    <a:pt x="34120" y="376089"/>
                  </a:lnTo>
                  <a:lnTo>
                    <a:pt x="58777" y="410972"/>
                  </a:lnTo>
                  <a:lnTo>
                    <a:pt x="88900" y="441094"/>
                  </a:lnTo>
                  <a:lnTo>
                    <a:pt x="123782" y="465751"/>
                  </a:lnTo>
                  <a:lnTo>
                    <a:pt x="162719" y="484236"/>
                  </a:lnTo>
                  <a:lnTo>
                    <a:pt x="205006" y="495845"/>
                  </a:lnTo>
                  <a:lnTo>
                    <a:pt x="249936" y="499872"/>
                  </a:lnTo>
                  <a:lnTo>
                    <a:pt x="294865" y="495845"/>
                  </a:lnTo>
                  <a:lnTo>
                    <a:pt x="337152" y="484236"/>
                  </a:lnTo>
                  <a:lnTo>
                    <a:pt x="376089" y="465751"/>
                  </a:lnTo>
                  <a:lnTo>
                    <a:pt x="410972" y="441094"/>
                  </a:lnTo>
                  <a:lnTo>
                    <a:pt x="441094" y="410971"/>
                  </a:lnTo>
                  <a:lnTo>
                    <a:pt x="465751" y="376089"/>
                  </a:lnTo>
                  <a:lnTo>
                    <a:pt x="484236" y="337152"/>
                  </a:lnTo>
                  <a:lnTo>
                    <a:pt x="495845" y="294865"/>
                  </a:lnTo>
                  <a:lnTo>
                    <a:pt x="499872" y="249936"/>
                  </a:lnTo>
                  <a:lnTo>
                    <a:pt x="495845" y="205006"/>
                  </a:lnTo>
                  <a:lnTo>
                    <a:pt x="484236" y="162719"/>
                  </a:lnTo>
                  <a:lnTo>
                    <a:pt x="465751" y="123782"/>
                  </a:lnTo>
                  <a:lnTo>
                    <a:pt x="441094" y="88900"/>
                  </a:lnTo>
                  <a:lnTo>
                    <a:pt x="410971" y="58777"/>
                  </a:lnTo>
                  <a:lnTo>
                    <a:pt x="376089" y="34120"/>
                  </a:lnTo>
                  <a:lnTo>
                    <a:pt x="337152" y="15635"/>
                  </a:lnTo>
                  <a:lnTo>
                    <a:pt x="294865" y="4026"/>
                  </a:lnTo>
                  <a:lnTo>
                    <a:pt x="249936" y="0"/>
                  </a:lnTo>
                  <a:close/>
                </a:path>
              </a:pathLst>
            </a:custGeom>
            <a:solidFill>
              <a:srgbClr val="00C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678173" y="1940814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80">
                  <a:moveTo>
                    <a:pt x="0" y="249936"/>
                  </a:moveTo>
                  <a:lnTo>
                    <a:pt x="4026" y="205006"/>
                  </a:lnTo>
                  <a:lnTo>
                    <a:pt x="15635" y="162719"/>
                  </a:lnTo>
                  <a:lnTo>
                    <a:pt x="34120" y="123782"/>
                  </a:lnTo>
                  <a:lnTo>
                    <a:pt x="58777" y="88900"/>
                  </a:lnTo>
                  <a:lnTo>
                    <a:pt x="88900" y="58777"/>
                  </a:lnTo>
                  <a:lnTo>
                    <a:pt x="123782" y="34120"/>
                  </a:lnTo>
                  <a:lnTo>
                    <a:pt x="162719" y="15635"/>
                  </a:lnTo>
                  <a:lnTo>
                    <a:pt x="205006" y="4026"/>
                  </a:lnTo>
                  <a:lnTo>
                    <a:pt x="249936" y="0"/>
                  </a:lnTo>
                  <a:lnTo>
                    <a:pt x="294865" y="4026"/>
                  </a:lnTo>
                  <a:lnTo>
                    <a:pt x="337152" y="15635"/>
                  </a:lnTo>
                  <a:lnTo>
                    <a:pt x="376089" y="34120"/>
                  </a:lnTo>
                  <a:lnTo>
                    <a:pt x="410971" y="58777"/>
                  </a:lnTo>
                  <a:lnTo>
                    <a:pt x="441094" y="88900"/>
                  </a:lnTo>
                  <a:lnTo>
                    <a:pt x="465751" y="123782"/>
                  </a:lnTo>
                  <a:lnTo>
                    <a:pt x="484236" y="162719"/>
                  </a:lnTo>
                  <a:lnTo>
                    <a:pt x="495845" y="205006"/>
                  </a:lnTo>
                  <a:lnTo>
                    <a:pt x="499872" y="249936"/>
                  </a:lnTo>
                  <a:lnTo>
                    <a:pt x="495845" y="294865"/>
                  </a:lnTo>
                  <a:lnTo>
                    <a:pt x="484236" y="337152"/>
                  </a:lnTo>
                  <a:lnTo>
                    <a:pt x="465751" y="376089"/>
                  </a:lnTo>
                  <a:lnTo>
                    <a:pt x="441094" y="410971"/>
                  </a:lnTo>
                  <a:lnTo>
                    <a:pt x="410972" y="441094"/>
                  </a:lnTo>
                  <a:lnTo>
                    <a:pt x="376089" y="465751"/>
                  </a:lnTo>
                  <a:lnTo>
                    <a:pt x="337152" y="484236"/>
                  </a:lnTo>
                  <a:lnTo>
                    <a:pt x="294865" y="495845"/>
                  </a:lnTo>
                  <a:lnTo>
                    <a:pt x="249936" y="499872"/>
                  </a:lnTo>
                  <a:lnTo>
                    <a:pt x="205006" y="495845"/>
                  </a:lnTo>
                  <a:lnTo>
                    <a:pt x="162719" y="484236"/>
                  </a:lnTo>
                  <a:lnTo>
                    <a:pt x="123782" y="465751"/>
                  </a:lnTo>
                  <a:lnTo>
                    <a:pt x="88900" y="441094"/>
                  </a:lnTo>
                  <a:lnTo>
                    <a:pt x="58777" y="410972"/>
                  </a:lnTo>
                  <a:lnTo>
                    <a:pt x="34120" y="376089"/>
                  </a:lnTo>
                  <a:lnTo>
                    <a:pt x="15635" y="337152"/>
                  </a:lnTo>
                  <a:lnTo>
                    <a:pt x="4026" y="294865"/>
                  </a:lnTo>
                  <a:lnTo>
                    <a:pt x="0" y="249936"/>
                  </a:lnTo>
                  <a:close/>
                </a:path>
              </a:pathLst>
            </a:custGeom>
            <a:ln w="444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3277361" y="2721990"/>
            <a:ext cx="24765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solidFill>
                  <a:srgbClr val="001864"/>
                </a:solidFill>
                <a:latin typeface="Calibri"/>
                <a:cs typeface="Calibri"/>
              </a:rPr>
              <a:t>Hikoilu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630292" y="2981325"/>
            <a:ext cx="465455" cy="245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0645">
              <a:lnSpc>
                <a:spcPct val="120000"/>
              </a:lnSpc>
              <a:spcBef>
                <a:spcPts val="100"/>
              </a:spcBef>
            </a:pPr>
            <a:r>
              <a:rPr sz="600" b="1" spc="-10" dirty="0">
                <a:solidFill>
                  <a:srgbClr val="001864"/>
                </a:solidFill>
                <a:latin typeface="Calibri"/>
                <a:cs typeface="Calibri"/>
              </a:rPr>
              <a:t>Fyysinen</a:t>
            </a:r>
            <a:r>
              <a:rPr sz="600" b="1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b="1" spc="-10" dirty="0">
                <a:solidFill>
                  <a:srgbClr val="001864"/>
                </a:solidFill>
                <a:latin typeface="Calibri"/>
                <a:cs typeface="Calibri"/>
              </a:rPr>
              <a:t>toiminta-</a:t>
            </a:r>
            <a:r>
              <a:rPr sz="600" b="1" spc="-20" dirty="0">
                <a:solidFill>
                  <a:srgbClr val="001864"/>
                </a:solidFill>
                <a:latin typeface="Calibri"/>
                <a:cs typeface="Calibri"/>
              </a:rPr>
              <a:t>kyky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089019" y="3275457"/>
            <a:ext cx="38163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solidFill>
                  <a:srgbClr val="001864"/>
                </a:solidFill>
                <a:latin typeface="Calibri"/>
                <a:cs typeface="Calibri"/>
              </a:rPr>
              <a:t>Lihasvoima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029457" y="3967733"/>
            <a:ext cx="233679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solidFill>
                  <a:srgbClr val="001864"/>
                </a:solidFill>
                <a:latin typeface="Calibri"/>
                <a:cs typeface="Calibri"/>
              </a:rPr>
              <a:t>Kävely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334639" y="5109464"/>
            <a:ext cx="41719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Kronotyyppi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303521" y="5109464"/>
            <a:ext cx="37401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Unen</a:t>
            </a:r>
            <a:r>
              <a:rPr sz="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laatu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274311" y="5732779"/>
            <a:ext cx="416559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Unen</a:t>
            </a:r>
            <a:r>
              <a:rPr sz="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-20" dirty="0">
                <a:solidFill>
                  <a:srgbClr val="FFFFFF"/>
                </a:solidFill>
                <a:latin typeface="Calibri"/>
                <a:cs typeface="Calibri"/>
              </a:rPr>
              <a:t>määrä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752725" y="2197353"/>
            <a:ext cx="874394" cy="245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790" marR="5080" indent="-85725">
              <a:lnSpc>
                <a:spcPct val="120000"/>
              </a:lnSpc>
              <a:spcBef>
                <a:spcPts val="100"/>
              </a:spcBef>
            </a:pPr>
            <a:r>
              <a:rPr sz="600" b="1" dirty="0">
                <a:solidFill>
                  <a:srgbClr val="001864"/>
                </a:solidFill>
                <a:latin typeface="Calibri"/>
                <a:cs typeface="Calibri"/>
              </a:rPr>
              <a:t>Istuminen</a:t>
            </a:r>
            <a:r>
              <a:rPr sz="600" b="1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b="1" dirty="0">
                <a:solidFill>
                  <a:srgbClr val="001864"/>
                </a:solidFill>
                <a:latin typeface="Calibri"/>
                <a:cs typeface="Calibri"/>
              </a:rPr>
              <a:t>/</a:t>
            </a:r>
            <a:r>
              <a:rPr sz="600" b="1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b="1" spc="-10" dirty="0">
                <a:solidFill>
                  <a:srgbClr val="001864"/>
                </a:solidFill>
                <a:latin typeface="Calibri"/>
                <a:cs typeface="Calibri"/>
              </a:rPr>
              <a:t>pitkäkestoisen</a:t>
            </a:r>
            <a:r>
              <a:rPr sz="600" b="1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b="1" dirty="0">
                <a:solidFill>
                  <a:srgbClr val="001864"/>
                </a:solidFill>
                <a:latin typeface="Calibri"/>
                <a:cs typeface="Calibri"/>
              </a:rPr>
              <a:t>istumisen</a:t>
            </a:r>
            <a:r>
              <a:rPr sz="600" b="1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600" b="1" spc="-10" dirty="0">
                <a:solidFill>
                  <a:srgbClr val="001864"/>
                </a:solidFill>
                <a:latin typeface="Calibri"/>
                <a:cs typeface="Calibri"/>
              </a:rPr>
              <a:t>tauottaminen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648462" y="1722373"/>
            <a:ext cx="6850380" cy="3089910"/>
            <a:chOff x="648462" y="1722373"/>
            <a:chExt cx="6850380" cy="3089910"/>
          </a:xfrm>
        </p:grpSpPr>
        <p:sp>
          <p:nvSpPr>
            <p:cNvPr id="36" name="object 36"/>
            <p:cNvSpPr/>
            <p:nvPr/>
          </p:nvSpPr>
          <p:spPr>
            <a:xfrm>
              <a:off x="648462" y="1722373"/>
              <a:ext cx="3284220" cy="174625"/>
            </a:xfrm>
            <a:custGeom>
              <a:avLst/>
              <a:gdLst/>
              <a:ahLst/>
              <a:cxnLst/>
              <a:rect l="l" t="t" r="r" b="b"/>
              <a:pathLst>
                <a:path w="3284220" h="174625">
                  <a:moveTo>
                    <a:pt x="3233420" y="100600"/>
                  </a:moveTo>
                  <a:lnTo>
                    <a:pt x="3231272" y="101032"/>
                  </a:lnTo>
                  <a:lnTo>
                    <a:pt x="3219164" y="109188"/>
                  </a:lnTo>
                  <a:lnTo>
                    <a:pt x="3211008" y="121296"/>
                  </a:lnTo>
                  <a:lnTo>
                    <a:pt x="3208020" y="136143"/>
                  </a:lnTo>
                  <a:lnTo>
                    <a:pt x="3211008" y="150991"/>
                  </a:lnTo>
                  <a:lnTo>
                    <a:pt x="3219164" y="163099"/>
                  </a:lnTo>
                  <a:lnTo>
                    <a:pt x="3231272" y="171255"/>
                  </a:lnTo>
                  <a:lnTo>
                    <a:pt x="3246120" y="174243"/>
                  </a:lnTo>
                  <a:lnTo>
                    <a:pt x="3260967" y="171255"/>
                  </a:lnTo>
                  <a:lnTo>
                    <a:pt x="3273075" y="163099"/>
                  </a:lnTo>
                  <a:lnTo>
                    <a:pt x="3281231" y="150991"/>
                  </a:lnTo>
                  <a:lnTo>
                    <a:pt x="3284220" y="136143"/>
                  </a:lnTo>
                  <a:lnTo>
                    <a:pt x="3233420" y="136143"/>
                  </a:lnTo>
                  <a:lnTo>
                    <a:pt x="3233420" y="100600"/>
                  </a:lnTo>
                  <a:close/>
                </a:path>
                <a:path w="3284220" h="174625">
                  <a:moveTo>
                    <a:pt x="3246120" y="98043"/>
                  </a:moveTo>
                  <a:lnTo>
                    <a:pt x="3233420" y="100600"/>
                  </a:lnTo>
                  <a:lnTo>
                    <a:pt x="3233420" y="136143"/>
                  </a:lnTo>
                  <a:lnTo>
                    <a:pt x="3258820" y="136143"/>
                  </a:lnTo>
                  <a:lnTo>
                    <a:pt x="3258820" y="100600"/>
                  </a:lnTo>
                  <a:lnTo>
                    <a:pt x="3246120" y="98043"/>
                  </a:lnTo>
                  <a:close/>
                </a:path>
                <a:path w="3284220" h="174625">
                  <a:moveTo>
                    <a:pt x="3258820" y="100600"/>
                  </a:moveTo>
                  <a:lnTo>
                    <a:pt x="3258820" y="136143"/>
                  </a:lnTo>
                  <a:lnTo>
                    <a:pt x="3284220" y="136143"/>
                  </a:lnTo>
                  <a:lnTo>
                    <a:pt x="3281231" y="121296"/>
                  </a:lnTo>
                  <a:lnTo>
                    <a:pt x="3273075" y="109188"/>
                  </a:lnTo>
                  <a:lnTo>
                    <a:pt x="3260967" y="101032"/>
                  </a:lnTo>
                  <a:lnTo>
                    <a:pt x="3258820" y="100600"/>
                  </a:lnTo>
                  <a:close/>
                </a:path>
                <a:path w="3284220" h="174625">
                  <a:moveTo>
                    <a:pt x="3233420" y="12700"/>
                  </a:moveTo>
                  <a:lnTo>
                    <a:pt x="3233420" y="100600"/>
                  </a:lnTo>
                  <a:lnTo>
                    <a:pt x="3246120" y="98043"/>
                  </a:lnTo>
                  <a:lnTo>
                    <a:pt x="3258820" y="98043"/>
                  </a:lnTo>
                  <a:lnTo>
                    <a:pt x="3258820" y="25400"/>
                  </a:lnTo>
                  <a:lnTo>
                    <a:pt x="3246120" y="25400"/>
                  </a:lnTo>
                  <a:lnTo>
                    <a:pt x="3233420" y="12700"/>
                  </a:lnTo>
                  <a:close/>
                </a:path>
                <a:path w="3284220" h="174625">
                  <a:moveTo>
                    <a:pt x="3258820" y="98043"/>
                  </a:moveTo>
                  <a:lnTo>
                    <a:pt x="3246120" y="98043"/>
                  </a:lnTo>
                  <a:lnTo>
                    <a:pt x="3258820" y="100600"/>
                  </a:lnTo>
                  <a:lnTo>
                    <a:pt x="3258820" y="98043"/>
                  </a:lnTo>
                  <a:close/>
                </a:path>
                <a:path w="3284220" h="174625">
                  <a:moveTo>
                    <a:pt x="3253104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3233420" y="25400"/>
                  </a:lnTo>
                  <a:lnTo>
                    <a:pt x="3233420" y="12700"/>
                  </a:lnTo>
                  <a:lnTo>
                    <a:pt x="3258820" y="12700"/>
                  </a:lnTo>
                  <a:lnTo>
                    <a:pt x="3258820" y="5714"/>
                  </a:lnTo>
                  <a:lnTo>
                    <a:pt x="3253104" y="0"/>
                  </a:lnTo>
                  <a:close/>
                </a:path>
                <a:path w="3284220" h="174625">
                  <a:moveTo>
                    <a:pt x="3258820" y="12700"/>
                  </a:moveTo>
                  <a:lnTo>
                    <a:pt x="3233420" y="12700"/>
                  </a:lnTo>
                  <a:lnTo>
                    <a:pt x="3246120" y="25400"/>
                  </a:lnTo>
                  <a:lnTo>
                    <a:pt x="3258820" y="25400"/>
                  </a:lnTo>
                  <a:lnTo>
                    <a:pt x="3258820" y="12700"/>
                  </a:lnTo>
                  <a:close/>
                </a:path>
              </a:pathLst>
            </a:custGeom>
            <a:solidFill>
              <a:srgbClr val="00C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48462" y="3113785"/>
              <a:ext cx="2679700" cy="183515"/>
            </a:xfrm>
            <a:custGeom>
              <a:avLst/>
              <a:gdLst/>
              <a:ahLst/>
              <a:cxnLst/>
              <a:rect l="l" t="t" r="r" b="b"/>
              <a:pathLst>
                <a:path w="2679700" h="183514">
                  <a:moveTo>
                    <a:pt x="2628391" y="109744"/>
                  </a:moveTo>
                  <a:lnTo>
                    <a:pt x="2626244" y="110176"/>
                  </a:lnTo>
                  <a:lnTo>
                    <a:pt x="2614136" y="118332"/>
                  </a:lnTo>
                  <a:lnTo>
                    <a:pt x="2605980" y="130440"/>
                  </a:lnTo>
                  <a:lnTo>
                    <a:pt x="2602991" y="145287"/>
                  </a:lnTo>
                  <a:lnTo>
                    <a:pt x="2605980" y="160135"/>
                  </a:lnTo>
                  <a:lnTo>
                    <a:pt x="2614136" y="172243"/>
                  </a:lnTo>
                  <a:lnTo>
                    <a:pt x="2626244" y="180399"/>
                  </a:lnTo>
                  <a:lnTo>
                    <a:pt x="2641091" y="183387"/>
                  </a:lnTo>
                  <a:lnTo>
                    <a:pt x="2655939" y="180399"/>
                  </a:lnTo>
                  <a:lnTo>
                    <a:pt x="2668047" y="172243"/>
                  </a:lnTo>
                  <a:lnTo>
                    <a:pt x="2676203" y="160135"/>
                  </a:lnTo>
                  <a:lnTo>
                    <a:pt x="2679191" y="145287"/>
                  </a:lnTo>
                  <a:lnTo>
                    <a:pt x="2628391" y="145287"/>
                  </a:lnTo>
                  <a:lnTo>
                    <a:pt x="2628391" y="109744"/>
                  </a:lnTo>
                  <a:close/>
                </a:path>
                <a:path w="2679700" h="183514">
                  <a:moveTo>
                    <a:pt x="2641091" y="107187"/>
                  </a:moveTo>
                  <a:lnTo>
                    <a:pt x="2628391" y="109744"/>
                  </a:lnTo>
                  <a:lnTo>
                    <a:pt x="2628391" y="145287"/>
                  </a:lnTo>
                  <a:lnTo>
                    <a:pt x="2653791" y="145287"/>
                  </a:lnTo>
                  <a:lnTo>
                    <a:pt x="2653791" y="109744"/>
                  </a:lnTo>
                  <a:lnTo>
                    <a:pt x="2641091" y="107187"/>
                  </a:lnTo>
                  <a:close/>
                </a:path>
                <a:path w="2679700" h="183514">
                  <a:moveTo>
                    <a:pt x="2653791" y="109744"/>
                  </a:moveTo>
                  <a:lnTo>
                    <a:pt x="2653791" y="145287"/>
                  </a:lnTo>
                  <a:lnTo>
                    <a:pt x="2679191" y="145287"/>
                  </a:lnTo>
                  <a:lnTo>
                    <a:pt x="2676203" y="130440"/>
                  </a:lnTo>
                  <a:lnTo>
                    <a:pt x="2668047" y="118332"/>
                  </a:lnTo>
                  <a:lnTo>
                    <a:pt x="2655939" y="110176"/>
                  </a:lnTo>
                  <a:lnTo>
                    <a:pt x="2653791" y="109744"/>
                  </a:lnTo>
                  <a:close/>
                </a:path>
                <a:path w="2679700" h="183514">
                  <a:moveTo>
                    <a:pt x="2628391" y="12700"/>
                  </a:moveTo>
                  <a:lnTo>
                    <a:pt x="2628391" y="109744"/>
                  </a:lnTo>
                  <a:lnTo>
                    <a:pt x="2641091" y="107187"/>
                  </a:lnTo>
                  <a:lnTo>
                    <a:pt x="2653791" y="107187"/>
                  </a:lnTo>
                  <a:lnTo>
                    <a:pt x="2653791" y="25400"/>
                  </a:lnTo>
                  <a:lnTo>
                    <a:pt x="2641091" y="25400"/>
                  </a:lnTo>
                  <a:lnTo>
                    <a:pt x="2628391" y="12700"/>
                  </a:lnTo>
                  <a:close/>
                </a:path>
                <a:path w="2679700" h="183514">
                  <a:moveTo>
                    <a:pt x="2653791" y="107187"/>
                  </a:moveTo>
                  <a:lnTo>
                    <a:pt x="2641091" y="107187"/>
                  </a:lnTo>
                  <a:lnTo>
                    <a:pt x="2653791" y="109744"/>
                  </a:lnTo>
                  <a:lnTo>
                    <a:pt x="2653791" y="107187"/>
                  </a:lnTo>
                  <a:close/>
                </a:path>
                <a:path w="2679700" h="183514">
                  <a:moveTo>
                    <a:pt x="2648077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2628391" y="25400"/>
                  </a:lnTo>
                  <a:lnTo>
                    <a:pt x="2628391" y="12700"/>
                  </a:lnTo>
                  <a:lnTo>
                    <a:pt x="2653791" y="12700"/>
                  </a:lnTo>
                  <a:lnTo>
                    <a:pt x="2653791" y="5714"/>
                  </a:lnTo>
                  <a:lnTo>
                    <a:pt x="2648077" y="0"/>
                  </a:lnTo>
                  <a:close/>
                </a:path>
                <a:path w="2679700" h="183514">
                  <a:moveTo>
                    <a:pt x="2653791" y="12700"/>
                  </a:moveTo>
                  <a:lnTo>
                    <a:pt x="2628391" y="12700"/>
                  </a:lnTo>
                  <a:lnTo>
                    <a:pt x="2641091" y="25400"/>
                  </a:lnTo>
                  <a:lnTo>
                    <a:pt x="2653791" y="25400"/>
                  </a:lnTo>
                  <a:lnTo>
                    <a:pt x="2653791" y="12700"/>
                  </a:lnTo>
                  <a:close/>
                </a:path>
              </a:pathLst>
            </a:custGeom>
            <a:solidFill>
              <a:srgbClr val="78C8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48462" y="4735829"/>
              <a:ext cx="2077720" cy="76200"/>
            </a:xfrm>
            <a:custGeom>
              <a:avLst/>
              <a:gdLst/>
              <a:ahLst/>
              <a:cxnLst/>
              <a:rect l="l" t="t" r="r" b="b"/>
              <a:pathLst>
                <a:path w="2077720" h="76200">
                  <a:moveTo>
                    <a:pt x="2039112" y="0"/>
                  </a:moveTo>
                  <a:lnTo>
                    <a:pt x="2024264" y="2988"/>
                  </a:lnTo>
                  <a:lnTo>
                    <a:pt x="2012156" y="11144"/>
                  </a:lnTo>
                  <a:lnTo>
                    <a:pt x="2004000" y="23252"/>
                  </a:lnTo>
                  <a:lnTo>
                    <a:pt x="2001012" y="38100"/>
                  </a:lnTo>
                  <a:lnTo>
                    <a:pt x="2004000" y="52947"/>
                  </a:lnTo>
                  <a:lnTo>
                    <a:pt x="2012156" y="65055"/>
                  </a:lnTo>
                  <a:lnTo>
                    <a:pt x="2024264" y="73211"/>
                  </a:lnTo>
                  <a:lnTo>
                    <a:pt x="2039112" y="76200"/>
                  </a:lnTo>
                  <a:lnTo>
                    <a:pt x="2053959" y="73211"/>
                  </a:lnTo>
                  <a:lnTo>
                    <a:pt x="2066067" y="65055"/>
                  </a:lnTo>
                  <a:lnTo>
                    <a:pt x="2074223" y="52947"/>
                  </a:lnTo>
                  <a:lnTo>
                    <a:pt x="2074655" y="50800"/>
                  </a:lnTo>
                  <a:lnTo>
                    <a:pt x="2039112" y="50800"/>
                  </a:lnTo>
                  <a:lnTo>
                    <a:pt x="2039112" y="25400"/>
                  </a:lnTo>
                  <a:lnTo>
                    <a:pt x="2074655" y="25400"/>
                  </a:lnTo>
                  <a:lnTo>
                    <a:pt x="2074223" y="23252"/>
                  </a:lnTo>
                  <a:lnTo>
                    <a:pt x="2066067" y="11144"/>
                  </a:lnTo>
                  <a:lnTo>
                    <a:pt x="2053959" y="2988"/>
                  </a:lnTo>
                  <a:lnTo>
                    <a:pt x="2039112" y="0"/>
                  </a:lnTo>
                  <a:close/>
                </a:path>
                <a:path w="2077720" h="76200">
                  <a:moveTo>
                    <a:pt x="2003568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2003568" y="50800"/>
                  </a:lnTo>
                  <a:lnTo>
                    <a:pt x="2001012" y="38100"/>
                  </a:lnTo>
                  <a:lnTo>
                    <a:pt x="2003568" y="25400"/>
                  </a:lnTo>
                  <a:close/>
                </a:path>
                <a:path w="2077720" h="76200">
                  <a:moveTo>
                    <a:pt x="2074655" y="25400"/>
                  </a:moveTo>
                  <a:lnTo>
                    <a:pt x="2039112" y="25400"/>
                  </a:lnTo>
                  <a:lnTo>
                    <a:pt x="2039112" y="50800"/>
                  </a:lnTo>
                  <a:lnTo>
                    <a:pt x="2074655" y="50800"/>
                  </a:lnTo>
                  <a:lnTo>
                    <a:pt x="2077212" y="38100"/>
                  </a:lnTo>
                  <a:lnTo>
                    <a:pt x="2074655" y="25400"/>
                  </a:lnTo>
                  <a:close/>
                </a:path>
              </a:pathLst>
            </a:custGeom>
            <a:solidFill>
              <a:srgbClr val="005C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095734" y="1725421"/>
              <a:ext cx="3403600" cy="854075"/>
            </a:xfrm>
            <a:custGeom>
              <a:avLst/>
              <a:gdLst/>
              <a:ahLst/>
              <a:cxnLst/>
              <a:rect l="l" t="t" r="r" b="b"/>
              <a:pathLst>
                <a:path w="3403600" h="854075">
                  <a:moveTo>
                    <a:pt x="37941" y="777732"/>
                  </a:moveTo>
                  <a:lnTo>
                    <a:pt x="23639" y="780599"/>
                  </a:lnTo>
                  <a:lnTo>
                    <a:pt x="11064" y="789051"/>
                  </a:lnTo>
                  <a:lnTo>
                    <a:pt x="2728" y="801697"/>
                  </a:lnTo>
                  <a:lnTo>
                    <a:pt x="0" y="816022"/>
                  </a:lnTo>
                  <a:lnTo>
                    <a:pt x="2867" y="830324"/>
                  </a:lnTo>
                  <a:lnTo>
                    <a:pt x="11318" y="842899"/>
                  </a:lnTo>
                  <a:lnTo>
                    <a:pt x="23965" y="851235"/>
                  </a:lnTo>
                  <a:lnTo>
                    <a:pt x="38290" y="853963"/>
                  </a:lnTo>
                  <a:lnTo>
                    <a:pt x="52591" y="851096"/>
                  </a:lnTo>
                  <a:lnTo>
                    <a:pt x="65166" y="842644"/>
                  </a:lnTo>
                  <a:lnTo>
                    <a:pt x="73503" y="829998"/>
                  </a:lnTo>
                  <a:lnTo>
                    <a:pt x="74505" y="824738"/>
                  </a:lnTo>
                  <a:lnTo>
                    <a:pt x="47132" y="824738"/>
                  </a:lnTo>
                  <a:lnTo>
                    <a:pt x="29098" y="806957"/>
                  </a:lnTo>
                  <a:lnTo>
                    <a:pt x="54133" y="781691"/>
                  </a:lnTo>
                  <a:lnTo>
                    <a:pt x="52266" y="780460"/>
                  </a:lnTo>
                  <a:lnTo>
                    <a:pt x="37941" y="777732"/>
                  </a:lnTo>
                  <a:close/>
                </a:path>
                <a:path w="3403600" h="854075">
                  <a:moveTo>
                    <a:pt x="54133" y="781691"/>
                  </a:moveTo>
                  <a:lnTo>
                    <a:pt x="29098" y="806957"/>
                  </a:lnTo>
                  <a:lnTo>
                    <a:pt x="47132" y="824738"/>
                  </a:lnTo>
                  <a:lnTo>
                    <a:pt x="72119" y="799519"/>
                  </a:lnTo>
                  <a:lnTo>
                    <a:pt x="64912" y="788797"/>
                  </a:lnTo>
                  <a:lnTo>
                    <a:pt x="54133" y="781691"/>
                  </a:lnTo>
                  <a:close/>
                </a:path>
                <a:path w="3403600" h="854075">
                  <a:moveTo>
                    <a:pt x="72119" y="799519"/>
                  </a:moveTo>
                  <a:lnTo>
                    <a:pt x="47132" y="824738"/>
                  </a:lnTo>
                  <a:lnTo>
                    <a:pt x="74505" y="824738"/>
                  </a:lnTo>
                  <a:lnTo>
                    <a:pt x="76231" y="815673"/>
                  </a:lnTo>
                  <a:lnTo>
                    <a:pt x="73364" y="801371"/>
                  </a:lnTo>
                  <a:lnTo>
                    <a:pt x="72119" y="799519"/>
                  </a:lnTo>
                  <a:close/>
                </a:path>
                <a:path w="3403600" h="854075">
                  <a:moveTo>
                    <a:pt x="3403107" y="0"/>
                  </a:moveTo>
                  <a:lnTo>
                    <a:pt x="830595" y="0"/>
                  </a:lnTo>
                  <a:lnTo>
                    <a:pt x="827293" y="1397"/>
                  </a:lnTo>
                  <a:lnTo>
                    <a:pt x="54133" y="781691"/>
                  </a:lnTo>
                  <a:lnTo>
                    <a:pt x="64912" y="788797"/>
                  </a:lnTo>
                  <a:lnTo>
                    <a:pt x="72119" y="799519"/>
                  </a:lnTo>
                  <a:lnTo>
                    <a:pt x="839139" y="25400"/>
                  </a:lnTo>
                  <a:lnTo>
                    <a:pt x="833897" y="25400"/>
                  </a:lnTo>
                  <a:lnTo>
                    <a:pt x="842914" y="21589"/>
                  </a:lnTo>
                  <a:lnTo>
                    <a:pt x="3403107" y="21589"/>
                  </a:lnTo>
                  <a:lnTo>
                    <a:pt x="3403107" y="0"/>
                  </a:lnTo>
                  <a:close/>
                </a:path>
                <a:path w="3403600" h="854075">
                  <a:moveTo>
                    <a:pt x="842914" y="21589"/>
                  </a:moveTo>
                  <a:lnTo>
                    <a:pt x="833897" y="25400"/>
                  </a:lnTo>
                  <a:lnTo>
                    <a:pt x="839139" y="25400"/>
                  </a:lnTo>
                  <a:lnTo>
                    <a:pt x="842914" y="21589"/>
                  </a:lnTo>
                  <a:close/>
                </a:path>
                <a:path w="3403600" h="854075">
                  <a:moveTo>
                    <a:pt x="3403107" y="21589"/>
                  </a:moveTo>
                  <a:lnTo>
                    <a:pt x="842914" y="21589"/>
                  </a:lnTo>
                  <a:lnTo>
                    <a:pt x="839139" y="25400"/>
                  </a:lnTo>
                  <a:lnTo>
                    <a:pt x="3403107" y="25400"/>
                  </a:lnTo>
                  <a:lnTo>
                    <a:pt x="3403107" y="21589"/>
                  </a:lnTo>
                  <a:close/>
                </a:path>
              </a:pathLst>
            </a:custGeom>
            <a:solidFill>
              <a:srgbClr val="EAA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635304" y="2175763"/>
            <a:ext cx="98615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glukoosiaineenvaihduntaa.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35304" y="2939288"/>
            <a:ext cx="30543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10" dirty="0">
                <a:solidFill>
                  <a:srgbClr val="001864"/>
                </a:solidFill>
                <a:latin typeface="Calibri"/>
                <a:cs typeface="Calibri"/>
              </a:rPr>
              <a:t>Kävely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35304" y="3171570"/>
            <a:ext cx="1155065" cy="1198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6845" marR="15875" indent="-14478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156845" algn="l"/>
              </a:tabLst>
            </a:pP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Jo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500</a:t>
            </a:r>
            <a:r>
              <a:rPr sz="700" spc="-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askelen</a:t>
            </a:r>
            <a:r>
              <a:rPr sz="700" spc="-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lisääminen</a:t>
            </a:r>
            <a:r>
              <a:rPr sz="7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päivittäiseen</a:t>
            </a:r>
            <a:r>
              <a:rPr sz="7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liikuntamäärään</a:t>
            </a:r>
            <a:r>
              <a:rPr sz="700" spc="10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pienentää</a:t>
            </a:r>
            <a:r>
              <a:rPr sz="7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kardiovaskulaarisen</a:t>
            </a:r>
            <a:r>
              <a:rPr sz="7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sairastavuuden</a:t>
            </a:r>
            <a:r>
              <a:rPr sz="700" spc="6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ja</a:t>
            </a:r>
            <a:r>
              <a:rPr sz="7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mistä</a:t>
            </a:r>
            <a:r>
              <a:rPr sz="7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tahansa</a:t>
            </a:r>
            <a:r>
              <a:rPr sz="700" spc="-3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syystä</a:t>
            </a:r>
            <a:r>
              <a:rPr sz="700" spc="-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johtuvan</a:t>
            </a:r>
            <a:r>
              <a:rPr sz="7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kuolleisuuden</a:t>
            </a:r>
            <a:r>
              <a:rPr sz="7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riskiä</a:t>
            </a:r>
            <a:r>
              <a:rPr sz="7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2–9</a:t>
            </a:r>
            <a:r>
              <a:rPr sz="7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25" dirty="0">
                <a:solidFill>
                  <a:srgbClr val="001864"/>
                </a:solidFill>
                <a:latin typeface="Calibri"/>
                <a:cs typeface="Calibri"/>
              </a:rPr>
              <a:t>%.</a:t>
            </a:r>
            <a:endParaRPr sz="700">
              <a:latin typeface="Calibri"/>
              <a:cs typeface="Calibri"/>
            </a:endParaRPr>
          </a:p>
          <a:p>
            <a:pPr marL="156845" marR="21590" indent="-144780">
              <a:lnSpc>
                <a:spcPct val="100000"/>
              </a:lnSpc>
              <a:buFont typeface="Arial"/>
              <a:buChar char="•"/>
              <a:tabLst>
                <a:tab pos="156845" algn="l"/>
              </a:tabLst>
            </a:pP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5–6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 minuutin</a:t>
            </a:r>
            <a:r>
              <a:rPr sz="7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reipas</a:t>
            </a:r>
            <a:r>
              <a:rPr sz="7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kävely</a:t>
            </a:r>
            <a:r>
              <a:rPr sz="7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päivässä</a:t>
            </a:r>
            <a:r>
              <a:rPr sz="700" spc="-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vastaa</a:t>
            </a:r>
            <a:r>
              <a:rPr sz="700" spc="-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20" dirty="0">
                <a:solidFill>
                  <a:srgbClr val="001864"/>
                </a:solidFill>
                <a:latin typeface="Calibri"/>
                <a:cs typeface="Calibri"/>
              </a:rPr>
              <a:t>noin</a:t>
            </a:r>
            <a:endParaRPr sz="700">
              <a:latin typeface="Calibri"/>
              <a:cs typeface="Calibri"/>
            </a:endParaRPr>
          </a:p>
          <a:p>
            <a:pPr marL="156845" marR="5080">
              <a:lnSpc>
                <a:spcPct val="100000"/>
              </a:lnSpc>
            </a:pP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4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vuotta</a:t>
            </a:r>
            <a:r>
              <a:rPr sz="7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pidempää</a:t>
            </a:r>
            <a:r>
              <a:rPr sz="7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elinajan</a:t>
            </a:r>
            <a:r>
              <a:rPr sz="7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odotetta.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35304" y="4584572"/>
            <a:ext cx="17272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25" dirty="0">
                <a:solidFill>
                  <a:srgbClr val="001864"/>
                </a:solidFill>
                <a:latin typeface="Calibri"/>
                <a:cs typeface="Calibri"/>
              </a:rPr>
              <a:t>Uni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35000" y="4816602"/>
            <a:ext cx="1511935" cy="517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3274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Pyritään</a:t>
            </a:r>
            <a:r>
              <a:rPr sz="700" spc="-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johdonmukaiseen,</a:t>
            </a:r>
            <a:r>
              <a:rPr sz="7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yhtäjaksoiseen</a:t>
            </a:r>
            <a:r>
              <a:rPr sz="700" spc="8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unijaksoon</a:t>
            </a:r>
            <a:r>
              <a:rPr sz="700" spc="5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20" dirty="0">
                <a:solidFill>
                  <a:srgbClr val="001864"/>
                </a:solidFill>
                <a:latin typeface="Calibri"/>
                <a:cs typeface="Calibri"/>
              </a:rPr>
              <a:t>myös</a:t>
            </a:r>
            <a:r>
              <a:rPr sz="7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viikonloppuisin.</a:t>
            </a: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55"/>
              </a:spcBef>
            </a:pPr>
            <a:r>
              <a:rPr sz="500" b="1" dirty="0">
                <a:solidFill>
                  <a:srgbClr val="001864"/>
                </a:solidFill>
                <a:latin typeface="Calibri"/>
                <a:cs typeface="Calibri"/>
              </a:rPr>
              <a:t>Määrä</a:t>
            </a:r>
            <a:r>
              <a:rPr sz="500" b="1" spc="-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001864"/>
                </a:solidFill>
                <a:latin typeface="Calibri"/>
                <a:cs typeface="Calibri"/>
              </a:rPr>
              <a:t>–</a:t>
            </a:r>
            <a:r>
              <a:rPr sz="5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001864"/>
                </a:solidFill>
                <a:latin typeface="Calibri"/>
                <a:cs typeface="Calibri"/>
              </a:rPr>
              <a:t>Liian</a:t>
            </a:r>
            <a:r>
              <a:rPr sz="500" spc="-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pitkillä</a:t>
            </a:r>
            <a:r>
              <a:rPr sz="500" spc="-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001864"/>
                </a:solidFill>
                <a:latin typeface="Calibri"/>
                <a:cs typeface="Calibri"/>
              </a:rPr>
              <a:t>(&gt;</a:t>
            </a:r>
            <a:r>
              <a:rPr sz="5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001864"/>
                </a:solidFill>
                <a:latin typeface="Calibri"/>
                <a:cs typeface="Calibri"/>
              </a:rPr>
              <a:t>8</a:t>
            </a:r>
            <a:r>
              <a:rPr sz="5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001864"/>
                </a:solidFill>
                <a:latin typeface="Calibri"/>
                <a:cs typeface="Calibri"/>
              </a:rPr>
              <a:t>h)</a:t>
            </a:r>
            <a:r>
              <a:rPr sz="5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001864"/>
                </a:solidFill>
                <a:latin typeface="Calibri"/>
                <a:cs typeface="Calibri"/>
              </a:rPr>
              <a:t>ja</a:t>
            </a:r>
            <a:r>
              <a:rPr sz="5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liian</a:t>
            </a:r>
            <a:r>
              <a:rPr sz="500" spc="-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001864"/>
                </a:solidFill>
                <a:latin typeface="Calibri"/>
                <a:cs typeface="Calibri"/>
              </a:rPr>
              <a:t>lyhyillä</a:t>
            </a:r>
            <a:r>
              <a:rPr sz="500" spc="-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001864"/>
                </a:solidFill>
                <a:latin typeface="Calibri"/>
                <a:cs typeface="Calibri"/>
              </a:rPr>
              <a:t>(&lt;</a:t>
            </a:r>
            <a:r>
              <a:rPr sz="5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001864"/>
                </a:solidFill>
                <a:latin typeface="Calibri"/>
                <a:cs typeface="Calibri"/>
              </a:rPr>
              <a:t>6 h)</a:t>
            </a:r>
            <a:r>
              <a:rPr sz="5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yöunilla</a:t>
            </a:r>
            <a:r>
              <a:rPr sz="5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001864"/>
                </a:solidFill>
                <a:latin typeface="Calibri"/>
                <a:cs typeface="Calibri"/>
              </a:rPr>
              <a:t>on</a:t>
            </a:r>
            <a:r>
              <a:rPr sz="5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haitallinen</a:t>
            </a:r>
            <a:r>
              <a:rPr sz="5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vaikutus.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35304" y="5379542"/>
            <a:ext cx="1656080" cy="407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500" b="1" dirty="0">
                <a:solidFill>
                  <a:srgbClr val="001864"/>
                </a:solidFill>
                <a:latin typeface="Calibri"/>
                <a:cs typeface="Calibri"/>
              </a:rPr>
              <a:t>Laatu</a:t>
            </a:r>
            <a:r>
              <a:rPr sz="500" b="1" spc="3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001864"/>
                </a:solidFill>
                <a:latin typeface="Calibri"/>
                <a:cs typeface="Calibri"/>
              </a:rPr>
              <a:t>–</a:t>
            </a:r>
            <a:r>
              <a:rPr sz="500" spc="6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Epäsäännöllinen</a:t>
            </a:r>
            <a:r>
              <a:rPr sz="5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nukkuminen</a:t>
            </a:r>
            <a:r>
              <a:rPr sz="5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suurentaa</a:t>
            </a:r>
            <a:r>
              <a:rPr sz="500" spc="4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veren</a:t>
            </a:r>
            <a:r>
              <a:rPr sz="5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glukoosipitoisuutta. Tällä</a:t>
            </a:r>
            <a:r>
              <a:rPr sz="500" dirty="0">
                <a:solidFill>
                  <a:srgbClr val="001864"/>
                </a:solidFill>
                <a:latin typeface="Calibri"/>
                <a:cs typeface="Calibri"/>
              </a:rPr>
              <a:t> on</a:t>
            </a:r>
            <a:r>
              <a:rPr sz="500" spc="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todennäköisesti</a:t>
            </a:r>
            <a:r>
              <a:rPr sz="5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001864"/>
                </a:solidFill>
                <a:latin typeface="Calibri"/>
                <a:cs typeface="Calibri"/>
              </a:rPr>
              <a:t>yhteys</a:t>
            </a:r>
            <a:r>
              <a:rPr sz="500" spc="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001864"/>
                </a:solidFill>
                <a:latin typeface="Calibri"/>
                <a:cs typeface="Calibri"/>
              </a:rPr>
              <a:t>siihen,</a:t>
            </a:r>
            <a:r>
              <a:rPr sz="5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20" dirty="0">
                <a:solidFill>
                  <a:srgbClr val="001864"/>
                </a:solidFill>
                <a:latin typeface="Calibri"/>
                <a:cs typeface="Calibri"/>
              </a:rPr>
              <a:t>että</a:t>
            </a:r>
            <a:r>
              <a:rPr sz="5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tyypin</a:t>
            </a:r>
            <a:r>
              <a:rPr sz="5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001864"/>
                </a:solidFill>
                <a:latin typeface="Calibri"/>
                <a:cs typeface="Calibri"/>
              </a:rPr>
              <a:t>2</a:t>
            </a:r>
            <a:r>
              <a:rPr sz="500" spc="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diabeetikoilla esiintyy</a:t>
            </a:r>
            <a:r>
              <a:rPr sz="5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001864"/>
                </a:solidFill>
                <a:latin typeface="Calibri"/>
                <a:cs typeface="Calibri"/>
              </a:rPr>
              <a:t>yleisemmin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 unettomuutta,</a:t>
            </a:r>
            <a:r>
              <a:rPr sz="5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obstruktiivista</a:t>
            </a:r>
            <a:r>
              <a:rPr sz="5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uniapneaa</a:t>
            </a:r>
            <a:r>
              <a:rPr sz="5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001864"/>
                </a:solidFill>
                <a:latin typeface="Calibri"/>
                <a:cs typeface="Calibri"/>
              </a:rPr>
              <a:t>ja</a:t>
            </a:r>
            <a:r>
              <a:rPr sz="500" spc="9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levottomat</a:t>
            </a:r>
            <a:endParaRPr sz="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500" dirty="0">
                <a:solidFill>
                  <a:srgbClr val="001864"/>
                </a:solidFill>
                <a:latin typeface="Calibri"/>
                <a:cs typeface="Calibri"/>
              </a:rPr>
              <a:t>jalat</a:t>
            </a:r>
            <a:r>
              <a:rPr sz="500" spc="-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001864"/>
                </a:solidFill>
                <a:latin typeface="Calibri"/>
                <a:cs typeface="Calibri"/>
              </a:rPr>
              <a:t>-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oireyhtymää.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35304" y="5830620"/>
            <a:ext cx="223456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500" b="1" dirty="0">
                <a:solidFill>
                  <a:srgbClr val="001864"/>
                </a:solidFill>
                <a:latin typeface="Calibri"/>
                <a:cs typeface="Calibri"/>
              </a:rPr>
              <a:t>Kronotyyppi</a:t>
            </a:r>
            <a:r>
              <a:rPr sz="500" b="1" spc="-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001864"/>
                </a:solidFill>
                <a:latin typeface="Calibri"/>
                <a:cs typeface="Calibri"/>
              </a:rPr>
              <a:t>–</a:t>
            </a:r>
            <a:r>
              <a:rPr sz="5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Iltavirkut</a:t>
            </a:r>
            <a:r>
              <a:rPr sz="500" spc="-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001864"/>
                </a:solidFill>
                <a:latin typeface="Calibri"/>
                <a:cs typeface="Calibri"/>
              </a:rPr>
              <a:t>(jotka</a:t>
            </a:r>
            <a:r>
              <a:rPr sz="5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001864"/>
                </a:solidFill>
                <a:latin typeface="Calibri"/>
                <a:cs typeface="Calibri"/>
              </a:rPr>
              <a:t>menevät</a:t>
            </a:r>
            <a:r>
              <a:rPr sz="500" spc="-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001864"/>
                </a:solidFill>
                <a:latin typeface="Calibri"/>
                <a:cs typeface="Calibri"/>
              </a:rPr>
              <a:t>myöhään</a:t>
            </a:r>
            <a:r>
              <a:rPr sz="5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nukkumaan </a:t>
            </a:r>
            <a:r>
              <a:rPr sz="500" dirty="0">
                <a:solidFill>
                  <a:srgbClr val="001864"/>
                </a:solidFill>
                <a:latin typeface="Calibri"/>
                <a:cs typeface="Calibri"/>
              </a:rPr>
              <a:t>ja</a:t>
            </a:r>
            <a:r>
              <a:rPr sz="500" spc="3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nousevat</a:t>
            </a:r>
            <a:r>
              <a:rPr sz="5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myöhään</a:t>
            </a:r>
            <a:r>
              <a:rPr sz="5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001864"/>
                </a:solidFill>
                <a:latin typeface="Calibri"/>
                <a:cs typeface="Calibri"/>
              </a:rPr>
              <a:t>ylös)</a:t>
            </a:r>
            <a:r>
              <a:rPr sz="500" spc="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saattavat</a:t>
            </a:r>
            <a:r>
              <a:rPr sz="5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001864"/>
                </a:solidFill>
                <a:latin typeface="Calibri"/>
                <a:cs typeface="Calibri"/>
              </a:rPr>
              <a:t>olla</a:t>
            </a:r>
            <a:r>
              <a:rPr sz="5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alttiimpia</a:t>
            </a:r>
            <a:r>
              <a:rPr sz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liikunnan</a:t>
            </a:r>
            <a:r>
              <a:rPr sz="500" spc="-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vähäisyydelle</a:t>
            </a:r>
            <a:r>
              <a:rPr sz="5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001864"/>
                </a:solidFill>
                <a:latin typeface="Calibri"/>
                <a:cs typeface="Calibri"/>
              </a:rPr>
              <a:t>ja</a:t>
            </a:r>
            <a:r>
              <a:rPr sz="500" spc="3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001864"/>
                </a:solidFill>
                <a:latin typeface="Calibri"/>
                <a:cs typeface="Calibri"/>
              </a:rPr>
              <a:t>suuremmille</a:t>
            </a:r>
            <a:r>
              <a:rPr sz="5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20" dirty="0">
                <a:solidFill>
                  <a:srgbClr val="001864"/>
                </a:solidFill>
                <a:latin typeface="Calibri"/>
                <a:cs typeface="Calibri"/>
              </a:rPr>
              <a:t>veren</a:t>
            </a:r>
            <a:r>
              <a:rPr sz="5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glukoosipitoisuuksille</a:t>
            </a:r>
            <a:r>
              <a:rPr sz="5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kuin</a:t>
            </a:r>
            <a:r>
              <a:rPr sz="500" spc="4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aamuvirkut</a:t>
            </a:r>
            <a:r>
              <a:rPr sz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(jotka</a:t>
            </a:r>
            <a:r>
              <a:rPr sz="500" spc="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001864"/>
                </a:solidFill>
                <a:latin typeface="Calibri"/>
                <a:cs typeface="Calibri"/>
              </a:rPr>
              <a:t>menevät</a:t>
            </a:r>
            <a:r>
              <a:rPr sz="500" spc="4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nukkumaan</a:t>
            </a:r>
            <a:r>
              <a:rPr sz="5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varhain</a:t>
            </a:r>
            <a:r>
              <a:rPr sz="5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001864"/>
                </a:solidFill>
                <a:latin typeface="Calibri"/>
                <a:cs typeface="Calibri"/>
              </a:rPr>
              <a:t>ja</a:t>
            </a:r>
            <a:r>
              <a:rPr sz="500" spc="8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heräävät</a:t>
            </a:r>
            <a:r>
              <a:rPr sz="5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500" spc="-10" dirty="0">
                <a:solidFill>
                  <a:srgbClr val="001864"/>
                </a:solidFill>
                <a:latin typeface="Calibri"/>
                <a:cs typeface="Calibri"/>
              </a:rPr>
              <a:t>varhain).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275326" y="1749043"/>
            <a:ext cx="2236470" cy="772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2235" marR="5080" indent="-90170" algn="r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102235" algn="l"/>
                <a:tab pos="156210" algn="l"/>
              </a:tabLst>
            </a:pPr>
            <a:r>
              <a:rPr sz="700" dirty="0">
                <a:solidFill>
                  <a:srgbClr val="001864"/>
                </a:solidFill>
                <a:latin typeface="Times New Roman"/>
                <a:cs typeface="Times New Roman"/>
              </a:rPr>
              <a:t>	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Kannustetaan</a:t>
            </a:r>
            <a:r>
              <a:rPr sz="700" spc="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harrastamaan</a:t>
            </a:r>
            <a:r>
              <a:rPr sz="700" spc="4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≥</a:t>
            </a:r>
            <a:r>
              <a:rPr sz="7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150</a:t>
            </a:r>
            <a:r>
              <a:rPr sz="7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minuutin</a:t>
            </a:r>
            <a:r>
              <a:rPr sz="700" spc="4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ajan</a:t>
            </a:r>
            <a:r>
              <a:rPr sz="7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viikossa</a:t>
            </a:r>
            <a:r>
              <a:rPr sz="7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kohtuukuormitteista</a:t>
            </a:r>
            <a:r>
              <a:rPr sz="700" spc="6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liikuntaa</a:t>
            </a:r>
            <a:r>
              <a:rPr sz="700" spc="5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(suurten</a:t>
            </a:r>
            <a:r>
              <a:rPr sz="7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lihasryhmien</a:t>
            </a:r>
            <a:r>
              <a:rPr sz="7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käyttö,</a:t>
            </a:r>
            <a:r>
              <a:rPr sz="7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rytmikäs</a:t>
            </a:r>
            <a:r>
              <a:rPr sz="7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liikkuminen)</a:t>
            </a:r>
            <a:r>
              <a:rPr sz="7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TAI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≥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75</a:t>
            </a:r>
            <a:r>
              <a:rPr sz="7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minuutin</a:t>
            </a:r>
            <a:r>
              <a:rPr sz="7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20" dirty="0">
                <a:solidFill>
                  <a:srgbClr val="001864"/>
                </a:solidFill>
                <a:latin typeface="Calibri"/>
                <a:cs typeface="Calibri"/>
              </a:rPr>
              <a:t>ajan</a:t>
            </a:r>
            <a:r>
              <a:rPr sz="7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viikossa</a:t>
            </a:r>
            <a:r>
              <a:rPr sz="7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raskasta</a:t>
            </a:r>
            <a:r>
              <a:rPr sz="7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liikuntaa</a:t>
            </a:r>
            <a:r>
              <a:rPr sz="7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jaettuna</a:t>
            </a:r>
            <a:r>
              <a:rPr sz="7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≥</a:t>
            </a:r>
            <a:r>
              <a:rPr sz="7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3</a:t>
            </a:r>
            <a:r>
              <a:rPr sz="700" spc="-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viikonpäivälle</a:t>
            </a:r>
            <a:r>
              <a:rPr sz="7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20" dirty="0">
                <a:solidFill>
                  <a:srgbClr val="001864"/>
                </a:solidFill>
                <a:latin typeface="Calibri"/>
                <a:cs typeface="Calibri"/>
              </a:rPr>
              <a:t>niin,</a:t>
            </a:r>
            <a:r>
              <a:rPr sz="7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että</a:t>
            </a:r>
            <a:r>
              <a:rPr sz="7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lepopäiviä</a:t>
            </a:r>
            <a:r>
              <a:rPr sz="7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on</a:t>
            </a:r>
            <a:r>
              <a:rPr sz="700" spc="-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enintään kaksi</a:t>
            </a:r>
            <a:r>
              <a:rPr sz="700" spc="-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peräkkäin.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Täydennetään</a:t>
            </a:r>
            <a:r>
              <a:rPr sz="7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2–3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 liikuntasessiolla,</a:t>
            </a:r>
            <a:r>
              <a:rPr sz="700" spc="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joissa</a:t>
            </a:r>
            <a:r>
              <a:rPr sz="7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käytetään</a:t>
            </a:r>
            <a:r>
              <a:rPr sz="7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vastusta</a:t>
            </a:r>
            <a:r>
              <a:rPr sz="7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tai</a:t>
            </a:r>
            <a:r>
              <a:rPr sz="7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20" dirty="0">
                <a:solidFill>
                  <a:srgbClr val="001864"/>
                </a:solidFill>
                <a:latin typeface="Calibri"/>
                <a:cs typeface="Calibri"/>
              </a:rPr>
              <a:t>jotka</a:t>
            </a:r>
            <a:r>
              <a:rPr sz="7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kehittävät</a:t>
            </a:r>
            <a:r>
              <a:rPr sz="700" spc="-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notkeutta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ja/tai</a:t>
            </a:r>
            <a:r>
              <a:rPr sz="700" spc="-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tasapainoa.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383529" y="2496057"/>
            <a:ext cx="212534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4145" marR="5080" indent="-144145" algn="r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144145" algn="l"/>
              </a:tabLst>
            </a:pP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Jo</a:t>
            </a:r>
            <a:r>
              <a:rPr sz="7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30</a:t>
            </a:r>
            <a:r>
              <a:rPr sz="7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minuuttia</a:t>
            </a:r>
            <a:r>
              <a:rPr sz="700" spc="5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kohtuukuormitteista</a:t>
            </a:r>
            <a:r>
              <a:rPr sz="700" spc="5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liikuntaa</a:t>
            </a:r>
            <a:r>
              <a:rPr sz="700" spc="4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viikossa</a:t>
            </a:r>
            <a:endParaRPr sz="7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parantaa</a:t>
            </a:r>
            <a:r>
              <a:rPr sz="700" spc="-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aineenvaihduntaprofiilia.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474333" y="3035554"/>
            <a:ext cx="1036319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860" marR="5080" indent="-10795">
              <a:lnSpc>
                <a:spcPct val="100000"/>
              </a:lnSpc>
              <a:spcBef>
                <a:spcPts val="105"/>
              </a:spcBef>
            </a:pPr>
            <a:r>
              <a:rPr sz="800" b="1" spc="-10" dirty="0">
                <a:solidFill>
                  <a:srgbClr val="001864"/>
                </a:solidFill>
                <a:latin typeface="Calibri"/>
                <a:cs typeface="Calibri"/>
              </a:rPr>
              <a:t>Fyysinen</a:t>
            </a:r>
            <a:r>
              <a:rPr sz="800" b="1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001864"/>
                </a:solidFill>
                <a:latin typeface="Calibri"/>
                <a:cs typeface="Calibri"/>
              </a:rPr>
              <a:t>toimintakyky</a:t>
            </a:r>
            <a:r>
              <a:rPr sz="800" b="1" spc="7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spc="-50" dirty="0">
                <a:solidFill>
                  <a:srgbClr val="001864"/>
                </a:solidFill>
                <a:latin typeface="Calibri"/>
                <a:cs typeface="Calibri"/>
              </a:rPr>
              <a:t>/</a:t>
            </a:r>
            <a:r>
              <a:rPr sz="800" b="1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001864"/>
                </a:solidFill>
                <a:latin typeface="Calibri"/>
                <a:cs typeface="Calibri"/>
              </a:rPr>
              <a:t>gerastenia</a:t>
            </a:r>
            <a:r>
              <a:rPr sz="800" b="1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001864"/>
                </a:solidFill>
                <a:latin typeface="Calibri"/>
                <a:cs typeface="Calibri"/>
              </a:rPr>
              <a:t>/</a:t>
            </a:r>
            <a:r>
              <a:rPr sz="800" b="1" spc="4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001864"/>
                </a:solidFill>
                <a:latin typeface="Calibri"/>
                <a:cs typeface="Calibri"/>
              </a:rPr>
              <a:t>sarkopenia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086347" y="3381883"/>
            <a:ext cx="142303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74650" algn="r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Tyypin</a:t>
            </a:r>
            <a:r>
              <a:rPr sz="7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2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 diabetekseen</a:t>
            </a:r>
            <a:r>
              <a:rPr sz="7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liittyy</a:t>
            </a:r>
            <a:r>
              <a:rPr sz="7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ainutlaatuinen</a:t>
            </a:r>
            <a:r>
              <a:rPr sz="700" spc="8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gerastenian</a:t>
            </a:r>
            <a:r>
              <a:rPr sz="700" spc="7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fenotyyppi,</a:t>
            </a:r>
            <a:r>
              <a:rPr sz="7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johon</a:t>
            </a:r>
            <a:r>
              <a:rPr sz="700" spc="-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kuuluu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usein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jo</a:t>
            </a:r>
            <a:r>
              <a:rPr sz="700" spc="-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nuorella</a:t>
            </a:r>
            <a:r>
              <a:rPr sz="7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20" dirty="0">
                <a:solidFill>
                  <a:srgbClr val="001864"/>
                </a:solidFill>
                <a:latin typeface="Calibri"/>
                <a:cs typeface="Calibri"/>
              </a:rPr>
              <a:t>iällä</a:t>
            </a:r>
            <a:r>
              <a:rPr sz="7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alkava</a:t>
            </a:r>
            <a:r>
              <a:rPr sz="7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lihavuus</a:t>
            </a:r>
            <a:r>
              <a:rPr sz="7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ja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fyysinen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hauraus.</a:t>
            </a:r>
            <a:endParaRPr sz="700">
              <a:latin typeface="Calibri"/>
              <a:cs typeface="Calibri"/>
            </a:endParaRPr>
          </a:p>
          <a:p>
            <a:pPr marL="19685" marR="5080" indent="54610" algn="just">
              <a:lnSpc>
                <a:spcPct val="100000"/>
              </a:lnSpc>
            </a:pP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Tyypin</a:t>
            </a:r>
            <a:r>
              <a:rPr sz="700" spc="-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2</a:t>
            </a:r>
            <a:r>
              <a:rPr sz="700" spc="-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diabetesta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sairastavien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20" dirty="0">
                <a:solidFill>
                  <a:srgbClr val="001864"/>
                </a:solidFill>
                <a:latin typeface="Calibri"/>
                <a:cs typeface="Calibri"/>
              </a:rPr>
              <a:t>kyky</a:t>
            </a:r>
            <a:r>
              <a:rPr sz="7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suoriutua</a:t>
            </a:r>
            <a:r>
              <a:rPr sz="7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keski-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iässä</a:t>
            </a:r>
            <a:r>
              <a:rPr sz="700" spc="-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yksinkertaisista</a:t>
            </a:r>
            <a:r>
              <a:rPr sz="7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toiminnallisista</a:t>
            </a:r>
            <a:r>
              <a:rPr sz="7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harjoitteista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vastaa</a:t>
            </a:r>
            <a:r>
              <a:rPr sz="700" spc="-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25" dirty="0">
                <a:solidFill>
                  <a:srgbClr val="001864"/>
                </a:solidFill>
                <a:latin typeface="Calibri"/>
                <a:cs typeface="Calibri"/>
              </a:rPr>
              <a:t>yli</a:t>
            </a:r>
            <a:r>
              <a:rPr sz="7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10</a:t>
            </a:r>
            <a:r>
              <a:rPr sz="700" spc="-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vuotta</a:t>
            </a:r>
            <a:r>
              <a:rPr sz="7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vanhemman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 henkilön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tasoa.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4540900" y="3100720"/>
            <a:ext cx="2958465" cy="1551940"/>
            <a:chOff x="4540900" y="3100720"/>
            <a:chExt cx="2958465" cy="1551940"/>
          </a:xfrm>
        </p:grpSpPr>
        <p:sp>
          <p:nvSpPr>
            <p:cNvPr id="52" name="object 52"/>
            <p:cNvSpPr/>
            <p:nvPr/>
          </p:nvSpPr>
          <p:spPr>
            <a:xfrm>
              <a:off x="4540900" y="3100720"/>
              <a:ext cx="2958465" cy="244475"/>
            </a:xfrm>
            <a:custGeom>
              <a:avLst/>
              <a:gdLst/>
              <a:ahLst/>
              <a:cxnLst/>
              <a:rect l="l" t="t" r="r" b="b"/>
              <a:pathLst>
                <a:path w="2958465" h="244475">
                  <a:moveTo>
                    <a:pt x="73151" y="51487"/>
                  </a:moveTo>
                  <a:lnTo>
                    <a:pt x="66786" y="62849"/>
                  </a:lnTo>
                  <a:lnTo>
                    <a:pt x="56590" y="70747"/>
                  </a:lnTo>
                  <a:lnTo>
                    <a:pt x="254619" y="241157"/>
                  </a:lnTo>
                  <a:lnTo>
                    <a:pt x="256905" y="243062"/>
                  </a:lnTo>
                  <a:lnTo>
                    <a:pt x="259826" y="244205"/>
                  </a:lnTo>
                  <a:lnTo>
                    <a:pt x="2957941" y="244205"/>
                  </a:lnTo>
                  <a:lnTo>
                    <a:pt x="2957941" y="221853"/>
                  </a:lnTo>
                  <a:lnTo>
                    <a:pt x="271129" y="221853"/>
                  </a:lnTo>
                  <a:lnTo>
                    <a:pt x="262874" y="218805"/>
                  </a:lnTo>
                  <a:lnTo>
                    <a:pt x="267587" y="218805"/>
                  </a:lnTo>
                  <a:lnTo>
                    <a:pt x="73151" y="51487"/>
                  </a:lnTo>
                  <a:close/>
                </a:path>
                <a:path w="2958465" h="244475">
                  <a:moveTo>
                    <a:pt x="267587" y="218805"/>
                  </a:moveTo>
                  <a:lnTo>
                    <a:pt x="262874" y="218805"/>
                  </a:lnTo>
                  <a:lnTo>
                    <a:pt x="271129" y="221853"/>
                  </a:lnTo>
                  <a:lnTo>
                    <a:pt x="267587" y="218805"/>
                  </a:lnTo>
                  <a:close/>
                </a:path>
                <a:path w="2958465" h="244475">
                  <a:moveTo>
                    <a:pt x="2957941" y="218805"/>
                  </a:moveTo>
                  <a:lnTo>
                    <a:pt x="267587" y="218805"/>
                  </a:lnTo>
                  <a:lnTo>
                    <a:pt x="271129" y="221853"/>
                  </a:lnTo>
                  <a:lnTo>
                    <a:pt x="2957941" y="221853"/>
                  </a:lnTo>
                  <a:lnTo>
                    <a:pt x="2957941" y="218805"/>
                  </a:lnTo>
                  <a:close/>
                </a:path>
                <a:path w="2958465" h="244475">
                  <a:moveTo>
                    <a:pt x="35131" y="0"/>
                  </a:moveTo>
                  <a:lnTo>
                    <a:pt x="21058" y="3823"/>
                  </a:lnTo>
                  <a:lnTo>
                    <a:pt x="9128" y="13065"/>
                  </a:lnTo>
                  <a:lnTo>
                    <a:pt x="1724" y="26281"/>
                  </a:lnTo>
                  <a:lnTo>
                    <a:pt x="0" y="40782"/>
                  </a:lnTo>
                  <a:lnTo>
                    <a:pt x="3823" y="54856"/>
                  </a:lnTo>
                  <a:lnTo>
                    <a:pt x="13065" y="66786"/>
                  </a:lnTo>
                  <a:lnTo>
                    <a:pt x="26281" y="74189"/>
                  </a:lnTo>
                  <a:lnTo>
                    <a:pt x="40782" y="75914"/>
                  </a:lnTo>
                  <a:lnTo>
                    <a:pt x="54856" y="72090"/>
                  </a:lnTo>
                  <a:lnTo>
                    <a:pt x="56590" y="70747"/>
                  </a:lnTo>
                  <a:lnTo>
                    <a:pt x="29702" y="47609"/>
                  </a:lnTo>
                  <a:lnTo>
                    <a:pt x="46212" y="28305"/>
                  </a:lnTo>
                  <a:lnTo>
                    <a:pt x="74059" y="28305"/>
                  </a:lnTo>
                  <a:lnTo>
                    <a:pt x="72090" y="21058"/>
                  </a:lnTo>
                  <a:lnTo>
                    <a:pt x="62849" y="9128"/>
                  </a:lnTo>
                  <a:lnTo>
                    <a:pt x="49633" y="1724"/>
                  </a:lnTo>
                  <a:lnTo>
                    <a:pt x="35131" y="0"/>
                  </a:lnTo>
                  <a:close/>
                </a:path>
                <a:path w="2958465" h="244475">
                  <a:moveTo>
                    <a:pt x="46212" y="28305"/>
                  </a:moveTo>
                  <a:lnTo>
                    <a:pt x="29702" y="47609"/>
                  </a:lnTo>
                  <a:lnTo>
                    <a:pt x="56590" y="70747"/>
                  </a:lnTo>
                  <a:lnTo>
                    <a:pt x="66786" y="62849"/>
                  </a:lnTo>
                  <a:lnTo>
                    <a:pt x="73151" y="51487"/>
                  </a:lnTo>
                  <a:lnTo>
                    <a:pt x="46212" y="28305"/>
                  </a:lnTo>
                  <a:close/>
                </a:path>
                <a:path w="2958465" h="244475">
                  <a:moveTo>
                    <a:pt x="74059" y="28305"/>
                  </a:moveTo>
                  <a:lnTo>
                    <a:pt x="46212" y="28305"/>
                  </a:lnTo>
                  <a:lnTo>
                    <a:pt x="73151" y="51487"/>
                  </a:lnTo>
                  <a:lnTo>
                    <a:pt x="74189" y="49633"/>
                  </a:lnTo>
                  <a:lnTo>
                    <a:pt x="75914" y="35131"/>
                  </a:lnTo>
                  <a:lnTo>
                    <a:pt x="74059" y="28305"/>
                  </a:lnTo>
                  <a:close/>
                </a:path>
              </a:pathLst>
            </a:custGeom>
            <a:solidFill>
              <a:srgbClr val="EAA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732781" y="3856481"/>
              <a:ext cx="2766060" cy="796290"/>
            </a:xfrm>
            <a:custGeom>
              <a:avLst/>
              <a:gdLst/>
              <a:ahLst/>
              <a:cxnLst/>
              <a:rect l="l" t="t" r="r" b="b"/>
              <a:pathLst>
                <a:path w="2766059" h="796289">
                  <a:moveTo>
                    <a:pt x="25400" y="73643"/>
                  </a:moveTo>
                  <a:lnTo>
                    <a:pt x="25400" y="790321"/>
                  </a:lnTo>
                  <a:lnTo>
                    <a:pt x="31114" y="796036"/>
                  </a:lnTo>
                  <a:lnTo>
                    <a:pt x="2766060" y="796036"/>
                  </a:lnTo>
                  <a:lnTo>
                    <a:pt x="2766060" y="783336"/>
                  </a:lnTo>
                  <a:lnTo>
                    <a:pt x="50800" y="783336"/>
                  </a:lnTo>
                  <a:lnTo>
                    <a:pt x="38100" y="770636"/>
                  </a:lnTo>
                  <a:lnTo>
                    <a:pt x="50800" y="770636"/>
                  </a:lnTo>
                  <a:lnTo>
                    <a:pt x="50800" y="76200"/>
                  </a:lnTo>
                  <a:lnTo>
                    <a:pt x="38100" y="76200"/>
                  </a:lnTo>
                  <a:lnTo>
                    <a:pt x="25400" y="73643"/>
                  </a:lnTo>
                  <a:close/>
                </a:path>
                <a:path w="2766059" h="796289">
                  <a:moveTo>
                    <a:pt x="50800" y="770636"/>
                  </a:moveTo>
                  <a:lnTo>
                    <a:pt x="38100" y="770636"/>
                  </a:lnTo>
                  <a:lnTo>
                    <a:pt x="50800" y="783336"/>
                  </a:lnTo>
                  <a:lnTo>
                    <a:pt x="50800" y="770636"/>
                  </a:lnTo>
                  <a:close/>
                </a:path>
                <a:path w="2766059" h="796289">
                  <a:moveTo>
                    <a:pt x="2766060" y="770636"/>
                  </a:moveTo>
                  <a:lnTo>
                    <a:pt x="50800" y="770636"/>
                  </a:lnTo>
                  <a:lnTo>
                    <a:pt x="50800" y="783336"/>
                  </a:lnTo>
                  <a:lnTo>
                    <a:pt x="2766060" y="783336"/>
                  </a:lnTo>
                  <a:lnTo>
                    <a:pt x="2766060" y="770636"/>
                  </a:lnTo>
                  <a:close/>
                </a:path>
                <a:path w="2766059" h="796289">
                  <a:moveTo>
                    <a:pt x="50800" y="38100"/>
                  </a:moveTo>
                  <a:lnTo>
                    <a:pt x="25400" y="38100"/>
                  </a:lnTo>
                  <a:lnTo>
                    <a:pt x="25400" y="73643"/>
                  </a:lnTo>
                  <a:lnTo>
                    <a:pt x="38100" y="76200"/>
                  </a:lnTo>
                  <a:lnTo>
                    <a:pt x="50799" y="73643"/>
                  </a:lnTo>
                  <a:lnTo>
                    <a:pt x="50800" y="38100"/>
                  </a:lnTo>
                  <a:close/>
                </a:path>
                <a:path w="2766059" h="796289">
                  <a:moveTo>
                    <a:pt x="50800" y="73643"/>
                  </a:moveTo>
                  <a:lnTo>
                    <a:pt x="38100" y="76200"/>
                  </a:lnTo>
                  <a:lnTo>
                    <a:pt x="50800" y="76200"/>
                  </a:lnTo>
                  <a:lnTo>
                    <a:pt x="50800" y="73643"/>
                  </a:lnTo>
                  <a:close/>
                </a:path>
                <a:path w="2766059" h="796289">
                  <a:moveTo>
                    <a:pt x="38100" y="0"/>
                  </a:moveTo>
                  <a:lnTo>
                    <a:pt x="23252" y="2988"/>
                  </a:lnTo>
                  <a:lnTo>
                    <a:pt x="11144" y="11144"/>
                  </a:lnTo>
                  <a:lnTo>
                    <a:pt x="2988" y="23252"/>
                  </a:lnTo>
                  <a:lnTo>
                    <a:pt x="0" y="38100"/>
                  </a:lnTo>
                  <a:lnTo>
                    <a:pt x="2988" y="52947"/>
                  </a:lnTo>
                  <a:lnTo>
                    <a:pt x="11144" y="65055"/>
                  </a:lnTo>
                  <a:lnTo>
                    <a:pt x="23252" y="73211"/>
                  </a:lnTo>
                  <a:lnTo>
                    <a:pt x="25400" y="73643"/>
                  </a:lnTo>
                  <a:lnTo>
                    <a:pt x="25400" y="38100"/>
                  </a:lnTo>
                  <a:lnTo>
                    <a:pt x="76200" y="38100"/>
                  </a:lnTo>
                  <a:lnTo>
                    <a:pt x="73211" y="23252"/>
                  </a:lnTo>
                  <a:lnTo>
                    <a:pt x="65055" y="11144"/>
                  </a:lnTo>
                  <a:lnTo>
                    <a:pt x="52947" y="2988"/>
                  </a:lnTo>
                  <a:lnTo>
                    <a:pt x="38100" y="0"/>
                  </a:lnTo>
                  <a:close/>
                </a:path>
                <a:path w="2766059" h="796289">
                  <a:moveTo>
                    <a:pt x="76200" y="38100"/>
                  </a:moveTo>
                  <a:lnTo>
                    <a:pt x="50800" y="38100"/>
                  </a:lnTo>
                  <a:lnTo>
                    <a:pt x="50800" y="73643"/>
                  </a:lnTo>
                  <a:lnTo>
                    <a:pt x="52947" y="73211"/>
                  </a:lnTo>
                  <a:lnTo>
                    <a:pt x="65055" y="65055"/>
                  </a:lnTo>
                  <a:lnTo>
                    <a:pt x="73211" y="52947"/>
                  </a:lnTo>
                  <a:lnTo>
                    <a:pt x="76200" y="38100"/>
                  </a:lnTo>
                  <a:close/>
                </a:path>
              </a:pathLst>
            </a:custGeom>
            <a:solidFill>
              <a:srgbClr val="FF51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7009638" y="4442205"/>
            <a:ext cx="5010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1864"/>
                </a:solidFill>
                <a:latin typeface="Calibri"/>
                <a:cs typeface="Calibri"/>
              </a:rPr>
              <a:t>Lihasvoima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842761" y="4699761"/>
            <a:ext cx="1666875" cy="772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88620" algn="r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Vastusharjoittelu</a:t>
            </a:r>
            <a:r>
              <a:rPr sz="700" spc="7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(eli</a:t>
            </a:r>
            <a:r>
              <a:rPr sz="7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mikä</a:t>
            </a:r>
            <a:r>
              <a:rPr sz="7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tahansa</a:t>
            </a:r>
            <a:r>
              <a:rPr sz="7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kehonpainoa</a:t>
            </a:r>
            <a:r>
              <a:rPr sz="7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tai</a:t>
            </a:r>
            <a:r>
              <a:rPr sz="7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muuta</a:t>
            </a:r>
            <a:r>
              <a:rPr sz="7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vastusta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hyödyntävä</a:t>
            </a:r>
            <a:r>
              <a:rPr sz="7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liikuntaharjoittelu)</a:t>
            </a:r>
            <a:r>
              <a:rPr sz="700" spc="8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myös</a:t>
            </a:r>
            <a:r>
              <a:rPr sz="700" spc="4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parantaa</a:t>
            </a:r>
            <a:r>
              <a:rPr sz="7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insuliiniherkkyyttä</a:t>
            </a:r>
            <a:r>
              <a:rPr sz="700" spc="1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ja</a:t>
            </a:r>
            <a:r>
              <a:rPr sz="7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glukoosipitoisuuksia.</a:t>
            </a:r>
            <a:r>
              <a:rPr sz="700" spc="1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25" dirty="0">
                <a:solidFill>
                  <a:srgbClr val="001864"/>
                </a:solidFill>
                <a:latin typeface="Calibri"/>
                <a:cs typeface="Calibri"/>
              </a:rPr>
              <a:t>Tai</a:t>
            </a:r>
            <a:r>
              <a:rPr sz="7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chin</a:t>
            </a:r>
            <a:r>
              <a:rPr sz="700" spc="-3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tai</a:t>
            </a:r>
            <a:r>
              <a:rPr sz="700" spc="-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joogan</a:t>
            </a:r>
            <a:r>
              <a:rPr sz="700" spc="-3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kaltainen</a:t>
            </a:r>
            <a:r>
              <a:rPr sz="7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liikunta</a:t>
            </a:r>
            <a:r>
              <a:rPr sz="7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sisältää</a:t>
            </a:r>
            <a:r>
              <a:rPr sz="7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myös</a:t>
            </a:r>
            <a:r>
              <a:rPr sz="7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notkeutta</a:t>
            </a:r>
            <a:r>
              <a:rPr sz="700" spc="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ja</a:t>
            </a:r>
            <a:r>
              <a:rPr sz="7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tasapainoa</a:t>
            </a:r>
            <a:r>
              <a:rPr sz="7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parantavia</a:t>
            </a:r>
            <a:endParaRPr sz="7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elementtejä.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35304" y="1550924"/>
            <a:ext cx="2193290" cy="650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10" dirty="0">
                <a:solidFill>
                  <a:srgbClr val="001864"/>
                </a:solidFill>
                <a:latin typeface="Calibri"/>
                <a:cs typeface="Calibri"/>
              </a:rPr>
              <a:t>Istuminen</a:t>
            </a:r>
            <a:r>
              <a:rPr sz="800" b="1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001864"/>
                </a:solidFill>
                <a:latin typeface="Calibri"/>
                <a:cs typeface="Calibri"/>
              </a:rPr>
              <a:t>/</a:t>
            </a:r>
            <a:r>
              <a:rPr sz="800" b="1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001864"/>
                </a:solidFill>
                <a:latin typeface="Calibri"/>
                <a:cs typeface="Calibri"/>
              </a:rPr>
              <a:t>pitkäkestoisen</a:t>
            </a:r>
            <a:r>
              <a:rPr sz="800" b="1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001864"/>
                </a:solidFill>
                <a:latin typeface="Calibri"/>
                <a:cs typeface="Calibri"/>
              </a:rPr>
              <a:t>istumisen</a:t>
            </a:r>
            <a:r>
              <a:rPr sz="800" b="1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001864"/>
                </a:solidFill>
                <a:latin typeface="Calibri"/>
                <a:cs typeface="Calibri"/>
              </a:rPr>
              <a:t>tauottaminen</a:t>
            </a:r>
            <a:endParaRPr sz="800">
              <a:latin typeface="Calibri"/>
              <a:cs typeface="Calibri"/>
            </a:endParaRPr>
          </a:p>
          <a:p>
            <a:pPr marL="12700" marR="474345">
              <a:lnSpc>
                <a:spcPct val="100000"/>
              </a:lnSpc>
              <a:spcBef>
                <a:spcPts val="590"/>
              </a:spcBef>
            </a:pP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Rajoitetaan istumista.</a:t>
            </a:r>
            <a:r>
              <a:rPr sz="7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Pitkäkestoisen</a:t>
            </a:r>
            <a:r>
              <a:rPr sz="7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istumisen</a:t>
            </a:r>
            <a:r>
              <a:rPr sz="7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tauottaminen</a:t>
            </a:r>
            <a:r>
              <a:rPr sz="700" spc="5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(30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 minuutin</a:t>
            </a:r>
            <a:r>
              <a:rPr sz="7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välein)</a:t>
            </a:r>
            <a:r>
              <a:rPr sz="7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lyhyillä</a:t>
            </a:r>
            <a:r>
              <a:rPr sz="7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kävelyhetkillä</a:t>
            </a:r>
            <a:r>
              <a:rPr sz="700" spc="6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tai</a:t>
            </a:r>
            <a:r>
              <a:rPr sz="7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yksinkertaisella</a:t>
            </a:r>
            <a:r>
              <a:rPr sz="700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vastusharjoittelulla</a:t>
            </a:r>
            <a:r>
              <a:rPr sz="700" spc="1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voi</a:t>
            </a:r>
            <a:r>
              <a:rPr sz="700" spc="3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parantaa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429503" y="1541145"/>
            <a:ext cx="207962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001864"/>
                </a:solidFill>
                <a:latin typeface="Calibri"/>
                <a:cs typeface="Calibri"/>
              </a:rPr>
              <a:t>Hikoilu</a:t>
            </a:r>
            <a:r>
              <a:rPr sz="800" b="1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001864"/>
                </a:solidFill>
                <a:latin typeface="Calibri"/>
                <a:cs typeface="Calibri"/>
              </a:rPr>
              <a:t>(kohtuukuormitteinen</a:t>
            </a:r>
            <a:r>
              <a:rPr sz="800" b="1" spc="-3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001864"/>
                </a:solidFill>
                <a:latin typeface="Calibri"/>
                <a:cs typeface="Calibri"/>
              </a:rPr>
              <a:t>tai</a:t>
            </a:r>
            <a:r>
              <a:rPr sz="800" b="1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001864"/>
                </a:solidFill>
                <a:latin typeface="Calibri"/>
                <a:cs typeface="Calibri"/>
              </a:rPr>
              <a:t>raskas</a:t>
            </a:r>
            <a:r>
              <a:rPr sz="800" b="1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001864"/>
                </a:solidFill>
                <a:latin typeface="Calibri"/>
                <a:cs typeface="Calibri"/>
              </a:rPr>
              <a:t>liikunta)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58" name="object 58"/>
          <p:cNvGraphicFramePr>
            <a:graphicFrameLocks noGrp="1"/>
          </p:cNvGraphicFramePr>
          <p:nvPr/>
        </p:nvGraphicFramePr>
        <p:xfrm>
          <a:off x="8013700" y="1569338"/>
          <a:ext cx="3550917" cy="30010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4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3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9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43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99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7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07670">
                <a:tc>
                  <a:txBody>
                    <a:bodyPr/>
                    <a:lstStyle/>
                    <a:p>
                      <a:pPr marL="85090" marR="72390" indent="4445" algn="just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800" b="1" spc="-10" dirty="0">
                          <a:solidFill>
                            <a:srgbClr val="001864"/>
                          </a:solidFill>
                          <a:latin typeface="Century Gothic"/>
                          <a:cs typeface="Century Gothic"/>
                        </a:rPr>
                        <a:t>Veren- sokeri/ insuliini</a:t>
                      </a:r>
                      <a:endParaRPr sz="800">
                        <a:latin typeface="Century Gothic"/>
                        <a:cs typeface="Century Gothic"/>
                      </a:endParaRPr>
                    </a:p>
                  </a:txBody>
                  <a:tcPr marL="0" marR="0" marT="23495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7950" marR="66675" indent="-2794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800" b="1" spc="-10" dirty="0">
                          <a:solidFill>
                            <a:srgbClr val="001864"/>
                          </a:solidFill>
                          <a:latin typeface="Century Gothic"/>
                          <a:cs typeface="Century Gothic"/>
                        </a:rPr>
                        <a:t>Veren- </a:t>
                      </a:r>
                      <a:r>
                        <a:rPr sz="800" b="1" spc="-20" dirty="0">
                          <a:solidFill>
                            <a:srgbClr val="001864"/>
                          </a:solidFill>
                          <a:latin typeface="Century Gothic"/>
                          <a:cs typeface="Century Gothic"/>
                        </a:rPr>
                        <a:t>paine</a:t>
                      </a:r>
                      <a:endParaRPr sz="800">
                        <a:latin typeface="Century Gothic"/>
                        <a:cs typeface="Century Gothic"/>
                      </a:endParaRPr>
                    </a:p>
                  </a:txBody>
                  <a:tcPr marL="0" marR="0" marT="84455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spc="-20" dirty="0">
                          <a:solidFill>
                            <a:srgbClr val="001864"/>
                          </a:solidFill>
                          <a:latin typeface="Century Gothic"/>
                          <a:cs typeface="Century Gothic"/>
                        </a:rPr>
                        <a:t>HbA</a:t>
                      </a:r>
                      <a:r>
                        <a:rPr sz="750" b="1" spc="-30" baseline="-22222" dirty="0">
                          <a:solidFill>
                            <a:srgbClr val="001864"/>
                          </a:solidFill>
                          <a:latin typeface="Century Gothic"/>
                          <a:cs typeface="Century Gothic"/>
                        </a:rPr>
                        <a:t>1c</a:t>
                      </a:r>
                      <a:endParaRPr sz="750" baseline="-22222">
                        <a:latin typeface="Century Gothic"/>
                        <a:cs typeface="Century Gothic"/>
                      </a:endParaRPr>
                    </a:p>
                  </a:txBody>
                  <a:tcPr marL="0" marR="0" marT="6350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935" marR="55244" indent="-4318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800" b="1" spc="-10" dirty="0">
                          <a:solidFill>
                            <a:srgbClr val="001864"/>
                          </a:solidFill>
                          <a:latin typeface="Century Gothic"/>
                          <a:cs typeface="Century Gothic"/>
                        </a:rPr>
                        <a:t>Rasva- </a:t>
                      </a:r>
                      <a:r>
                        <a:rPr sz="800" b="1" spc="-20" dirty="0">
                          <a:solidFill>
                            <a:srgbClr val="001864"/>
                          </a:solidFill>
                          <a:latin typeface="Century Gothic"/>
                          <a:cs typeface="Century Gothic"/>
                        </a:rPr>
                        <a:t>arvot</a:t>
                      </a:r>
                      <a:endParaRPr sz="800">
                        <a:latin typeface="Century Gothic"/>
                        <a:cs typeface="Century Gothic"/>
                      </a:endParaRPr>
                    </a:p>
                  </a:txBody>
                  <a:tcPr marL="0" marR="0" marT="84455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2865" marR="45720" indent="-63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800" b="1" spc="-10" dirty="0">
                          <a:solidFill>
                            <a:srgbClr val="001864"/>
                          </a:solidFill>
                          <a:latin typeface="Century Gothic"/>
                          <a:cs typeface="Century Gothic"/>
                        </a:rPr>
                        <a:t>Fyysinen toiminta- </a:t>
                      </a:r>
                      <a:r>
                        <a:rPr sz="800" b="1" spc="-20" dirty="0">
                          <a:solidFill>
                            <a:srgbClr val="001864"/>
                          </a:solidFill>
                          <a:latin typeface="Century Gothic"/>
                          <a:cs typeface="Century Gothic"/>
                        </a:rPr>
                        <a:t>kyky</a:t>
                      </a:r>
                      <a:endParaRPr sz="800">
                        <a:latin typeface="Century Gothic"/>
                        <a:cs typeface="Century Gothic"/>
                      </a:endParaRPr>
                    </a:p>
                  </a:txBody>
                  <a:tcPr marL="0" marR="0" marT="23495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spc="-10" dirty="0">
                          <a:solidFill>
                            <a:srgbClr val="001864"/>
                          </a:solidFill>
                          <a:latin typeface="Century Gothic"/>
                          <a:cs typeface="Century Gothic"/>
                        </a:rPr>
                        <a:t>Masennus</a:t>
                      </a:r>
                      <a:endParaRPr sz="800">
                        <a:latin typeface="Century Gothic"/>
                        <a:cs typeface="Century Gothic"/>
                      </a:endParaRPr>
                    </a:p>
                  </a:txBody>
                  <a:tcPr marL="0" marR="0" marT="6350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17780" indent="-8128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800" b="1" spc="-10" dirty="0">
                          <a:solidFill>
                            <a:srgbClr val="001864"/>
                          </a:solidFill>
                          <a:latin typeface="Century Gothic"/>
                          <a:cs typeface="Century Gothic"/>
                        </a:rPr>
                        <a:t>Elämän- laatu</a:t>
                      </a:r>
                      <a:endParaRPr sz="800">
                        <a:latin typeface="Century Gothic"/>
                        <a:cs typeface="Century Gothic"/>
                      </a:endParaRPr>
                    </a:p>
                  </a:txBody>
                  <a:tcPr marL="0" marR="0" marT="84455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0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795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000" b="1" dirty="0">
                          <a:solidFill>
                            <a:srgbClr val="EAAB00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287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000" b="1" dirty="0">
                          <a:solidFill>
                            <a:srgbClr val="E6543E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287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000" b="1" dirty="0">
                          <a:solidFill>
                            <a:srgbClr val="E6543E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287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4447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000" b="1" dirty="0">
                          <a:solidFill>
                            <a:srgbClr val="E6543E"/>
                          </a:solidFill>
                          <a:latin typeface="Symbol"/>
                          <a:cs typeface="Symbol"/>
                        </a:rPr>
                        <a:t>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287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000" b="1" dirty="0">
                          <a:solidFill>
                            <a:srgbClr val="E6543E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287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000" b="1" dirty="0">
                          <a:solidFill>
                            <a:srgbClr val="E6543E"/>
                          </a:solidFill>
                          <a:latin typeface="Symbol"/>
                          <a:cs typeface="Symbol"/>
                        </a:rPr>
                        <a:t>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287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0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287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000" b="1" dirty="0">
                          <a:solidFill>
                            <a:srgbClr val="EAAB00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287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000" b="1" dirty="0">
                          <a:solidFill>
                            <a:srgbClr val="EAAB00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287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000" b="1" dirty="0">
                          <a:solidFill>
                            <a:srgbClr val="EAAB00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287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4447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000" b="1" dirty="0">
                          <a:solidFill>
                            <a:srgbClr val="E6543E"/>
                          </a:solidFill>
                          <a:latin typeface="Symbol"/>
                          <a:cs typeface="Symbol"/>
                        </a:rPr>
                        <a:t>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287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0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287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0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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287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0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287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0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287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0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287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0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287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4447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0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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287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0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287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0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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287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0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350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000" b="1" dirty="0">
                          <a:solidFill>
                            <a:srgbClr val="EAAB00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350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0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350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000" b="1" dirty="0">
                          <a:solidFill>
                            <a:srgbClr val="EAAB00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350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44475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0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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350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000" b="1" dirty="0">
                          <a:solidFill>
                            <a:srgbClr val="E6543E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350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000" b="1" dirty="0">
                          <a:solidFill>
                            <a:srgbClr val="EAAB00"/>
                          </a:solidFill>
                          <a:latin typeface="Symbol"/>
                          <a:cs typeface="Symbol"/>
                        </a:rPr>
                        <a:t>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350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0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350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000" b="1" dirty="0">
                          <a:solidFill>
                            <a:srgbClr val="E6543E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350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0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350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000" b="1" dirty="0">
                          <a:solidFill>
                            <a:srgbClr val="E6543E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350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5270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000" b="1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?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0223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000" b="1" dirty="0">
                          <a:solidFill>
                            <a:srgbClr val="EAAB00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350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000" b="1" dirty="0">
                          <a:solidFill>
                            <a:srgbClr val="EAAB00"/>
                          </a:solidFill>
                          <a:latin typeface="Symbol"/>
                          <a:cs typeface="Symbol"/>
                        </a:rPr>
                        <a:t>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350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0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350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0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350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0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350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0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350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5270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000" b="1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?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0223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000" b="1" dirty="0">
                          <a:solidFill>
                            <a:srgbClr val="EAAB00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350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0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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350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000" b="1" dirty="0">
                          <a:solidFill>
                            <a:srgbClr val="EAAB00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350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000" b="1" dirty="0">
                          <a:solidFill>
                            <a:srgbClr val="001864"/>
                          </a:solidFill>
                          <a:latin typeface="Century Gothic"/>
                          <a:cs typeface="Century Gothic"/>
                        </a:rPr>
                        <a:t>?</a:t>
                      </a:r>
                      <a:endParaRPr sz="1000">
                        <a:latin typeface="Century Gothic"/>
                        <a:cs typeface="Century Gothic"/>
                      </a:endParaRPr>
                    </a:p>
                  </a:txBody>
                  <a:tcPr marL="0" marR="0" marT="10795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000" b="1" dirty="0">
                          <a:solidFill>
                            <a:srgbClr val="EAAB00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350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000" b="1" dirty="0">
                          <a:solidFill>
                            <a:srgbClr val="001864"/>
                          </a:solidFill>
                          <a:latin typeface="Century Gothic"/>
                          <a:cs typeface="Century Gothic"/>
                        </a:rPr>
                        <a:t>?</a:t>
                      </a:r>
                      <a:endParaRPr sz="1000">
                        <a:latin typeface="Century Gothic"/>
                        <a:cs typeface="Century Gothic"/>
                      </a:endParaRPr>
                    </a:p>
                  </a:txBody>
                  <a:tcPr marL="0" marR="0" marT="10795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5270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000" b="1" dirty="0">
                          <a:solidFill>
                            <a:srgbClr val="001864"/>
                          </a:solidFill>
                          <a:latin typeface="Calibri"/>
                          <a:cs typeface="Calibri"/>
                        </a:rPr>
                        <a:t>?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0223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000" b="1" dirty="0">
                          <a:solidFill>
                            <a:srgbClr val="EAAB00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0350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b="1" dirty="0">
                          <a:solidFill>
                            <a:srgbClr val="001864"/>
                          </a:solidFill>
                          <a:latin typeface="Century Gothic"/>
                          <a:cs typeface="Century Gothic"/>
                        </a:rPr>
                        <a:t>?</a:t>
                      </a:r>
                      <a:endParaRPr sz="1000">
                        <a:latin typeface="Century Gothic"/>
                        <a:cs typeface="Century Gothic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59" name="object 59"/>
          <p:cNvGrpSpPr/>
          <p:nvPr/>
        </p:nvGrpSpPr>
        <p:grpSpPr>
          <a:xfrm>
            <a:off x="7699247" y="1997964"/>
            <a:ext cx="277495" cy="279400"/>
            <a:chOff x="7699247" y="1997964"/>
            <a:chExt cx="277495" cy="279400"/>
          </a:xfrm>
        </p:grpSpPr>
        <p:sp>
          <p:nvSpPr>
            <p:cNvPr id="60" name="object 60"/>
            <p:cNvSpPr/>
            <p:nvPr/>
          </p:nvSpPr>
          <p:spPr>
            <a:xfrm>
              <a:off x="7699247" y="1997964"/>
              <a:ext cx="277495" cy="279400"/>
            </a:xfrm>
            <a:custGeom>
              <a:avLst/>
              <a:gdLst/>
              <a:ahLst/>
              <a:cxnLst/>
              <a:rect l="l" t="t" r="r" b="b"/>
              <a:pathLst>
                <a:path w="277495" h="279400">
                  <a:moveTo>
                    <a:pt x="138683" y="0"/>
                  </a:moveTo>
                  <a:lnTo>
                    <a:pt x="94853" y="7114"/>
                  </a:lnTo>
                  <a:lnTo>
                    <a:pt x="56784" y="26919"/>
                  </a:lnTo>
                  <a:lnTo>
                    <a:pt x="26761" y="57113"/>
                  </a:lnTo>
                  <a:lnTo>
                    <a:pt x="7071" y="95390"/>
                  </a:lnTo>
                  <a:lnTo>
                    <a:pt x="0" y="139446"/>
                  </a:lnTo>
                  <a:lnTo>
                    <a:pt x="7071" y="183501"/>
                  </a:lnTo>
                  <a:lnTo>
                    <a:pt x="26761" y="221778"/>
                  </a:lnTo>
                  <a:lnTo>
                    <a:pt x="56784" y="251972"/>
                  </a:lnTo>
                  <a:lnTo>
                    <a:pt x="94853" y="271777"/>
                  </a:lnTo>
                  <a:lnTo>
                    <a:pt x="138683" y="278891"/>
                  </a:lnTo>
                  <a:lnTo>
                    <a:pt x="182514" y="271777"/>
                  </a:lnTo>
                  <a:lnTo>
                    <a:pt x="220583" y="251972"/>
                  </a:lnTo>
                  <a:lnTo>
                    <a:pt x="250606" y="221778"/>
                  </a:lnTo>
                  <a:lnTo>
                    <a:pt x="270296" y="183501"/>
                  </a:lnTo>
                  <a:lnTo>
                    <a:pt x="277368" y="139446"/>
                  </a:lnTo>
                  <a:lnTo>
                    <a:pt x="270296" y="95390"/>
                  </a:lnTo>
                  <a:lnTo>
                    <a:pt x="250606" y="57113"/>
                  </a:lnTo>
                  <a:lnTo>
                    <a:pt x="220583" y="26919"/>
                  </a:lnTo>
                  <a:lnTo>
                    <a:pt x="182514" y="7114"/>
                  </a:lnTo>
                  <a:lnTo>
                    <a:pt x="138683" y="0"/>
                  </a:lnTo>
                  <a:close/>
                </a:path>
              </a:pathLst>
            </a:custGeom>
            <a:solidFill>
              <a:srgbClr val="00C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842289" y="2116023"/>
              <a:ext cx="86360" cy="111760"/>
            </a:xfrm>
            <a:custGeom>
              <a:avLst/>
              <a:gdLst/>
              <a:ahLst/>
              <a:cxnLst/>
              <a:rect l="l" t="t" r="r" b="b"/>
              <a:pathLst>
                <a:path w="86359" h="111760">
                  <a:moveTo>
                    <a:pt x="9881" y="3602"/>
                  </a:moveTo>
                  <a:lnTo>
                    <a:pt x="0" y="13190"/>
                  </a:lnTo>
                  <a:lnTo>
                    <a:pt x="248" y="15046"/>
                  </a:lnTo>
                  <a:lnTo>
                    <a:pt x="8116" y="22814"/>
                  </a:lnTo>
                  <a:lnTo>
                    <a:pt x="18954" y="33639"/>
                  </a:lnTo>
                  <a:lnTo>
                    <a:pt x="26249" y="40821"/>
                  </a:lnTo>
                  <a:lnTo>
                    <a:pt x="27131" y="42525"/>
                  </a:lnTo>
                  <a:lnTo>
                    <a:pt x="23624" y="106065"/>
                  </a:lnTo>
                  <a:lnTo>
                    <a:pt x="11199" y="106065"/>
                  </a:lnTo>
                  <a:lnTo>
                    <a:pt x="11199" y="111565"/>
                  </a:lnTo>
                  <a:lnTo>
                    <a:pt x="74763" y="111565"/>
                  </a:lnTo>
                  <a:lnTo>
                    <a:pt x="74763" y="105847"/>
                  </a:lnTo>
                  <a:lnTo>
                    <a:pt x="38719" y="105847"/>
                  </a:lnTo>
                  <a:lnTo>
                    <a:pt x="39822" y="100217"/>
                  </a:lnTo>
                  <a:lnTo>
                    <a:pt x="29770" y="100217"/>
                  </a:lnTo>
                  <a:lnTo>
                    <a:pt x="30134" y="95205"/>
                  </a:lnTo>
                  <a:lnTo>
                    <a:pt x="30571" y="90426"/>
                  </a:lnTo>
                  <a:lnTo>
                    <a:pt x="31828" y="64013"/>
                  </a:lnTo>
                  <a:lnTo>
                    <a:pt x="32266" y="53519"/>
                  </a:lnTo>
                  <a:lnTo>
                    <a:pt x="32615" y="43011"/>
                  </a:lnTo>
                  <a:lnTo>
                    <a:pt x="32669" y="40779"/>
                  </a:lnTo>
                  <a:lnTo>
                    <a:pt x="31578" y="38323"/>
                  </a:lnTo>
                  <a:lnTo>
                    <a:pt x="30170" y="36849"/>
                  </a:lnTo>
                  <a:lnTo>
                    <a:pt x="24665" y="31178"/>
                  </a:lnTo>
                  <a:lnTo>
                    <a:pt x="19069" y="25546"/>
                  </a:lnTo>
                  <a:lnTo>
                    <a:pt x="7650" y="14179"/>
                  </a:lnTo>
                  <a:lnTo>
                    <a:pt x="10186" y="11419"/>
                  </a:lnTo>
                  <a:lnTo>
                    <a:pt x="19438" y="11419"/>
                  </a:lnTo>
                  <a:lnTo>
                    <a:pt x="9881" y="3602"/>
                  </a:lnTo>
                  <a:close/>
                </a:path>
                <a:path w="86359" h="111760">
                  <a:moveTo>
                    <a:pt x="49394" y="85531"/>
                  </a:moveTo>
                  <a:lnTo>
                    <a:pt x="42699" y="85531"/>
                  </a:lnTo>
                  <a:lnTo>
                    <a:pt x="43409" y="85640"/>
                  </a:lnTo>
                  <a:lnTo>
                    <a:pt x="47255" y="105847"/>
                  </a:lnTo>
                  <a:lnTo>
                    <a:pt x="74763" y="105847"/>
                  </a:lnTo>
                  <a:lnTo>
                    <a:pt x="61986" y="105825"/>
                  </a:lnTo>
                  <a:lnTo>
                    <a:pt x="62071" y="103898"/>
                  </a:lnTo>
                  <a:lnTo>
                    <a:pt x="62155" y="99933"/>
                  </a:lnTo>
                  <a:lnTo>
                    <a:pt x="51987" y="99933"/>
                  </a:lnTo>
                  <a:lnTo>
                    <a:pt x="49394" y="85531"/>
                  </a:lnTo>
                  <a:close/>
                </a:path>
                <a:path w="86359" h="111760">
                  <a:moveTo>
                    <a:pt x="39392" y="64013"/>
                  </a:moveTo>
                  <a:lnTo>
                    <a:pt x="39950" y="67585"/>
                  </a:lnTo>
                  <a:lnTo>
                    <a:pt x="38085" y="77393"/>
                  </a:lnTo>
                  <a:lnTo>
                    <a:pt x="36584" y="85640"/>
                  </a:lnTo>
                  <a:lnTo>
                    <a:pt x="34022" y="99933"/>
                  </a:lnTo>
                  <a:lnTo>
                    <a:pt x="29770" y="100217"/>
                  </a:lnTo>
                  <a:lnTo>
                    <a:pt x="39822" y="100217"/>
                  </a:lnTo>
                  <a:lnTo>
                    <a:pt x="42699" y="85531"/>
                  </a:lnTo>
                  <a:lnTo>
                    <a:pt x="49394" y="85531"/>
                  </a:lnTo>
                  <a:lnTo>
                    <a:pt x="47920" y="77345"/>
                  </a:lnTo>
                  <a:lnTo>
                    <a:pt x="46078" y="67629"/>
                  </a:lnTo>
                  <a:lnTo>
                    <a:pt x="46648" y="64072"/>
                  </a:lnTo>
                  <a:lnTo>
                    <a:pt x="39392" y="64013"/>
                  </a:lnTo>
                  <a:close/>
                </a:path>
                <a:path w="86359" h="111760">
                  <a:moveTo>
                    <a:pt x="84095" y="11256"/>
                  </a:moveTo>
                  <a:lnTo>
                    <a:pt x="76012" y="11256"/>
                  </a:lnTo>
                  <a:lnTo>
                    <a:pt x="78196" y="13955"/>
                  </a:lnTo>
                  <a:lnTo>
                    <a:pt x="77814" y="14470"/>
                  </a:lnTo>
                  <a:lnTo>
                    <a:pt x="54032" y="38371"/>
                  </a:lnTo>
                  <a:lnTo>
                    <a:pt x="53043" y="40330"/>
                  </a:lnTo>
                  <a:lnTo>
                    <a:pt x="54509" y="67629"/>
                  </a:lnTo>
                  <a:lnTo>
                    <a:pt x="56186" y="99933"/>
                  </a:lnTo>
                  <a:lnTo>
                    <a:pt x="62155" y="99933"/>
                  </a:lnTo>
                  <a:lnTo>
                    <a:pt x="59642" y="53519"/>
                  </a:lnTo>
                  <a:lnTo>
                    <a:pt x="59128" y="43011"/>
                  </a:lnTo>
                  <a:lnTo>
                    <a:pt x="60141" y="40779"/>
                  </a:lnTo>
                  <a:lnTo>
                    <a:pt x="66846" y="33883"/>
                  </a:lnTo>
                  <a:lnTo>
                    <a:pt x="74958" y="25732"/>
                  </a:lnTo>
                  <a:lnTo>
                    <a:pt x="85876" y="14986"/>
                  </a:lnTo>
                  <a:lnTo>
                    <a:pt x="85974" y="12911"/>
                  </a:lnTo>
                  <a:lnTo>
                    <a:pt x="84095" y="11256"/>
                  </a:lnTo>
                  <a:close/>
                </a:path>
                <a:path w="86359" h="111760">
                  <a:moveTo>
                    <a:pt x="19438" y="11419"/>
                  </a:moveTo>
                  <a:lnTo>
                    <a:pt x="10186" y="11419"/>
                  </a:lnTo>
                  <a:lnTo>
                    <a:pt x="15638" y="15956"/>
                  </a:lnTo>
                  <a:lnTo>
                    <a:pt x="20763" y="20413"/>
                  </a:lnTo>
                  <a:lnTo>
                    <a:pt x="27659" y="25732"/>
                  </a:lnTo>
                  <a:lnTo>
                    <a:pt x="29910" y="26642"/>
                  </a:lnTo>
                  <a:lnTo>
                    <a:pt x="39265" y="26957"/>
                  </a:lnTo>
                  <a:lnTo>
                    <a:pt x="46672" y="26951"/>
                  </a:lnTo>
                  <a:lnTo>
                    <a:pt x="56046" y="26642"/>
                  </a:lnTo>
                  <a:lnTo>
                    <a:pt x="58309" y="25769"/>
                  </a:lnTo>
                  <a:lnTo>
                    <a:pt x="63740" y="21578"/>
                  </a:lnTo>
                  <a:lnTo>
                    <a:pt x="51526" y="21578"/>
                  </a:lnTo>
                  <a:lnTo>
                    <a:pt x="51464" y="21366"/>
                  </a:lnTo>
                  <a:lnTo>
                    <a:pt x="34144" y="21366"/>
                  </a:lnTo>
                  <a:lnTo>
                    <a:pt x="32494" y="20650"/>
                  </a:lnTo>
                  <a:lnTo>
                    <a:pt x="30176" y="20104"/>
                  </a:lnTo>
                  <a:lnTo>
                    <a:pt x="24698" y="16089"/>
                  </a:lnTo>
                  <a:lnTo>
                    <a:pt x="21262" y="12911"/>
                  </a:lnTo>
                  <a:lnTo>
                    <a:pt x="19438" y="11419"/>
                  </a:lnTo>
                  <a:close/>
                </a:path>
                <a:path w="86359" h="111760">
                  <a:moveTo>
                    <a:pt x="77086" y="4142"/>
                  </a:moveTo>
                  <a:lnTo>
                    <a:pt x="75229" y="4215"/>
                  </a:lnTo>
                  <a:lnTo>
                    <a:pt x="62938" y="14725"/>
                  </a:lnTo>
                  <a:lnTo>
                    <a:pt x="55937" y="20141"/>
                  </a:lnTo>
                  <a:lnTo>
                    <a:pt x="53595" y="20674"/>
                  </a:lnTo>
                  <a:lnTo>
                    <a:pt x="51526" y="21578"/>
                  </a:lnTo>
                  <a:lnTo>
                    <a:pt x="63740" y="21578"/>
                  </a:lnTo>
                  <a:lnTo>
                    <a:pt x="65284" y="20383"/>
                  </a:lnTo>
                  <a:lnTo>
                    <a:pt x="70399" y="15932"/>
                  </a:lnTo>
                  <a:lnTo>
                    <a:pt x="76012" y="11256"/>
                  </a:lnTo>
                  <a:lnTo>
                    <a:pt x="84095" y="11256"/>
                  </a:lnTo>
                  <a:lnTo>
                    <a:pt x="81873" y="9297"/>
                  </a:lnTo>
                  <a:lnTo>
                    <a:pt x="80290" y="7696"/>
                  </a:lnTo>
                  <a:lnTo>
                    <a:pt x="77086" y="4142"/>
                  </a:lnTo>
                  <a:close/>
                </a:path>
                <a:path w="86359" h="111760">
                  <a:moveTo>
                    <a:pt x="40247" y="0"/>
                  </a:moveTo>
                  <a:lnTo>
                    <a:pt x="34423" y="5215"/>
                  </a:lnTo>
                  <a:lnTo>
                    <a:pt x="32470" y="7696"/>
                  </a:lnTo>
                  <a:lnTo>
                    <a:pt x="32172" y="13481"/>
                  </a:lnTo>
                  <a:lnTo>
                    <a:pt x="33410" y="17163"/>
                  </a:lnTo>
                  <a:lnTo>
                    <a:pt x="34144" y="21366"/>
                  </a:lnTo>
                  <a:lnTo>
                    <a:pt x="51464" y="21366"/>
                  </a:lnTo>
                  <a:lnTo>
                    <a:pt x="51077" y="20383"/>
                  </a:lnTo>
                  <a:lnTo>
                    <a:pt x="52781" y="17751"/>
                  </a:lnTo>
                  <a:lnTo>
                    <a:pt x="45811" y="17751"/>
                  </a:lnTo>
                  <a:lnTo>
                    <a:pt x="40059" y="17660"/>
                  </a:lnTo>
                  <a:lnTo>
                    <a:pt x="37754" y="15240"/>
                  </a:lnTo>
                  <a:lnTo>
                    <a:pt x="37827" y="9376"/>
                  </a:lnTo>
                  <a:lnTo>
                    <a:pt x="40193" y="7041"/>
                  </a:lnTo>
                  <a:lnTo>
                    <a:pt x="53852" y="7041"/>
                  </a:lnTo>
                  <a:lnTo>
                    <a:pt x="46478" y="400"/>
                  </a:lnTo>
                  <a:lnTo>
                    <a:pt x="40247" y="0"/>
                  </a:lnTo>
                  <a:close/>
                </a:path>
                <a:path w="86359" h="111760">
                  <a:moveTo>
                    <a:pt x="53852" y="7041"/>
                  </a:moveTo>
                  <a:lnTo>
                    <a:pt x="40193" y="7041"/>
                  </a:lnTo>
                  <a:lnTo>
                    <a:pt x="45993" y="7113"/>
                  </a:lnTo>
                  <a:lnTo>
                    <a:pt x="48152" y="9376"/>
                  </a:lnTo>
                  <a:lnTo>
                    <a:pt x="48207" y="15380"/>
                  </a:lnTo>
                  <a:lnTo>
                    <a:pt x="45811" y="17751"/>
                  </a:lnTo>
                  <a:lnTo>
                    <a:pt x="52781" y="17751"/>
                  </a:lnTo>
                  <a:lnTo>
                    <a:pt x="55239" y="13955"/>
                  </a:lnTo>
                  <a:lnTo>
                    <a:pt x="55051" y="8120"/>
                  </a:lnTo>
                  <a:lnTo>
                    <a:pt x="53852" y="7041"/>
                  </a:lnTo>
                  <a:close/>
                </a:path>
                <a:path w="86359" h="111760">
                  <a:moveTo>
                    <a:pt x="10968" y="2547"/>
                  </a:moveTo>
                  <a:lnTo>
                    <a:pt x="8724" y="2656"/>
                  </a:lnTo>
                  <a:lnTo>
                    <a:pt x="9881" y="3602"/>
                  </a:lnTo>
                  <a:lnTo>
                    <a:pt x="10968" y="25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48530" y="2133247"/>
              <a:ext cx="69637" cy="79240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7774495" y="2046655"/>
              <a:ext cx="133985" cy="67945"/>
            </a:xfrm>
            <a:custGeom>
              <a:avLst/>
              <a:gdLst/>
              <a:ahLst/>
              <a:cxnLst/>
              <a:rect l="l" t="t" r="r" b="b"/>
              <a:pathLst>
                <a:path w="133984" h="67944">
                  <a:moveTo>
                    <a:pt x="98539" y="63474"/>
                  </a:moveTo>
                  <a:lnTo>
                    <a:pt x="93319" y="53060"/>
                  </a:lnTo>
                  <a:lnTo>
                    <a:pt x="88150" y="55714"/>
                  </a:lnTo>
                  <a:lnTo>
                    <a:pt x="93345" y="66078"/>
                  </a:lnTo>
                  <a:lnTo>
                    <a:pt x="98539" y="63474"/>
                  </a:lnTo>
                  <a:close/>
                </a:path>
                <a:path w="133984" h="67944">
                  <a:moveTo>
                    <a:pt x="100317" y="38290"/>
                  </a:moveTo>
                  <a:lnTo>
                    <a:pt x="96685" y="23139"/>
                  </a:lnTo>
                  <a:lnTo>
                    <a:pt x="94932" y="16992"/>
                  </a:lnTo>
                  <a:lnTo>
                    <a:pt x="92887" y="16471"/>
                  </a:lnTo>
                  <a:lnTo>
                    <a:pt x="92887" y="32410"/>
                  </a:lnTo>
                  <a:lnTo>
                    <a:pt x="86499" y="30988"/>
                  </a:lnTo>
                  <a:lnTo>
                    <a:pt x="91440" y="26365"/>
                  </a:lnTo>
                  <a:lnTo>
                    <a:pt x="92887" y="32410"/>
                  </a:lnTo>
                  <a:lnTo>
                    <a:pt x="92887" y="16471"/>
                  </a:lnTo>
                  <a:lnTo>
                    <a:pt x="92671" y="16408"/>
                  </a:lnTo>
                  <a:lnTo>
                    <a:pt x="89281" y="19786"/>
                  </a:lnTo>
                  <a:lnTo>
                    <a:pt x="88582" y="21590"/>
                  </a:lnTo>
                  <a:lnTo>
                    <a:pt x="87630" y="23139"/>
                  </a:lnTo>
                  <a:lnTo>
                    <a:pt x="63119" y="6654"/>
                  </a:lnTo>
                  <a:lnTo>
                    <a:pt x="57340" y="4076"/>
                  </a:lnTo>
                  <a:lnTo>
                    <a:pt x="50711" y="1524"/>
                  </a:lnTo>
                  <a:lnTo>
                    <a:pt x="43878" y="0"/>
                  </a:lnTo>
                  <a:lnTo>
                    <a:pt x="36715" y="1079"/>
                  </a:lnTo>
                  <a:lnTo>
                    <a:pt x="8547" y="26797"/>
                  </a:lnTo>
                  <a:lnTo>
                    <a:pt x="558" y="62433"/>
                  </a:lnTo>
                  <a:lnTo>
                    <a:pt x="0" y="67487"/>
                  </a:lnTo>
                  <a:lnTo>
                    <a:pt x="5626" y="67487"/>
                  </a:lnTo>
                  <a:lnTo>
                    <a:pt x="6515" y="61125"/>
                  </a:lnTo>
                  <a:lnTo>
                    <a:pt x="7150" y="54965"/>
                  </a:lnTo>
                  <a:lnTo>
                    <a:pt x="8255" y="48920"/>
                  </a:lnTo>
                  <a:lnTo>
                    <a:pt x="25717" y="12090"/>
                  </a:lnTo>
                  <a:lnTo>
                    <a:pt x="39395" y="6654"/>
                  </a:lnTo>
                  <a:lnTo>
                    <a:pt x="47536" y="7239"/>
                  </a:lnTo>
                  <a:lnTo>
                    <a:pt x="78968" y="23736"/>
                  </a:lnTo>
                  <a:lnTo>
                    <a:pt x="82804" y="26593"/>
                  </a:lnTo>
                  <a:lnTo>
                    <a:pt x="81153" y="28067"/>
                  </a:lnTo>
                  <a:lnTo>
                    <a:pt x="79857" y="29006"/>
                  </a:lnTo>
                  <a:lnTo>
                    <a:pt x="76936" y="32321"/>
                  </a:lnTo>
                  <a:lnTo>
                    <a:pt x="77368" y="34531"/>
                  </a:lnTo>
                  <a:lnTo>
                    <a:pt x="85369" y="36817"/>
                  </a:lnTo>
                  <a:lnTo>
                    <a:pt x="90779" y="38163"/>
                  </a:lnTo>
                  <a:lnTo>
                    <a:pt x="98806" y="39852"/>
                  </a:lnTo>
                  <a:lnTo>
                    <a:pt x="100317" y="38290"/>
                  </a:lnTo>
                  <a:close/>
                </a:path>
                <a:path w="133984" h="67944">
                  <a:moveTo>
                    <a:pt x="113461" y="50393"/>
                  </a:moveTo>
                  <a:lnTo>
                    <a:pt x="108089" y="50393"/>
                  </a:lnTo>
                  <a:lnTo>
                    <a:pt x="108089" y="61734"/>
                  </a:lnTo>
                  <a:lnTo>
                    <a:pt x="113461" y="61734"/>
                  </a:lnTo>
                  <a:lnTo>
                    <a:pt x="113461" y="50393"/>
                  </a:lnTo>
                  <a:close/>
                </a:path>
                <a:path w="133984" h="67944">
                  <a:moveTo>
                    <a:pt x="133489" y="55638"/>
                  </a:moveTo>
                  <a:lnTo>
                    <a:pt x="128244" y="53098"/>
                  </a:lnTo>
                  <a:lnTo>
                    <a:pt x="123088" y="63487"/>
                  </a:lnTo>
                  <a:lnTo>
                    <a:pt x="128308" y="66014"/>
                  </a:lnTo>
                  <a:lnTo>
                    <a:pt x="133489" y="556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7699247" y="2372867"/>
            <a:ext cx="277495" cy="277495"/>
            <a:chOff x="7699247" y="2372867"/>
            <a:chExt cx="277495" cy="277495"/>
          </a:xfrm>
        </p:grpSpPr>
        <p:sp>
          <p:nvSpPr>
            <p:cNvPr id="65" name="object 65"/>
            <p:cNvSpPr/>
            <p:nvPr/>
          </p:nvSpPr>
          <p:spPr>
            <a:xfrm>
              <a:off x="7699247" y="2372867"/>
              <a:ext cx="277495" cy="277495"/>
            </a:xfrm>
            <a:custGeom>
              <a:avLst/>
              <a:gdLst/>
              <a:ahLst/>
              <a:cxnLst/>
              <a:rect l="l" t="t" r="r" b="b"/>
              <a:pathLst>
                <a:path w="277495" h="277494">
                  <a:moveTo>
                    <a:pt x="138683" y="0"/>
                  </a:moveTo>
                  <a:lnTo>
                    <a:pt x="94853" y="7071"/>
                  </a:lnTo>
                  <a:lnTo>
                    <a:pt x="56784" y="26761"/>
                  </a:lnTo>
                  <a:lnTo>
                    <a:pt x="26761" y="56784"/>
                  </a:lnTo>
                  <a:lnTo>
                    <a:pt x="7071" y="94853"/>
                  </a:lnTo>
                  <a:lnTo>
                    <a:pt x="0" y="138684"/>
                  </a:lnTo>
                  <a:lnTo>
                    <a:pt x="7071" y="182514"/>
                  </a:lnTo>
                  <a:lnTo>
                    <a:pt x="26761" y="220583"/>
                  </a:lnTo>
                  <a:lnTo>
                    <a:pt x="56784" y="250606"/>
                  </a:lnTo>
                  <a:lnTo>
                    <a:pt x="94853" y="270296"/>
                  </a:lnTo>
                  <a:lnTo>
                    <a:pt x="138683" y="277368"/>
                  </a:lnTo>
                  <a:lnTo>
                    <a:pt x="182514" y="270296"/>
                  </a:lnTo>
                  <a:lnTo>
                    <a:pt x="220583" y="250606"/>
                  </a:lnTo>
                  <a:lnTo>
                    <a:pt x="250606" y="220583"/>
                  </a:lnTo>
                  <a:lnTo>
                    <a:pt x="270296" y="182514"/>
                  </a:lnTo>
                  <a:lnTo>
                    <a:pt x="277368" y="138684"/>
                  </a:lnTo>
                  <a:lnTo>
                    <a:pt x="270296" y="94853"/>
                  </a:lnTo>
                  <a:lnTo>
                    <a:pt x="250606" y="56784"/>
                  </a:lnTo>
                  <a:lnTo>
                    <a:pt x="220583" y="26761"/>
                  </a:lnTo>
                  <a:lnTo>
                    <a:pt x="182514" y="7071"/>
                  </a:lnTo>
                  <a:lnTo>
                    <a:pt x="138683" y="0"/>
                  </a:lnTo>
                  <a:close/>
                </a:path>
              </a:pathLst>
            </a:custGeom>
            <a:solidFill>
              <a:srgbClr val="78C8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83392" y="2431297"/>
              <a:ext cx="110242" cy="161532"/>
            </a:xfrm>
            <a:prstGeom prst="rect">
              <a:avLst/>
            </a:prstGeom>
          </p:spPr>
        </p:pic>
      </p:grpSp>
      <p:grpSp>
        <p:nvGrpSpPr>
          <p:cNvPr id="67" name="object 67"/>
          <p:cNvGrpSpPr/>
          <p:nvPr/>
        </p:nvGrpSpPr>
        <p:grpSpPr>
          <a:xfrm>
            <a:off x="7699247" y="2747772"/>
            <a:ext cx="277495" cy="277495"/>
            <a:chOff x="7699247" y="2747772"/>
            <a:chExt cx="277495" cy="277495"/>
          </a:xfrm>
        </p:grpSpPr>
        <p:sp>
          <p:nvSpPr>
            <p:cNvPr id="68" name="object 68"/>
            <p:cNvSpPr/>
            <p:nvPr/>
          </p:nvSpPr>
          <p:spPr>
            <a:xfrm>
              <a:off x="7699247" y="2747772"/>
              <a:ext cx="277495" cy="277495"/>
            </a:xfrm>
            <a:custGeom>
              <a:avLst/>
              <a:gdLst/>
              <a:ahLst/>
              <a:cxnLst/>
              <a:rect l="l" t="t" r="r" b="b"/>
              <a:pathLst>
                <a:path w="277495" h="277494">
                  <a:moveTo>
                    <a:pt x="138683" y="0"/>
                  </a:moveTo>
                  <a:lnTo>
                    <a:pt x="94853" y="7071"/>
                  </a:lnTo>
                  <a:lnTo>
                    <a:pt x="56784" y="26761"/>
                  </a:lnTo>
                  <a:lnTo>
                    <a:pt x="26761" y="56784"/>
                  </a:lnTo>
                  <a:lnTo>
                    <a:pt x="7071" y="94853"/>
                  </a:lnTo>
                  <a:lnTo>
                    <a:pt x="0" y="138683"/>
                  </a:lnTo>
                  <a:lnTo>
                    <a:pt x="7071" y="182514"/>
                  </a:lnTo>
                  <a:lnTo>
                    <a:pt x="26761" y="220583"/>
                  </a:lnTo>
                  <a:lnTo>
                    <a:pt x="56784" y="250606"/>
                  </a:lnTo>
                  <a:lnTo>
                    <a:pt x="94853" y="270296"/>
                  </a:lnTo>
                  <a:lnTo>
                    <a:pt x="138683" y="277367"/>
                  </a:lnTo>
                  <a:lnTo>
                    <a:pt x="182514" y="270296"/>
                  </a:lnTo>
                  <a:lnTo>
                    <a:pt x="220583" y="250606"/>
                  </a:lnTo>
                  <a:lnTo>
                    <a:pt x="250606" y="220583"/>
                  </a:lnTo>
                  <a:lnTo>
                    <a:pt x="270296" y="182514"/>
                  </a:lnTo>
                  <a:lnTo>
                    <a:pt x="277368" y="138683"/>
                  </a:lnTo>
                  <a:lnTo>
                    <a:pt x="270296" y="94853"/>
                  </a:lnTo>
                  <a:lnTo>
                    <a:pt x="250606" y="56784"/>
                  </a:lnTo>
                  <a:lnTo>
                    <a:pt x="220583" y="26761"/>
                  </a:lnTo>
                  <a:lnTo>
                    <a:pt x="182514" y="7071"/>
                  </a:lnTo>
                  <a:lnTo>
                    <a:pt x="138683" y="0"/>
                  </a:lnTo>
                  <a:close/>
                </a:path>
              </a:pathLst>
            </a:custGeom>
            <a:solidFill>
              <a:srgbClr val="FFB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30376" y="2810814"/>
              <a:ext cx="218948" cy="151555"/>
            </a:xfrm>
            <a:prstGeom prst="rect">
              <a:avLst/>
            </a:prstGeom>
          </p:spPr>
        </p:pic>
      </p:grpSp>
      <p:grpSp>
        <p:nvGrpSpPr>
          <p:cNvPr id="70" name="object 70"/>
          <p:cNvGrpSpPr/>
          <p:nvPr/>
        </p:nvGrpSpPr>
        <p:grpSpPr>
          <a:xfrm>
            <a:off x="7699247" y="3121151"/>
            <a:ext cx="277495" cy="279400"/>
            <a:chOff x="7699247" y="3121151"/>
            <a:chExt cx="277495" cy="279400"/>
          </a:xfrm>
        </p:grpSpPr>
        <p:sp>
          <p:nvSpPr>
            <p:cNvPr id="71" name="object 71"/>
            <p:cNvSpPr/>
            <p:nvPr/>
          </p:nvSpPr>
          <p:spPr>
            <a:xfrm>
              <a:off x="7699247" y="3121151"/>
              <a:ext cx="277495" cy="279400"/>
            </a:xfrm>
            <a:custGeom>
              <a:avLst/>
              <a:gdLst/>
              <a:ahLst/>
              <a:cxnLst/>
              <a:rect l="l" t="t" r="r" b="b"/>
              <a:pathLst>
                <a:path w="277495" h="279400">
                  <a:moveTo>
                    <a:pt x="138683" y="0"/>
                  </a:moveTo>
                  <a:lnTo>
                    <a:pt x="94853" y="7114"/>
                  </a:lnTo>
                  <a:lnTo>
                    <a:pt x="56784" y="26919"/>
                  </a:lnTo>
                  <a:lnTo>
                    <a:pt x="26761" y="57113"/>
                  </a:lnTo>
                  <a:lnTo>
                    <a:pt x="7071" y="95390"/>
                  </a:lnTo>
                  <a:lnTo>
                    <a:pt x="0" y="139446"/>
                  </a:lnTo>
                  <a:lnTo>
                    <a:pt x="7071" y="183501"/>
                  </a:lnTo>
                  <a:lnTo>
                    <a:pt x="26761" y="221778"/>
                  </a:lnTo>
                  <a:lnTo>
                    <a:pt x="56784" y="251972"/>
                  </a:lnTo>
                  <a:lnTo>
                    <a:pt x="94853" y="271777"/>
                  </a:lnTo>
                  <a:lnTo>
                    <a:pt x="138683" y="278892"/>
                  </a:lnTo>
                  <a:lnTo>
                    <a:pt x="182514" y="271777"/>
                  </a:lnTo>
                  <a:lnTo>
                    <a:pt x="220583" y="251972"/>
                  </a:lnTo>
                  <a:lnTo>
                    <a:pt x="250606" y="221778"/>
                  </a:lnTo>
                  <a:lnTo>
                    <a:pt x="270296" y="183501"/>
                  </a:lnTo>
                  <a:lnTo>
                    <a:pt x="277368" y="139446"/>
                  </a:lnTo>
                  <a:lnTo>
                    <a:pt x="270296" y="95390"/>
                  </a:lnTo>
                  <a:lnTo>
                    <a:pt x="250606" y="57113"/>
                  </a:lnTo>
                  <a:lnTo>
                    <a:pt x="220583" y="26919"/>
                  </a:lnTo>
                  <a:lnTo>
                    <a:pt x="182514" y="7114"/>
                  </a:lnTo>
                  <a:lnTo>
                    <a:pt x="138683" y="0"/>
                  </a:lnTo>
                  <a:close/>
                </a:path>
              </a:pathLst>
            </a:custGeom>
            <a:solidFill>
              <a:srgbClr val="FF51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63667" y="3186209"/>
              <a:ext cx="149066" cy="149431"/>
            </a:xfrm>
            <a:prstGeom prst="rect">
              <a:avLst/>
            </a:prstGeom>
          </p:spPr>
        </p:pic>
      </p:grpSp>
      <p:grpSp>
        <p:nvGrpSpPr>
          <p:cNvPr id="73" name="object 73"/>
          <p:cNvGrpSpPr/>
          <p:nvPr/>
        </p:nvGrpSpPr>
        <p:grpSpPr>
          <a:xfrm>
            <a:off x="7696200" y="3874008"/>
            <a:ext cx="279400" cy="277495"/>
            <a:chOff x="7696200" y="3874008"/>
            <a:chExt cx="279400" cy="277495"/>
          </a:xfrm>
        </p:grpSpPr>
        <p:sp>
          <p:nvSpPr>
            <p:cNvPr id="74" name="object 74"/>
            <p:cNvSpPr/>
            <p:nvPr/>
          </p:nvSpPr>
          <p:spPr>
            <a:xfrm>
              <a:off x="7696200" y="3874008"/>
              <a:ext cx="279400" cy="277495"/>
            </a:xfrm>
            <a:custGeom>
              <a:avLst/>
              <a:gdLst/>
              <a:ahLst/>
              <a:cxnLst/>
              <a:rect l="l" t="t" r="r" b="b"/>
              <a:pathLst>
                <a:path w="279400" h="277495">
                  <a:moveTo>
                    <a:pt x="139446" y="0"/>
                  </a:moveTo>
                  <a:lnTo>
                    <a:pt x="95390" y="7071"/>
                  </a:lnTo>
                  <a:lnTo>
                    <a:pt x="57113" y="26761"/>
                  </a:lnTo>
                  <a:lnTo>
                    <a:pt x="26919" y="56784"/>
                  </a:lnTo>
                  <a:lnTo>
                    <a:pt x="7114" y="94853"/>
                  </a:lnTo>
                  <a:lnTo>
                    <a:pt x="0" y="138684"/>
                  </a:lnTo>
                  <a:lnTo>
                    <a:pt x="7114" y="182514"/>
                  </a:lnTo>
                  <a:lnTo>
                    <a:pt x="26919" y="220583"/>
                  </a:lnTo>
                  <a:lnTo>
                    <a:pt x="57113" y="250606"/>
                  </a:lnTo>
                  <a:lnTo>
                    <a:pt x="95390" y="270296"/>
                  </a:lnTo>
                  <a:lnTo>
                    <a:pt x="139446" y="277368"/>
                  </a:lnTo>
                  <a:lnTo>
                    <a:pt x="183501" y="270296"/>
                  </a:lnTo>
                  <a:lnTo>
                    <a:pt x="221778" y="250606"/>
                  </a:lnTo>
                  <a:lnTo>
                    <a:pt x="251972" y="220583"/>
                  </a:lnTo>
                  <a:lnTo>
                    <a:pt x="271777" y="182514"/>
                  </a:lnTo>
                  <a:lnTo>
                    <a:pt x="278892" y="138684"/>
                  </a:lnTo>
                  <a:lnTo>
                    <a:pt x="271777" y="94853"/>
                  </a:lnTo>
                  <a:lnTo>
                    <a:pt x="251972" y="56784"/>
                  </a:lnTo>
                  <a:lnTo>
                    <a:pt x="221778" y="26761"/>
                  </a:lnTo>
                  <a:lnTo>
                    <a:pt x="183501" y="7071"/>
                  </a:lnTo>
                  <a:lnTo>
                    <a:pt x="139446" y="0"/>
                  </a:lnTo>
                  <a:close/>
                </a:path>
              </a:pathLst>
            </a:custGeom>
            <a:solidFill>
              <a:srgbClr val="005C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63670" y="3921711"/>
              <a:ext cx="144593" cy="182151"/>
            </a:xfrm>
            <a:prstGeom prst="rect">
              <a:avLst/>
            </a:prstGeom>
          </p:spPr>
        </p:pic>
      </p:grpSp>
      <p:grpSp>
        <p:nvGrpSpPr>
          <p:cNvPr id="76" name="object 76"/>
          <p:cNvGrpSpPr/>
          <p:nvPr/>
        </p:nvGrpSpPr>
        <p:grpSpPr>
          <a:xfrm>
            <a:off x="7696200" y="3493008"/>
            <a:ext cx="279400" cy="277495"/>
            <a:chOff x="7696200" y="3493008"/>
            <a:chExt cx="279400" cy="277495"/>
          </a:xfrm>
        </p:grpSpPr>
        <p:sp>
          <p:nvSpPr>
            <p:cNvPr id="77" name="object 77"/>
            <p:cNvSpPr/>
            <p:nvPr/>
          </p:nvSpPr>
          <p:spPr>
            <a:xfrm>
              <a:off x="7696200" y="3493008"/>
              <a:ext cx="279400" cy="277495"/>
            </a:xfrm>
            <a:custGeom>
              <a:avLst/>
              <a:gdLst/>
              <a:ahLst/>
              <a:cxnLst/>
              <a:rect l="l" t="t" r="r" b="b"/>
              <a:pathLst>
                <a:path w="279400" h="277495">
                  <a:moveTo>
                    <a:pt x="139446" y="0"/>
                  </a:moveTo>
                  <a:lnTo>
                    <a:pt x="95390" y="7071"/>
                  </a:lnTo>
                  <a:lnTo>
                    <a:pt x="57113" y="26761"/>
                  </a:lnTo>
                  <a:lnTo>
                    <a:pt x="26919" y="56784"/>
                  </a:lnTo>
                  <a:lnTo>
                    <a:pt x="7114" y="94853"/>
                  </a:lnTo>
                  <a:lnTo>
                    <a:pt x="0" y="138683"/>
                  </a:lnTo>
                  <a:lnTo>
                    <a:pt x="7114" y="182514"/>
                  </a:lnTo>
                  <a:lnTo>
                    <a:pt x="26919" y="220583"/>
                  </a:lnTo>
                  <a:lnTo>
                    <a:pt x="57113" y="250606"/>
                  </a:lnTo>
                  <a:lnTo>
                    <a:pt x="95390" y="270296"/>
                  </a:lnTo>
                  <a:lnTo>
                    <a:pt x="139446" y="277367"/>
                  </a:lnTo>
                  <a:lnTo>
                    <a:pt x="183501" y="270296"/>
                  </a:lnTo>
                  <a:lnTo>
                    <a:pt x="221778" y="250606"/>
                  </a:lnTo>
                  <a:lnTo>
                    <a:pt x="251972" y="220583"/>
                  </a:lnTo>
                  <a:lnTo>
                    <a:pt x="271777" y="182514"/>
                  </a:lnTo>
                  <a:lnTo>
                    <a:pt x="278892" y="138683"/>
                  </a:lnTo>
                  <a:lnTo>
                    <a:pt x="271777" y="94853"/>
                  </a:lnTo>
                  <a:lnTo>
                    <a:pt x="251972" y="56784"/>
                  </a:lnTo>
                  <a:lnTo>
                    <a:pt x="221778" y="26761"/>
                  </a:lnTo>
                  <a:lnTo>
                    <a:pt x="183501" y="7071"/>
                  </a:lnTo>
                  <a:lnTo>
                    <a:pt x="139446" y="0"/>
                  </a:lnTo>
                  <a:close/>
                </a:path>
              </a:pathLst>
            </a:custGeom>
            <a:solidFill>
              <a:srgbClr val="005C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56244" y="3552902"/>
              <a:ext cx="157498" cy="157726"/>
            </a:xfrm>
            <a:prstGeom prst="rect">
              <a:avLst/>
            </a:prstGeom>
          </p:spPr>
        </p:pic>
      </p:grpSp>
      <p:grpSp>
        <p:nvGrpSpPr>
          <p:cNvPr id="79" name="object 79"/>
          <p:cNvGrpSpPr/>
          <p:nvPr/>
        </p:nvGrpSpPr>
        <p:grpSpPr>
          <a:xfrm>
            <a:off x="7699247" y="4245864"/>
            <a:ext cx="277495" cy="279400"/>
            <a:chOff x="7699247" y="4245864"/>
            <a:chExt cx="277495" cy="279400"/>
          </a:xfrm>
        </p:grpSpPr>
        <p:sp>
          <p:nvSpPr>
            <p:cNvPr id="80" name="object 80"/>
            <p:cNvSpPr/>
            <p:nvPr/>
          </p:nvSpPr>
          <p:spPr>
            <a:xfrm>
              <a:off x="7699247" y="4245864"/>
              <a:ext cx="277495" cy="279400"/>
            </a:xfrm>
            <a:custGeom>
              <a:avLst/>
              <a:gdLst/>
              <a:ahLst/>
              <a:cxnLst/>
              <a:rect l="l" t="t" r="r" b="b"/>
              <a:pathLst>
                <a:path w="277495" h="279400">
                  <a:moveTo>
                    <a:pt x="138683" y="0"/>
                  </a:moveTo>
                  <a:lnTo>
                    <a:pt x="94853" y="7114"/>
                  </a:lnTo>
                  <a:lnTo>
                    <a:pt x="56784" y="26919"/>
                  </a:lnTo>
                  <a:lnTo>
                    <a:pt x="26761" y="57113"/>
                  </a:lnTo>
                  <a:lnTo>
                    <a:pt x="7071" y="95390"/>
                  </a:lnTo>
                  <a:lnTo>
                    <a:pt x="0" y="139446"/>
                  </a:lnTo>
                  <a:lnTo>
                    <a:pt x="7071" y="183501"/>
                  </a:lnTo>
                  <a:lnTo>
                    <a:pt x="26761" y="221778"/>
                  </a:lnTo>
                  <a:lnTo>
                    <a:pt x="56784" y="251972"/>
                  </a:lnTo>
                  <a:lnTo>
                    <a:pt x="94853" y="271777"/>
                  </a:lnTo>
                  <a:lnTo>
                    <a:pt x="138683" y="278892"/>
                  </a:lnTo>
                  <a:lnTo>
                    <a:pt x="182514" y="271777"/>
                  </a:lnTo>
                  <a:lnTo>
                    <a:pt x="220583" y="251972"/>
                  </a:lnTo>
                  <a:lnTo>
                    <a:pt x="250606" y="221778"/>
                  </a:lnTo>
                  <a:lnTo>
                    <a:pt x="270296" y="183501"/>
                  </a:lnTo>
                  <a:lnTo>
                    <a:pt x="277368" y="139446"/>
                  </a:lnTo>
                  <a:lnTo>
                    <a:pt x="270296" y="95390"/>
                  </a:lnTo>
                  <a:lnTo>
                    <a:pt x="250606" y="57113"/>
                  </a:lnTo>
                  <a:lnTo>
                    <a:pt x="220583" y="26919"/>
                  </a:lnTo>
                  <a:lnTo>
                    <a:pt x="182514" y="7114"/>
                  </a:lnTo>
                  <a:lnTo>
                    <a:pt x="138683" y="0"/>
                  </a:lnTo>
                  <a:close/>
                </a:path>
              </a:pathLst>
            </a:custGeom>
            <a:solidFill>
              <a:srgbClr val="005C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59145" y="4305634"/>
              <a:ext cx="159280" cy="159580"/>
            </a:xfrm>
            <a:prstGeom prst="rect">
              <a:avLst/>
            </a:prstGeom>
          </p:spPr>
        </p:pic>
      </p:grpSp>
      <p:grpSp>
        <p:nvGrpSpPr>
          <p:cNvPr id="82" name="object 82"/>
          <p:cNvGrpSpPr/>
          <p:nvPr/>
        </p:nvGrpSpPr>
        <p:grpSpPr>
          <a:xfrm>
            <a:off x="3216561" y="2049272"/>
            <a:ext cx="1464310" cy="3884929"/>
            <a:chOff x="3216561" y="2049272"/>
            <a:chExt cx="1464310" cy="3884929"/>
          </a:xfrm>
        </p:grpSpPr>
        <p:sp>
          <p:nvSpPr>
            <p:cNvPr id="83" name="object 83"/>
            <p:cNvSpPr/>
            <p:nvPr/>
          </p:nvSpPr>
          <p:spPr>
            <a:xfrm>
              <a:off x="3934938" y="2158285"/>
              <a:ext cx="135255" cy="172720"/>
            </a:xfrm>
            <a:custGeom>
              <a:avLst/>
              <a:gdLst/>
              <a:ahLst/>
              <a:cxnLst/>
              <a:rect l="l" t="t" r="r" b="b"/>
              <a:pathLst>
                <a:path w="135254" h="172719">
                  <a:moveTo>
                    <a:pt x="15523" y="5404"/>
                  </a:moveTo>
                  <a:lnTo>
                    <a:pt x="11197" y="7943"/>
                  </a:lnTo>
                  <a:lnTo>
                    <a:pt x="3013" y="15970"/>
                  </a:lnTo>
                  <a:lnTo>
                    <a:pt x="0" y="18890"/>
                  </a:lnTo>
                  <a:lnTo>
                    <a:pt x="389" y="21790"/>
                  </a:lnTo>
                  <a:lnTo>
                    <a:pt x="10768" y="32000"/>
                  </a:lnTo>
                  <a:lnTo>
                    <a:pt x="29715" y="50852"/>
                  </a:lnTo>
                  <a:lnTo>
                    <a:pt x="41151" y="62078"/>
                  </a:lnTo>
                  <a:lnTo>
                    <a:pt x="42535" y="64742"/>
                  </a:lnTo>
                  <a:lnTo>
                    <a:pt x="41231" y="87558"/>
                  </a:lnTo>
                  <a:lnTo>
                    <a:pt x="37836" y="150608"/>
                  </a:lnTo>
                  <a:lnTo>
                    <a:pt x="37037" y="164058"/>
                  </a:lnTo>
                  <a:lnTo>
                    <a:pt x="17558" y="164058"/>
                  </a:lnTo>
                  <a:lnTo>
                    <a:pt x="17558" y="172654"/>
                  </a:lnTo>
                  <a:lnTo>
                    <a:pt x="117209" y="172654"/>
                  </a:lnTo>
                  <a:lnTo>
                    <a:pt x="117209" y="163717"/>
                  </a:lnTo>
                  <a:lnTo>
                    <a:pt x="60702" y="163717"/>
                  </a:lnTo>
                  <a:lnTo>
                    <a:pt x="62431" y="154917"/>
                  </a:lnTo>
                  <a:lnTo>
                    <a:pt x="46672" y="154917"/>
                  </a:lnTo>
                  <a:lnTo>
                    <a:pt x="47243" y="147083"/>
                  </a:lnTo>
                  <a:lnTo>
                    <a:pt x="47928" y="139613"/>
                  </a:lnTo>
                  <a:lnTo>
                    <a:pt x="49899" y="98329"/>
                  </a:lnTo>
                  <a:lnTo>
                    <a:pt x="50584" y="81926"/>
                  </a:lnTo>
                  <a:lnTo>
                    <a:pt x="51133" y="65501"/>
                  </a:lnTo>
                  <a:lnTo>
                    <a:pt x="51218" y="62012"/>
                  </a:lnTo>
                  <a:lnTo>
                    <a:pt x="49507" y="58173"/>
                  </a:lnTo>
                  <a:lnTo>
                    <a:pt x="47300" y="55869"/>
                  </a:lnTo>
                  <a:lnTo>
                    <a:pt x="38670" y="47005"/>
                  </a:lnTo>
                  <a:lnTo>
                    <a:pt x="28270" y="36588"/>
                  </a:lnTo>
                  <a:lnTo>
                    <a:pt x="11993" y="20435"/>
                  </a:lnTo>
                  <a:lnTo>
                    <a:pt x="15969" y="16122"/>
                  </a:lnTo>
                  <a:lnTo>
                    <a:pt x="30474" y="16122"/>
                  </a:lnTo>
                  <a:lnTo>
                    <a:pt x="26426" y="12804"/>
                  </a:lnTo>
                  <a:lnTo>
                    <a:pt x="19980" y="7463"/>
                  </a:lnTo>
                  <a:lnTo>
                    <a:pt x="15523" y="5404"/>
                  </a:lnTo>
                  <a:close/>
                </a:path>
                <a:path w="135254" h="172719">
                  <a:moveTo>
                    <a:pt x="77462" y="131961"/>
                  </a:moveTo>
                  <a:lnTo>
                    <a:pt x="66941" y="131961"/>
                  </a:lnTo>
                  <a:lnTo>
                    <a:pt x="68054" y="132132"/>
                  </a:lnTo>
                  <a:lnTo>
                    <a:pt x="74084" y="163717"/>
                  </a:lnTo>
                  <a:lnTo>
                    <a:pt x="117209" y="163717"/>
                  </a:lnTo>
                  <a:lnTo>
                    <a:pt x="97178" y="163683"/>
                  </a:lnTo>
                  <a:lnTo>
                    <a:pt x="97311" y="160670"/>
                  </a:lnTo>
                  <a:lnTo>
                    <a:pt x="97644" y="158089"/>
                  </a:lnTo>
                  <a:lnTo>
                    <a:pt x="97443" y="154473"/>
                  </a:lnTo>
                  <a:lnTo>
                    <a:pt x="81503" y="154473"/>
                  </a:lnTo>
                  <a:lnTo>
                    <a:pt x="77462" y="131961"/>
                  </a:lnTo>
                  <a:close/>
                </a:path>
                <a:path w="135254" h="172719">
                  <a:moveTo>
                    <a:pt x="61757" y="98329"/>
                  </a:moveTo>
                  <a:lnTo>
                    <a:pt x="62632" y="103911"/>
                  </a:lnTo>
                  <a:lnTo>
                    <a:pt x="61938" y="107470"/>
                  </a:lnTo>
                  <a:lnTo>
                    <a:pt x="59707" y="119242"/>
                  </a:lnTo>
                  <a:lnTo>
                    <a:pt x="57355" y="132132"/>
                  </a:lnTo>
                  <a:lnTo>
                    <a:pt x="53337" y="154473"/>
                  </a:lnTo>
                  <a:lnTo>
                    <a:pt x="46672" y="154917"/>
                  </a:lnTo>
                  <a:lnTo>
                    <a:pt x="62431" y="154917"/>
                  </a:lnTo>
                  <a:lnTo>
                    <a:pt x="66941" y="131961"/>
                  </a:lnTo>
                  <a:lnTo>
                    <a:pt x="77462" y="131961"/>
                  </a:lnTo>
                  <a:lnTo>
                    <a:pt x="75126" y="119166"/>
                  </a:lnTo>
                  <a:lnTo>
                    <a:pt x="72239" y="103980"/>
                  </a:lnTo>
                  <a:lnTo>
                    <a:pt x="73133" y="98420"/>
                  </a:lnTo>
                  <a:lnTo>
                    <a:pt x="61757" y="98329"/>
                  </a:lnTo>
                  <a:close/>
                </a:path>
                <a:path w="135254" h="172719">
                  <a:moveTo>
                    <a:pt x="131841" y="15866"/>
                  </a:moveTo>
                  <a:lnTo>
                    <a:pt x="119169" y="15866"/>
                  </a:lnTo>
                  <a:lnTo>
                    <a:pt x="122593" y="20084"/>
                  </a:lnTo>
                  <a:lnTo>
                    <a:pt x="121993" y="20890"/>
                  </a:lnTo>
                  <a:lnTo>
                    <a:pt x="87800" y="55253"/>
                  </a:lnTo>
                  <a:lnTo>
                    <a:pt x="84709" y="58249"/>
                  </a:lnTo>
                  <a:lnTo>
                    <a:pt x="83158" y="61311"/>
                  </a:lnTo>
                  <a:lnTo>
                    <a:pt x="84603" y="87558"/>
                  </a:lnTo>
                  <a:lnTo>
                    <a:pt x="87687" y="147083"/>
                  </a:lnTo>
                  <a:lnTo>
                    <a:pt x="88085" y="154473"/>
                  </a:lnTo>
                  <a:lnTo>
                    <a:pt x="97443" y="154473"/>
                  </a:lnTo>
                  <a:lnTo>
                    <a:pt x="93902" y="90067"/>
                  </a:lnTo>
                  <a:lnTo>
                    <a:pt x="92698" y="65501"/>
                  </a:lnTo>
                  <a:lnTo>
                    <a:pt x="122117" y="33932"/>
                  </a:lnTo>
                  <a:lnTo>
                    <a:pt x="134632" y="21696"/>
                  </a:lnTo>
                  <a:lnTo>
                    <a:pt x="134757" y="20890"/>
                  </a:lnTo>
                  <a:lnTo>
                    <a:pt x="134786" y="18454"/>
                  </a:lnTo>
                  <a:lnTo>
                    <a:pt x="131841" y="15866"/>
                  </a:lnTo>
                  <a:close/>
                </a:path>
                <a:path w="135254" h="172719">
                  <a:moveTo>
                    <a:pt x="30474" y="16122"/>
                  </a:moveTo>
                  <a:lnTo>
                    <a:pt x="15969" y="16122"/>
                  </a:lnTo>
                  <a:lnTo>
                    <a:pt x="28477" y="26586"/>
                  </a:lnTo>
                  <a:lnTo>
                    <a:pt x="35080" y="32000"/>
                  </a:lnTo>
                  <a:lnTo>
                    <a:pt x="67367" y="40305"/>
                  </a:lnTo>
                  <a:lnTo>
                    <a:pt x="76067" y="40230"/>
                  </a:lnTo>
                  <a:lnTo>
                    <a:pt x="87866" y="39915"/>
                  </a:lnTo>
                  <a:lnTo>
                    <a:pt x="91414" y="38550"/>
                  </a:lnTo>
                  <a:lnTo>
                    <a:pt x="93959" y="36588"/>
                  </a:lnTo>
                  <a:lnTo>
                    <a:pt x="99766" y="32000"/>
                  </a:lnTo>
                  <a:lnTo>
                    <a:pt x="80780" y="32000"/>
                  </a:lnTo>
                  <a:lnTo>
                    <a:pt x="80683" y="31668"/>
                  </a:lnTo>
                  <a:lnTo>
                    <a:pt x="53508" y="31659"/>
                  </a:lnTo>
                  <a:lnTo>
                    <a:pt x="50943" y="30550"/>
                  </a:lnTo>
                  <a:lnTo>
                    <a:pt x="47309" y="29696"/>
                  </a:lnTo>
                  <a:lnTo>
                    <a:pt x="38721" y="23421"/>
                  </a:lnTo>
                  <a:lnTo>
                    <a:pt x="33334" y="18454"/>
                  </a:lnTo>
                  <a:lnTo>
                    <a:pt x="30474" y="16122"/>
                  </a:lnTo>
                  <a:close/>
                </a:path>
                <a:path w="135254" h="172719">
                  <a:moveTo>
                    <a:pt x="120852" y="4746"/>
                  </a:moveTo>
                  <a:lnTo>
                    <a:pt x="117942" y="4860"/>
                  </a:lnTo>
                  <a:lnTo>
                    <a:pt x="108598" y="12806"/>
                  </a:lnTo>
                  <a:lnTo>
                    <a:pt x="101795" y="18511"/>
                  </a:lnTo>
                  <a:lnTo>
                    <a:pt x="96554" y="22813"/>
                  </a:lnTo>
                  <a:lnTo>
                    <a:pt x="90415" y="27668"/>
                  </a:lnTo>
                  <a:lnTo>
                    <a:pt x="87695" y="29753"/>
                  </a:lnTo>
                  <a:lnTo>
                    <a:pt x="84024" y="30588"/>
                  </a:lnTo>
                  <a:lnTo>
                    <a:pt x="80780" y="32000"/>
                  </a:lnTo>
                  <a:lnTo>
                    <a:pt x="99766" y="32000"/>
                  </a:lnTo>
                  <a:lnTo>
                    <a:pt x="107212" y="25876"/>
                  </a:lnTo>
                  <a:lnTo>
                    <a:pt x="119169" y="15866"/>
                  </a:lnTo>
                  <a:lnTo>
                    <a:pt x="131841" y="15866"/>
                  </a:lnTo>
                  <a:lnTo>
                    <a:pt x="128357" y="12804"/>
                  </a:lnTo>
                  <a:lnTo>
                    <a:pt x="126064" y="10510"/>
                  </a:lnTo>
                  <a:lnTo>
                    <a:pt x="120852" y="4746"/>
                  </a:lnTo>
                  <a:close/>
                </a:path>
                <a:path w="135254" h="172719">
                  <a:moveTo>
                    <a:pt x="67978" y="0"/>
                  </a:moveTo>
                  <a:lnTo>
                    <a:pt x="50439" y="19345"/>
                  </a:lnTo>
                  <a:lnTo>
                    <a:pt x="52379" y="25099"/>
                  </a:lnTo>
                  <a:lnTo>
                    <a:pt x="53530" y="31668"/>
                  </a:lnTo>
                  <a:lnTo>
                    <a:pt x="80683" y="31668"/>
                  </a:lnTo>
                  <a:lnTo>
                    <a:pt x="80076" y="30133"/>
                  </a:lnTo>
                  <a:lnTo>
                    <a:pt x="82105" y="26018"/>
                  </a:lnTo>
                  <a:lnTo>
                    <a:pt x="71821" y="26018"/>
                  </a:lnTo>
                  <a:lnTo>
                    <a:pt x="62804" y="25876"/>
                  </a:lnTo>
                  <a:lnTo>
                    <a:pt x="59189" y="22094"/>
                  </a:lnTo>
                  <a:lnTo>
                    <a:pt x="59303" y="12927"/>
                  </a:lnTo>
                  <a:lnTo>
                    <a:pt x="63013" y="9278"/>
                  </a:lnTo>
                  <a:lnTo>
                    <a:pt x="82807" y="9278"/>
                  </a:lnTo>
                  <a:lnTo>
                    <a:pt x="79173" y="4566"/>
                  </a:lnTo>
                  <a:lnTo>
                    <a:pt x="73902" y="1280"/>
                  </a:lnTo>
                  <a:lnTo>
                    <a:pt x="67978" y="0"/>
                  </a:lnTo>
                  <a:close/>
                </a:path>
                <a:path w="135254" h="172719">
                  <a:moveTo>
                    <a:pt x="82807" y="9278"/>
                  </a:moveTo>
                  <a:lnTo>
                    <a:pt x="63013" y="9278"/>
                  </a:lnTo>
                  <a:lnTo>
                    <a:pt x="72106" y="9391"/>
                  </a:lnTo>
                  <a:lnTo>
                    <a:pt x="75492" y="12927"/>
                  </a:lnTo>
                  <a:lnTo>
                    <a:pt x="75578" y="22312"/>
                  </a:lnTo>
                  <a:lnTo>
                    <a:pt x="71821" y="26018"/>
                  </a:lnTo>
                  <a:lnTo>
                    <a:pt x="82105" y="26018"/>
                  </a:lnTo>
                  <a:lnTo>
                    <a:pt x="83686" y="22813"/>
                  </a:lnTo>
                  <a:lnTo>
                    <a:pt x="84730" y="16122"/>
                  </a:lnTo>
                  <a:lnTo>
                    <a:pt x="84728" y="15866"/>
                  </a:lnTo>
                  <a:lnTo>
                    <a:pt x="83244" y="9843"/>
                  </a:lnTo>
                  <a:lnTo>
                    <a:pt x="82807" y="92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87946" y="2183498"/>
              <a:ext cx="109174" cy="120419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3828669" y="2049284"/>
              <a:ext cx="209550" cy="104775"/>
            </a:xfrm>
            <a:custGeom>
              <a:avLst/>
              <a:gdLst/>
              <a:ahLst/>
              <a:cxnLst/>
              <a:rect l="l" t="t" r="r" b="b"/>
              <a:pathLst>
                <a:path w="209550" h="104775">
                  <a:moveTo>
                    <a:pt x="8826" y="104317"/>
                  </a:moveTo>
                  <a:close/>
                </a:path>
                <a:path w="209550" h="104775">
                  <a:moveTo>
                    <a:pt x="154482" y="98069"/>
                  </a:moveTo>
                  <a:lnTo>
                    <a:pt x="146291" y="81775"/>
                  </a:lnTo>
                  <a:lnTo>
                    <a:pt x="138188" y="85928"/>
                  </a:lnTo>
                  <a:lnTo>
                    <a:pt x="146329" y="102120"/>
                  </a:lnTo>
                  <a:lnTo>
                    <a:pt x="154482" y="98069"/>
                  </a:lnTo>
                  <a:close/>
                </a:path>
                <a:path w="209550" h="104775">
                  <a:moveTo>
                    <a:pt x="157264" y="58686"/>
                  </a:moveTo>
                  <a:lnTo>
                    <a:pt x="155206" y="49517"/>
                  </a:lnTo>
                  <a:lnTo>
                    <a:pt x="154952" y="48425"/>
                  </a:lnTo>
                  <a:lnTo>
                    <a:pt x="153441" y="42214"/>
                  </a:lnTo>
                  <a:lnTo>
                    <a:pt x="152869" y="40055"/>
                  </a:lnTo>
                  <a:lnTo>
                    <a:pt x="151536" y="35013"/>
                  </a:lnTo>
                  <a:lnTo>
                    <a:pt x="148831" y="25400"/>
                  </a:lnTo>
                  <a:lnTo>
                    <a:pt x="145618" y="24587"/>
                  </a:lnTo>
                  <a:lnTo>
                    <a:pt x="145618" y="49517"/>
                  </a:lnTo>
                  <a:lnTo>
                    <a:pt x="135597" y="47282"/>
                  </a:lnTo>
                  <a:lnTo>
                    <a:pt x="143344" y="40055"/>
                  </a:lnTo>
                  <a:lnTo>
                    <a:pt x="145618" y="49517"/>
                  </a:lnTo>
                  <a:lnTo>
                    <a:pt x="145618" y="24587"/>
                  </a:lnTo>
                  <a:lnTo>
                    <a:pt x="145275" y="24498"/>
                  </a:lnTo>
                  <a:lnTo>
                    <a:pt x="139954" y="29768"/>
                  </a:lnTo>
                  <a:lnTo>
                    <a:pt x="138861" y="32575"/>
                  </a:lnTo>
                  <a:lnTo>
                    <a:pt x="137363" y="35013"/>
                  </a:lnTo>
                  <a:lnTo>
                    <a:pt x="100863" y="10083"/>
                  </a:lnTo>
                  <a:lnTo>
                    <a:pt x="65887" y="0"/>
                  </a:lnTo>
                  <a:lnTo>
                    <a:pt x="57556" y="546"/>
                  </a:lnTo>
                  <a:lnTo>
                    <a:pt x="19837" y="28143"/>
                  </a:lnTo>
                  <a:lnTo>
                    <a:pt x="5054" y="67411"/>
                  </a:lnTo>
                  <a:lnTo>
                    <a:pt x="863" y="96431"/>
                  </a:lnTo>
                  <a:lnTo>
                    <a:pt x="0" y="104317"/>
                  </a:lnTo>
                  <a:lnTo>
                    <a:pt x="8813" y="104317"/>
                  </a:lnTo>
                  <a:lnTo>
                    <a:pt x="10858" y="88811"/>
                  </a:lnTo>
                  <a:lnTo>
                    <a:pt x="11747" y="82435"/>
                  </a:lnTo>
                  <a:lnTo>
                    <a:pt x="24650" y="38176"/>
                  </a:lnTo>
                  <a:lnTo>
                    <a:pt x="61747" y="9232"/>
                  </a:lnTo>
                  <a:lnTo>
                    <a:pt x="74510" y="10160"/>
                  </a:lnTo>
                  <a:lnTo>
                    <a:pt x="112991" y="27990"/>
                  </a:lnTo>
                  <a:lnTo>
                    <a:pt x="123913" y="36042"/>
                  </a:lnTo>
                  <a:lnTo>
                    <a:pt x="129806" y="40411"/>
                  </a:lnTo>
                  <a:lnTo>
                    <a:pt x="127203" y="42710"/>
                  </a:lnTo>
                  <a:lnTo>
                    <a:pt x="125183" y="44170"/>
                  </a:lnTo>
                  <a:lnTo>
                    <a:pt x="120611" y="49364"/>
                  </a:lnTo>
                  <a:lnTo>
                    <a:pt x="154889" y="61137"/>
                  </a:lnTo>
                  <a:lnTo>
                    <a:pt x="157264" y="58686"/>
                  </a:lnTo>
                  <a:close/>
                </a:path>
                <a:path w="209550" h="104775">
                  <a:moveTo>
                    <a:pt x="177863" y="77622"/>
                  </a:moveTo>
                  <a:lnTo>
                    <a:pt x="169443" y="77622"/>
                  </a:lnTo>
                  <a:lnTo>
                    <a:pt x="169443" y="95338"/>
                  </a:lnTo>
                  <a:lnTo>
                    <a:pt x="177863" y="95338"/>
                  </a:lnTo>
                  <a:lnTo>
                    <a:pt x="177863" y="77622"/>
                  </a:lnTo>
                  <a:close/>
                </a:path>
                <a:path w="209550" h="104775">
                  <a:moveTo>
                    <a:pt x="209257" y="85813"/>
                  </a:moveTo>
                  <a:lnTo>
                    <a:pt x="201041" y="81851"/>
                  </a:lnTo>
                  <a:lnTo>
                    <a:pt x="192963" y="98082"/>
                  </a:lnTo>
                  <a:lnTo>
                    <a:pt x="201142" y="102031"/>
                  </a:lnTo>
                  <a:lnTo>
                    <a:pt x="209257" y="858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806180" y="2660022"/>
              <a:ext cx="254170" cy="174287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91651" y="2721152"/>
              <a:ext cx="143364" cy="290303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16561" y="3524381"/>
              <a:ext cx="163412" cy="243710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452234" y="3530377"/>
              <a:ext cx="228168" cy="228726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400281" y="4732560"/>
              <a:ext cx="171990" cy="215548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816961" y="5709548"/>
              <a:ext cx="224139" cy="224464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420462" y="4735507"/>
              <a:ext cx="209340" cy="209734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3757708" y="3721174"/>
              <a:ext cx="349250" cy="349250"/>
            </a:xfrm>
            <a:custGeom>
              <a:avLst/>
              <a:gdLst/>
              <a:ahLst/>
              <a:cxnLst/>
              <a:rect l="l" t="t" r="r" b="b"/>
              <a:pathLst>
                <a:path w="349250" h="349250">
                  <a:moveTo>
                    <a:pt x="174933" y="0"/>
                  </a:moveTo>
                  <a:lnTo>
                    <a:pt x="128416" y="6127"/>
                  </a:lnTo>
                  <a:lnTo>
                    <a:pt x="86653" y="23568"/>
                  </a:lnTo>
                  <a:lnTo>
                    <a:pt x="51286" y="50691"/>
                  </a:lnTo>
                  <a:lnTo>
                    <a:pt x="23958" y="85862"/>
                  </a:lnTo>
                  <a:lnTo>
                    <a:pt x="6315" y="127449"/>
                  </a:lnTo>
                  <a:lnTo>
                    <a:pt x="0" y="173818"/>
                  </a:lnTo>
                  <a:lnTo>
                    <a:pt x="6104" y="220309"/>
                  </a:lnTo>
                  <a:lnTo>
                    <a:pt x="23535" y="262055"/>
                  </a:lnTo>
                  <a:lnTo>
                    <a:pt x="50658" y="297412"/>
                  </a:lnTo>
                  <a:lnTo>
                    <a:pt x="85838" y="324734"/>
                  </a:lnTo>
                  <a:lnTo>
                    <a:pt x="127441" y="342375"/>
                  </a:lnTo>
                  <a:lnTo>
                    <a:pt x="173832" y="348691"/>
                  </a:lnTo>
                  <a:lnTo>
                    <a:pt x="220458" y="342581"/>
                  </a:lnTo>
                  <a:lnTo>
                    <a:pt x="262270" y="325115"/>
                  </a:lnTo>
                  <a:lnTo>
                    <a:pt x="272695" y="317099"/>
                  </a:lnTo>
                  <a:lnTo>
                    <a:pt x="174129" y="317099"/>
                  </a:lnTo>
                  <a:lnTo>
                    <a:pt x="129110" y="309790"/>
                  </a:lnTo>
                  <a:lnTo>
                    <a:pt x="90001" y="289464"/>
                  </a:lnTo>
                  <a:lnTo>
                    <a:pt x="59116" y="258466"/>
                  </a:lnTo>
                  <a:lnTo>
                    <a:pt x="38873" y="219232"/>
                  </a:lnTo>
                  <a:lnTo>
                    <a:pt x="31650" y="174201"/>
                  </a:lnTo>
                  <a:lnTo>
                    <a:pt x="31685" y="173818"/>
                  </a:lnTo>
                  <a:lnTo>
                    <a:pt x="38977" y="129064"/>
                  </a:lnTo>
                  <a:lnTo>
                    <a:pt x="59304" y="89943"/>
                  </a:lnTo>
                  <a:lnTo>
                    <a:pt x="90260" y="59098"/>
                  </a:lnTo>
                  <a:lnTo>
                    <a:pt x="129490" y="38876"/>
                  </a:lnTo>
                  <a:lnTo>
                    <a:pt x="174636" y="31624"/>
                  </a:lnTo>
                  <a:lnTo>
                    <a:pt x="272603" y="31624"/>
                  </a:lnTo>
                  <a:lnTo>
                    <a:pt x="262665" y="23923"/>
                  </a:lnTo>
                  <a:lnTo>
                    <a:pt x="221129" y="6297"/>
                  </a:lnTo>
                  <a:lnTo>
                    <a:pt x="174933" y="0"/>
                  </a:lnTo>
                  <a:close/>
                </a:path>
                <a:path w="349250" h="349250">
                  <a:moveTo>
                    <a:pt x="272603" y="31624"/>
                  </a:moveTo>
                  <a:lnTo>
                    <a:pt x="174636" y="31624"/>
                  </a:lnTo>
                  <a:lnTo>
                    <a:pt x="219547" y="38922"/>
                  </a:lnTo>
                  <a:lnTo>
                    <a:pt x="258648" y="59179"/>
                  </a:lnTo>
                  <a:lnTo>
                    <a:pt x="289547" y="90009"/>
                  </a:lnTo>
                  <a:lnTo>
                    <a:pt x="309856" y="129064"/>
                  </a:lnTo>
                  <a:lnTo>
                    <a:pt x="317160" y="173818"/>
                  </a:lnTo>
                  <a:lnTo>
                    <a:pt x="309910" y="219144"/>
                  </a:lnTo>
                  <a:lnTo>
                    <a:pt x="289624" y="258478"/>
                  </a:lnTo>
                  <a:lnTo>
                    <a:pt x="258684" y="289464"/>
                  </a:lnTo>
                  <a:lnTo>
                    <a:pt x="219401" y="309790"/>
                  </a:lnTo>
                  <a:lnTo>
                    <a:pt x="174129" y="317099"/>
                  </a:lnTo>
                  <a:lnTo>
                    <a:pt x="272695" y="317099"/>
                  </a:lnTo>
                  <a:lnTo>
                    <a:pt x="297640" y="297917"/>
                  </a:lnTo>
                  <a:lnTo>
                    <a:pt x="324936" y="262615"/>
                  </a:lnTo>
                  <a:lnTo>
                    <a:pt x="342529" y="220834"/>
                  </a:lnTo>
                  <a:lnTo>
                    <a:pt x="348789" y="174201"/>
                  </a:lnTo>
                  <a:lnTo>
                    <a:pt x="342603" y="128018"/>
                  </a:lnTo>
                  <a:lnTo>
                    <a:pt x="325073" y="86459"/>
                  </a:lnTo>
                  <a:lnTo>
                    <a:pt x="297870" y="51203"/>
                  </a:lnTo>
                  <a:lnTo>
                    <a:pt x="272603" y="31624"/>
                  </a:lnTo>
                  <a:close/>
                </a:path>
              </a:pathLst>
            </a:custGeom>
            <a:solidFill>
              <a:srgbClr val="929A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915933" y="3784361"/>
              <a:ext cx="79292" cy="174343"/>
            </a:xfrm>
            <a:prstGeom prst="rect">
              <a:avLst/>
            </a:prstGeom>
          </p:spPr>
        </p:pic>
      </p:grpSp>
      <p:sp>
        <p:nvSpPr>
          <p:cNvPr id="95" name="object 95"/>
          <p:cNvSpPr txBox="1"/>
          <p:nvPr/>
        </p:nvSpPr>
        <p:spPr>
          <a:xfrm>
            <a:off x="7684134" y="4696714"/>
            <a:ext cx="378904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001864"/>
                </a:solidFill>
                <a:latin typeface="Calibri"/>
                <a:cs typeface="Calibri"/>
              </a:rPr>
              <a:t>Lepo- ja</a:t>
            </a:r>
            <a:r>
              <a:rPr sz="800" b="1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001864"/>
                </a:solidFill>
                <a:latin typeface="Calibri"/>
                <a:cs typeface="Calibri"/>
              </a:rPr>
              <a:t>liikuntakäyttäytymisen</a:t>
            </a:r>
            <a:r>
              <a:rPr sz="800" b="1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001864"/>
                </a:solidFill>
                <a:latin typeface="Calibri"/>
                <a:cs typeface="Calibri"/>
              </a:rPr>
              <a:t>eri</a:t>
            </a:r>
            <a:r>
              <a:rPr sz="800" b="1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001864"/>
                </a:solidFill>
                <a:latin typeface="Calibri"/>
                <a:cs typeface="Calibri"/>
              </a:rPr>
              <a:t>osa-</a:t>
            </a:r>
            <a:r>
              <a:rPr sz="800" b="1" spc="-10" dirty="0">
                <a:solidFill>
                  <a:srgbClr val="001864"/>
                </a:solidFill>
                <a:latin typeface="Calibri"/>
                <a:cs typeface="Calibri"/>
              </a:rPr>
              <a:t>alueiden</a:t>
            </a:r>
            <a:r>
              <a:rPr sz="800" b="1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001864"/>
                </a:solidFill>
                <a:latin typeface="Calibri"/>
                <a:cs typeface="Calibri"/>
              </a:rPr>
              <a:t>vaikutus</a:t>
            </a:r>
            <a:r>
              <a:rPr sz="800" b="1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001864"/>
                </a:solidFill>
                <a:latin typeface="Calibri"/>
                <a:cs typeface="Calibri"/>
              </a:rPr>
              <a:t>tyypin</a:t>
            </a:r>
            <a:r>
              <a:rPr sz="800" b="1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001864"/>
                </a:solidFill>
                <a:latin typeface="Calibri"/>
                <a:cs typeface="Calibri"/>
              </a:rPr>
              <a:t>2</a:t>
            </a:r>
            <a:r>
              <a:rPr sz="800" b="1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001864"/>
                </a:solidFill>
                <a:latin typeface="Calibri"/>
                <a:cs typeface="Calibri"/>
              </a:rPr>
              <a:t>diabetesta</a:t>
            </a:r>
            <a:r>
              <a:rPr sz="800" b="1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001864"/>
                </a:solidFill>
                <a:latin typeface="Calibri"/>
                <a:cs typeface="Calibri"/>
              </a:rPr>
              <a:t>sairastavien</a:t>
            </a:r>
            <a:r>
              <a:rPr sz="800" b="1" spc="5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001864"/>
                </a:solidFill>
                <a:latin typeface="Calibri"/>
                <a:cs typeface="Calibri"/>
              </a:rPr>
              <a:t>kardiometaboliseen</a:t>
            </a:r>
            <a:r>
              <a:rPr sz="800" b="1" spc="10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001864"/>
                </a:solidFill>
                <a:latin typeface="Calibri"/>
                <a:cs typeface="Calibri"/>
              </a:rPr>
              <a:t>terveyteen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7684134" y="5065522"/>
            <a:ext cx="372046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solidFill>
                  <a:srgbClr val="001864"/>
                </a:solidFill>
                <a:latin typeface="Symbol"/>
                <a:cs typeface="Symbol"/>
              </a:rPr>
              <a:t></a:t>
            </a:r>
            <a:r>
              <a:rPr sz="700" spc="10" dirty="0">
                <a:solidFill>
                  <a:srgbClr val="001864"/>
                </a:solidFill>
                <a:latin typeface="Times New Roman"/>
                <a:cs typeface="Times New Roman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Suurenee/paranee</a:t>
            </a:r>
            <a:r>
              <a:rPr sz="700" spc="8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(fyysinen</a:t>
            </a:r>
            <a:r>
              <a:rPr sz="7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toimintakyky,</a:t>
            </a:r>
            <a:r>
              <a:rPr sz="700" spc="9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elämänlaatu);</a:t>
            </a:r>
            <a:r>
              <a:rPr sz="700" spc="10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Symbol"/>
                <a:cs typeface="Symbol"/>
              </a:rPr>
              <a:t></a:t>
            </a:r>
            <a:r>
              <a:rPr sz="700" dirty="0">
                <a:solidFill>
                  <a:srgbClr val="001864"/>
                </a:solidFill>
                <a:latin typeface="Times New Roman"/>
                <a:cs typeface="Times New Roman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pienenee/paranee</a:t>
            </a:r>
            <a:r>
              <a:rPr sz="700" spc="10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(verensokeri/insuliini,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8286115" y="5222494"/>
            <a:ext cx="81915" cy="97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spc="-25" dirty="0">
                <a:solidFill>
                  <a:srgbClr val="001864"/>
                </a:solidFill>
                <a:latin typeface="Calibri"/>
                <a:cs typeface="Calibri"/>
              </a:rPr>
              <a:t>1c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7684134" y="5172202"/>
            <a:ext cx="244411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verenpaine,</a:t>
            </a:r>
            <a:r>
              <a:rPr sz="700" spc="3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HbA</a:t>
            </a:r>
            <a:r>
              <a:rPr sz="700" spc="27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,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rasva-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arvot,</a:t>
            </a:r>
            <a:r>
              <a:rPr sz="7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masennus);</a:t>
            </a:r>
            <a:r>
              <a:rPr sz="700" spc="3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b="1" dirty="0">
                <a:solidFill>
                  <a:srgbClr val="001864"/>
                </a:solidFill>
                <a:latin typeface="Calibri"/>
                <a:cs typeface="Calibri"/>
              </a:rPr>
              <a:t>?</a:t>
            </a:r>
            <a:r>
              <a:rPr sz="700" b="1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=</a:t>
            </a:r>
            <a:r>
              <a:rPr sz="7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ei</a:t>
            </a:r>
            <a:r>
              <a:rPr sz="7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tietoja</a:t>
            </a:r>
            <a:r>
              <a:rPr sz="700" spc="3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saatavilla.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7684134" y="5385942"/>
            <a:ext cx="2567940" cy="238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dirty="0">
                <a:solidFill>
                  <a:srgbClr val="3E9C35"/>
                </a:solidFill>
                <a:latin typeface="Symbol"/>
                <a:cs typeface="Symbol"/>
              </a:rPr>
              <a:t></a:t>
            </a:r>
            <a:r>
              <a:rPr sz="700" spc="-30" dirty="0">
                <a:solidFill>
                  <a:srgbClr val="3E9C35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3E9C35"/>
                </a:solidFill>
                <a:latin typeface="Calibri"/>
                <a:cs typeface="Calibri"/>
              </a:rPr>
              <a:t>Vihreä</a:t>
            </a:r>
            <a:r>
              <a:rPr sz="700" b="1" spc="5" dirty="0">
                <a:solidFill>
                  <a:srgbClr val="3E9C35"/>
                </a:solidFill>
                <a:latin typeface="Calibri"/>
                <a:cs typeface="Calibri"/>
              </a:rPr>
              <a:t> </a:t>
            </a:r>
            <a:r>
              <a:rPr sz="700" b="1" dirty="0">
                <a:solidFill>
                  <a:srgbClr val="3E9C35"/>
                </a:solidFill>
                <a:latin typeface="Calibri"/>
                <a:cs typeface="Calibri"/>
              </a:rPr>
              <a:t>nuoli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=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vahva</a:t>
            </a:r>
            <a:r>
              <a:rPr sz="7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näyttö;</a:t>
            </a:r>
            <a:r>
              <a:rPr sz="7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b="1" dirty="0">
                <a:solidFill>
                  <a:srgbClr val="EAAB00"/>
                </a:solidFill>
                <a:latin typeface="Symbol"/>
                <a:cs typeface="Symbol"/>
              </a:rPr>
              <a:t></a:t>
            </a:r>
            <a:r>
              <a:rPr sz="700" spc="-30" dirty="0">
                <a:solidFill>
                  <a:srgbClr val="EAAB00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EAAB00"/>
                </a:solidFill>
                <a:latin typeface="Calibri"/>
                <a:cs typeface="Calibri"/>
              </a:rPr>
              <a:t>keltainen</a:t>
            </a:r>
            <a:r>
              <a:rPr sz="700" b="1" spc="10" dirty="0">
                <a:solidFill>
                  <a:srgbClr val="EAAB00"/>
                </a:solidFill>
                <a:latin typeface="Calibri"/>
                <a:cs typeface="Calibri"/>
              </a:rPr>
              <a:t> </a:t>
            </a:r>
            <a:r>
              <a:rPr sz="700" b="1" dirty="0">
                <a:solidFill>
                  <a:srgbClr val="EAAB00"/>
                </a:solidFill>
                <a:latin typeface="Calibri"/>
                <a:cs typeface="Calibri"/>
              </a:rPr>
              <a:t>nuoli</a:t>
            </a:r>
            <a:r>
              <a:rPr sz="700" b="1" spc="15" dirty="0">
                <a:solidFill>
                  <a:srgbClr val="EAAB00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=</a:t>
            </a:r>
            <a:r>
              <a:rPr sz="700" spc="-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kohtalainen</a:t>
            </a:r>
            <a:r>
              <a:rPr sz="700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näyttö;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b="1" dirty="0">
                <a:solidFill>
                  <a:srgbClr val="E6543E"/>
                </a:solidFill>
                <a:latin typeface="Symbol"/>
                <a:cs typeface="Symbol"/>
              </a:rPr>
              <a:t></a:t>
            </a:r>
            <a:r>
              <a:rPr sz="700" spc="-40" dirty="0">
                <a:solidFill>
                  <a:srgbClr val="E6543E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E6543E"/>
                </a:solidFill>
                <a:latin typeface="Calibri"/>
                <a:cs typeface="Calibri"/>
              </a:rPr>
              <a:t>punainen nuoli</a:t>
            </a:r>
            <a:r>
              <a:rPr sz="700" b="1" spc="-5" dirty="0">
                <a:solidFill>
                  <a:srgbClr val="E6543E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=</a:t>
            </a:r>
            <a:r>
              <a:rPr sz="700" spc="-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niukka</a:t>
            </a:r>
            <a:r>
              <a:rPr sz="7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näyttö.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635304" y="321944"/>
            <a:ext cx="60325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solidFill>
                  <a:srgbClr val="001864"/>
                </a:solidFill>
                <a:latin typeface="Century Gothic"/>
                <a:cs typeface="Century Gothic"/>
              </a:rPr>
              <a:t>Lokakuu</a:t>
            </a:r>
            <a:r>
              <a:rPr sz="700" spc="-30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700" spc="-20" dirty="0">
                <a:solidFill>
                  <a:srgbClr val="001864"/>
                </a:solidFill>
                <a:latin typeface="Century Gothic"/>
                <a:cs typeface="Century Gothic"/>
              </a:rPr>
              <a:t>2022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495401" y="6331711"/>
            <a:ext cx="82848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entury Gothic"/>
                <a:cs typeface="Century Gothic"/>
              </a:rPr>
              <a:t>Davies</a:t>
            </a:r>
            <a:r>
              <a:rPr sz="900" spc="5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MJ</a:t>
            </a:r>
            <a:r>
              <a:rPr sz="900" spc="45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ym.,</a:t>
            </a:r>
            <a:r>
              <a:rPr sz="900" spc="65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Diabetes</a:t>
            </a:r>
            <a:r>
              <a:rPr sz="900" spc="20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Care</a:t>
            </a:r>
            <a:r>
              <a:rPr sz="900" spc="50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2022;</a:t>
            </a:r>
            <a:r>
              <a:rPr sz="900" spc="30" dirty="0">
                <a:latin typeface="Century Gothic"/>
                <a:cs typeface="Century Gothic"/>
              </a:rPr>
              <a:t> </a:t>
            </a:r>
            <a:r>
              <a:rPr sz="900" u="sng" spc="-10" dirty="0">
                <a:solidFill>
                  <a:srgbClr val="F49100"/>
                </a:solidFill>
                <a:uFill>
                  <a:solidFill>
                    <a:srgbClr val="F49100"/>
                  </a:solidFill>
                </a:uFill>
                <a:latin typeface="Century Gothic"/>
                <a:cs typeface="Century Gothic"/>
                <a:hlinkClick r:id="rId20"/>
              </a:rPr>
              <a:t>https://doi.org/10.2337/dci22-</a:t>
            </a:r>
            <a:r>
              <a:rPr sz="900" u="sng" dirty="0">
                <a:solidFill>
                  <a:srgbClr val="F49100"/>
                </a:solidFill>
                <a:uFill>
                  <a:solidFill>
                    <a:srgbClr val="F49100"/>
                  </a:solidFill>
                </a:uFill>
                <a:latin typeface="Century Gothic"/>
                <a:cs typeface="Century Gothic"/>
                <a:hlinkClick r:id="rId20"/>
              </a:rPr>
              <a:t>0034</a:t>
            </a:r>
            <a:r>
              <a:rPr sz="900" dirty="0">
                <a:latin typeface="Century Gothic"/>
                <a:cs typeface="Century Gothic"/>
              </a:rPr>
              <a:t>;</a:t>
            </a:r>
            <a:r>
              <a:rPr sz="900" spc="-15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Davies</a:t>
            </a:r>
            <a:r>
              <a:rPr sz="900" spc="35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MJ</a:t>
            </a:r>
            <a:r>
              <a:rPr sz="900" spc="35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ym.,</a:t>
            </a:r>
            <a:r>
              <a:rPr sz="900" spc="80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Diabetologia 2022;</a:t>
            </a:r>
            <a:r>
              <a:rPr sz="900" spc="20" dirty="0">
                <a:latin typeface="Century Gothic"/>
                <a:cs typeface="Century Gothic"/>
              </a:rPr>
              <a:t> </a:t>
            </a:r>
            <a:r>
              <a:rPr sz="900" u="sng" spc="-10" dirty="0">
                <a:solidFill>
                  <a:srgbClr val="F49100"/>
                </a:solidFill>
                <a:uFill>
                  <a:solidFill>
                    <a:srgbClr val="F49100"/>
                  </a:solidFill>
                </a:uFill>
                <a:latin typeface="Century Gothic"/>
                <a:cs typeface="Century Gothic"/>
                <a:hlinkClick r:id="rId21"/>
              </a:rPr>
              <a:t>https://doi.org/10.1007/s00125-022-05787-</a:t>
            </a:r>
            <a:r>
              <a:rPr sz="900" u="sng" spc="-50" dirty="0">
                <a:solidFill>
                  <a:srgbClr val="F49100"/>
                </a:solidFill>
                <a:uFill>
                  <a:solidFill>
                    <a:srgbClr val="F49100"/>
                  </a:solidFill>
                </a:uFill>
                <a:latin typeface="Century Gothic"/>
                <a:cs typeface="Century Gothic"/>
                <a:hlinkClick r:id="rId21"/>
              </a:rPr>
              <a:t>2</a:t>
            </a:r>
            <a:endParaRPr sz="9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1344" y="1041273"/>
            <a:ext cx="106089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252525"/>
                </a:solidFill>
                <a:latin typeface="Century Gothic"/>
                <a:cs typeface="Century Gothic"/>
              </a:rPr>
              <a:t>Lepo</a:t>
            </a:r>
            <a:r>
              <a:rPr sz="2800" spc="-65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800" dirty="0">
                <a:solidFill>
                  <a:srgbClr val="252525"/>
                </a:solidFill>
                <a:latin typeface="Century Gothic"/>
                <a:cs typeface="Century Gothic"/>
              </a:rPr>
              <a:t>ja</a:t>
            </a:r>
            <a:r>
              <a:rPr sz="2800" spc="-70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800" dirty="0">
                <a:solidFill>
                  <a:srgbClr val="252525"/>
                </a:solidFill>
                <a:latin typeface="Century Gothic"/>
                <a:cs typeface="Century Gothic"/>
              </a:rPr>
              <a:t>liikunta</a:t>
            </a:r>
            <a:r>
              <a:rPr sz="2800" spc="-80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800" dirty="0">
                <a:solidFill>
                  <a:srgbClr val="252525"/>
                </a:solidFill>
                <a:latin typeface="Century Gothic"/>
                <a:cs typeface="Century Gothic"/>
              </a:rPr>
              <a:t>24</a:t>
            </a:r>
            <a:r>
              <a:rPr sz="2800" spc="-55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800" dirty="0">
                <a:solidFill>
                  <a:srgbClr val="252525"/>
                </a:solidFill>
                <a:latin typeface="Century Gothic"/>
                <a:cs typeface="Century Gothic"/>
              </a:rPr>
              <a:t>h</a:t>
            </a:r>
            <a:r>
              <a:rPr sz="2800" spc="-65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800" dirty="0">
                <a:solidFill>
                  <a:srgbClr val="252525"/>
                </a:solidFill>
                <a:latin typeface="Century Gothic"/>
                <a:cs typeface="Century Gothic"/>
              </a:rPr>
              <a:t>–</a:t>
            </a:r>
            <a:r>
              <a:rPr sz="2800" spc="-55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800" dirty="0">
                <a:solidFill>
                  <a:srgbClr val="252525"/>
                </a:solidFill>
                <a:latin typeface="Century Gothic"/>
                <a:cs typeface="Century Gothic"/>
              </a:rPr>
              <a:t>merkitys</a:t>
            </a:r>
            <a:r>
              <a:rPr sz="2800" spc="-80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800" dirty="0">
                <a:solidFill>
                  <a:srgbClr val="252525"/>
                </a:solidFill>
                <a:latin typeface="Century Gothic"/>
                <a:cs typeface="Century Gothic"/>
              </a:rPr>
              <a:t>tyypin</a:t>
            </a:r>
            <a:r>
              <a:rPr sz="2800" spc="-50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800" dirty="0">
                <a:solidFill>
                  <a:srgbClr val="252525"/>
                </a:solidFill>
                <a:latin typeface="Century Gothic"/>
                <a:cs typeface="Century Gothic"/>
              </a:rPr>
              <a:t>2</a:t>
            </a:r>
            <a:r>
              <a:rPr sz="2800" spc="-70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800" dirty="0">
                <a:solidFill>
                  <a:srgbClr val="252525"/>
                </a:solidFill>
                <a:latin typeface="Century Gothic"/>
                <a:cs typeface="Century Gothic"/>
              </a:rPr>
              <a:t>diabeteksen</a:t>
            </a:r>
            <a:r>
              <a:rPr sz="2800" spc="-35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2800" spc="-10" dirty="0">
                <a:solidFill>
                  <a:srgbClr val="252525"/>
                </a:solidFill>
                <a:latin typeface="Century Gothic"/>
                <a:cs typeface="Century Gothic"/>
              </a:rPr>
              <a:t>kannalta</a:t>
            </a:r>
            <a:r>
              <a:rPr sz="2775" spc="-15" baseline="25525" dirty="0">
                <a:solidFill>
                  <a:srgbClr val="252525"/>
                </a:solidFill>
                <a:latin typeface="Century Gothic"/>
                <a:cs typeface="Century Gothic"/>
              </a:rPr>
              <a:t>*</a:t>
            </a:r>
            <a:endParaRPr sz="2775" baseline="25525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71926" y="280161"/>
            <a:ext cx="3469004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Tyypin</a:t>
            </a:r>
            <a:r>
              <a:rPr sz="7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2</a:t>
            </a:r>
            <a:r>
              <a:rPr sz="700" spc="-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diabetekseen</a:t>
            </a:r>
            <a:r>
              <a:rPr sz="7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liittyvän</a:t>
            </a:r>
            <a:r>
              <a:rPr sz="7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hyperglykemian</a:t>
            </a:r>
            <a:r>
              <a:rPr sz="7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hoito,</a:t>
            </a:r>
            <a:r>
              <a:rPr sz="700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2022.</a:t>
            </a:r>
            <a:r>
              <a:rPr sz="7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ADA:n</a:t>
            </a:r>
            <a:r>
              <a:rPr sz="700" spc="-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1864"/>
                </a:solidFill>
                <a:latin typeface="Calibri"/>
                <a:cs typeface="Calibri"/>
              </a:rPr>
              <a:t>ja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 EASD:n</a:t>
            </a:r>
            <a:r>
              <a:rPr sz="700" spc="-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1864"/>
                </a:solidFill>
                <a:latin typeface="Calibri"/>
                <a:cs typeface="Calibri"/>
              </a:rPr>
              <a:t>konsensusraportti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2742" y="280161"/>
            <a:ext cx="1143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25" dirty="0">
                <a:solidFill>
                  <a:srgbClr val="001864"/>
                </a:solidFill>
                <a:latin typeface="Calibri"/>
                <a:cs typeface="Calibri"/>
              </a:rPr>
              <a:t>43</a:t>
            </a:r>
            <a:endParaRPr sz="70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886329" y="1473580"/>
          <a:ext cx="8680449" cy="33794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4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5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28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68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10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84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8010">
                <a:tc>
                  <a:txBody>
                    <a:bodyPr/>
                    <a:lstStyle/>
                    <a:p>
                      <a:pPr marL="363220" marR="156845" indent="-212090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200" b="1" spc="-10" dirty="0">
                          <a:solidFill>
                            <a:srgbClr val="001864"/>
                          </a:solidFill>
                          <a:latin typeface="Century Gothic"/>
                          <a:cs typeface="Century Gothic"/>
                        </a:rPr>
                        <a:t>Verensokeri/ insuliini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11760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R="118745" algn="ctr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001864"/>
                          </a:solidFill>
                          <a:latin typeface="Century Gothic"/>
                          <a:cs typeface="Century Gothic"/>
                        </a:rPr>
                        <a:t>Verenpaine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5715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001864"/>
                          </a:solidFill>
                          <a:latin typeface="Century Gothic"/>
                          <a:cs typeface="Century Gothic"/>
                        </a:rPr>
                        <a:t>HbA</a:t>
                      </a:r>
                      <a:r>
                        <a:rPr sz="1200" b="1" spc="-15" baseline="-20833" dirty="0">
                          <a:solidFill>
                            <a:srgbClr val="001864"/>
                          </a:solidFill>
                          <a:latin typeface="Century Gothic"/>
                          <a:cs typeface="Century Gothic"/>
                        </a:rPr>
                        <a:t>1c</a:t>
                      </a:r>
                      <a:endParaRPr sz="1200" baseline="-20833">
                        <a:latin typeface="Century Gothic"/>
                        <a:cs typeface="Century Gothic"/>
                      </a:endParaRPr>
                    </a:p>
                  </a:txBody>
                  <a:tcPr marL="0" marR="0" marT="5715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127635" algn="ctr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001864"/>
                          </a:solidFill>
                          <a:latin typeface="Century Gothic"/>
                          <a:cs typeface="Century Gothic"/>
                        </a:rPr>
                        <a:t>Rasva-</a:t>
                      </a:r>
                      <a:r>
                        <a:rPr sz="1200" b="1" spc="-20" dirty="0">
                          <a:solidFill>
                            <a:srgbClr val="001864"/>
                          </a:solidFill>
                          <a:latin typeface="Century Gothic"/>
                          <a:cs typeface="Century Gothic"/>
                        </a:rPr>
                        <a:t>arvot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5715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0020" marR="187325" indent="158115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200" b="1" spc="-10" dirty="0">
                          <a:solidFill>
                            <a:srgbClr val="001864"/>
                          </a:solidFill>
                          <a:latin typeface="Century Gothic"/>
                          <a:cs typeface="Century Gothic"/>
                        </a:rPr>
                        <a:t>Fyysinen toimintakyky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11760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001864"/>
                          </a:solidFill>
                          <a:latin typeface="Century Gothic"/>
                          <a:cs typeface="Century Gothic"/>
                        </a:rPr>
                        <a:t>Masennus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5715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40640" algn="ctr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001864"/>
                          </a:solidFill>
                          <a:latin typeface="Century Gothic"/>
                          <a:cs typeface="Century Gothic"/>
                        </a:rPr>
                        <a:t>Elämänlaatu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5715" marB="0"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780">
                <a:tc>
                  <a:txBody>
                    <a:bodyPr/>
                    <a:lstStyle/>
                    <a:p>
                      <a:pPr marL="578485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2128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EAAB00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E6543E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509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E6543E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88010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E6543E"/>
                          </a:solidFill>
                          <a:latin typeface="Symbol"/>
                          <a:cs typeface="Symbol"/>
                        </a:rPr>
                        <a:t>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E6543E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E6543E"/>
                          </a:solidFill>
                          <a:latin typeface="Symbol"/>
                          <a:cs typeface="Symbol"/>
                        </a:rPr>
                        <a:t>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780">
                <a:tc>
                  <a:txBody>
                    <a:bodyPr/>
                    <a:lstStyle/>
                    <a:p>
                      <a:pPr marL="578485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2128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EAAB00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EAAB00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509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EAAB00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88010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E6543E"/>
                          </a:solidFill>
                          <a:latin typeface="Symbol"/>
                          <a:cs typeface="Symbol"/>
                        </a:rPr>
                        <a:t>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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780">
                <a:tc>
                  <a:txBody>
                    <a:bodyPr/>
                    <a:lstStyle/>
                    <a:p>
                      <a:pPr marL="578485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2128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509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88010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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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780">
                <a:tc>
                  <a:txBody>
                    <a:bodyPr/>
                    <a:lstStyle/>
                    <a:p>
                      <a:pPr marL="578485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2128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EAAB00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509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EAAB00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88010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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E6543E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EAAB00"/>
                          </a:solidFill>
                          <a:latin typeface="Symbol"/>
                          <a:cs typeface="Symbol"/>
                        </a:rPr>
                        <a:t>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780">
                <a:tc>
                  <a:txBody>
                    <a:bodyPr/>
                    <a:lstStyle/>
                    <a:p>
                      <a:pPr marL="578485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2128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E6543E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509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E6543E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2455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001864"/>
                          </a:solidFill>
                          <a:latin typeface="Century Gothic"/>
                          <a:cs typeface="Century Gothic"/>
                        </a:rPr>
                        <a:t>?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EAAB00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dirty="0">
                          <a:solidFill>
                            <a:srgbClr val="EAAB00"/>
                          </a:solidFill>
                          <a:latin typeface="Symbol"/>
                          <a:cs typeface="Symbol"/>
                        </a:rPr>
                        <a:t>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780">
                <a:tc>
                  <a:txBody>
                    <a:bodyPr/>
                    <a:lstStyle/>
                    <a:p>
                      <a:pPr marL="578485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604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2128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604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604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509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604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2455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b="1" dirty="0">
                          <a:solidFill>
                            <a:srgbClr val="001864"/>
                          </a:solidFill>
                          <a:latin typeface="Century Gothic"/>
                          <a:cs typeface="Century Gothic"/>
                        </a:rPr>
                        <a:t>?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0604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b="1" dirty="0">
                          <a:solidFill>
                            <a:srgbClr val="EAAB00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604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b="1" dirty="0">
                          <a:solidFill>
                            <a:srgbClr val="3E9C35"/>
                          </a:solidFill>
                          <a:latin typeface="Symbol"/>
                          <a:cs typeface="Symbol"/>
                        </a:rPr>
                        <a:t>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604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780">
                <a:tc>
                  <a:txBody>
                    <a:bodyPr/>
                    <a:lstStyle/>
                    <a:p>
                      <a:pPr marL="578485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b="1" dirty="0">
                          <a:solidFill>
                            <a:srgbClr val="EAAB00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604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1874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b="1" dirty="0">
                          <a:solidFill>
                            <a:srgbClr val="001864"/>
                          </a:solidFill>
                          <a:latin typeface="Century Gothic"/>
                          <a:cs typeface="Century Gothic"/>
                        </a:rPr>
                        <a:t>?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0604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b="1" dirty="0">
                          <a:solidFill>
                            <a:srgbClr val="EAAB00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604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763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b="1" dirty="0">
                          <a:solidFill>
                            <a:srgbClr val="001864"/>
                          </a:solidFill>
                          <a:latin typeface="Century Gothic"/>
                          <a:cs typeface="Century Gothic"/>
                        </a:rPr>
                        <a:t>?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0604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2455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b="1" dirty="0">
                          <a:solidFill>
                            <a:srgbClr val="001864"/>
                          </a:solidFill>
                          <a:latin typeface="Century Gothic"/>
                          <a:cs typeface="Century Gothic"/>
                        </a:rPr>
                        <a:t>?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0604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b="1" dirty="0">
                          <a:solidFill>
                            <a:srgbClr val="EAAB00"/>
                          </a:solidFill>
                          <a:latin typeface="Symbol"/>
                          <a:cs typeface="Symbol"/>
                        </a:rPr>
                        <a:t>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10604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b="1" dirty="0">
                          <a:solidFill>
                            <a:srgbClr val="001864"/>
                          </a:solidFill>
                          <a:latin typeface="Century Gothic"/>
                          <a:cs typeface="Century Gothic"/>
                        </a:rPr>
                        <a:t>?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06045" marB="0">
                    <a:lnT w="12700">
                      <a:solidFill>
                        <a:srgbClr val="001864"/>
                      </a:solidFill>
                      <a:prstDash val="solid"/>
                    </a:lnT>
                    <a:lnB w="12700">
                      <a:solidFill>
                        <a:srgbClr val="0018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6" name="object 6"/>
          <p:cNvGrpSpPr/>
          <p:nvPr/>
        </p:nvGrpSpPr>
        <p:grpSpPr>
          <a:xfrm>
            <a:off x="647700" y="2039111"/>
            <a:ext cx="360045" cy="2758440"/>
            <a:chOff x="647700" y="2039111"/>
            <a:chExt cx="360045" cy="2758440"/>
          </a:xfrm>
        </p:grpSpPr>
        <p:sp>
          <p:nvSpPr>
            <p:cNvPr id="7" name="object 7"/>
            <p:cNvSpPr/>
            <p:nvPr/>
          </p:nvSpPr>
          <p:spPr>
            <a:xfrm>
              <a:off x="647700" y="2039111"/>
              <a:ext cx="360045" cy="361315"/>
            </a:xfrm>
            <a:custGeom>
              <a:avLst/>
              <a:gdLst/>
              <a:ahLst/>
              <a:cxnLst/>
              <a:rect l="l" t="t" r="r" b="b"/>
              <a:pathLst>
                <a:path w="360044" h="361314">
                  <a:moveTo>
                    <a:pt x="179831" y="0"/>
                  </a:moveTo>
                  <a:lnTo>
                    <a:pt x="132027" y="6454"/>
                  </a:lnTo>
                  <a:lnTo>
                    <a:pt x="89069" y="24666"/>
                  </a:lnTo>
                  <a:lnTo>
                    <a:pt x="52673" y="52911"/>
                  </a:lnTo>
                  <a:lnTo>
                    <a:pt x="24553" y="89464"/>
                  </a:lnTo>
                  <a:lnTo>
                    <a:pt x="6424" y="132600"/>
                  </a:lnTo>
                  <a:lnTo>
                    <a:pt x="0" y="180593"/>
                  </a:lnTo>
                  <a:lnTo>
                    <a:pt x="6424" y="228587"/>
                  </a:lnTo>
                  <a:lnTo>
                    <a:pt x="24553" y="271723"/>
                  </a:lnTo>
                  <a:lnTo>
                    <a:pt x="52673" y="308276"/>
                  </a:lnTo>
                  <a:lnTo>
                    <a:pt x="89069" y="336521"/>
                  </a:lnTo>
                  <a:lnTo>
                    <a:pt x="132027" y="354733"/>
                  </a:lnTo>
                  <a:lnTo>
                    <a:pt x="179831" y="361188"/>
                  </a:lnTo>
                  <a:lnTo>
                    <a:pt x="227636" y="354733"/>
                  </a:lnTo>
                  <a:lnTo>
                    <a:pt x="270594" y="336521"/>
                  </a:lnTo>
                  <a:lnTo>
                    <a:pt x="306990" y="308276"/>
                  </a:lnTo>
                  <a:lnTo>
                    <a:pt x="335110" y="271723"/>
                  </a:lnTo>
                  <a:lnTo>
                    <a:pt x="353239" y="228587"/>
                  </a:lnTo>
                  <a:lnTo>
                    <a:pt x="359663" y="180593"/>
                  </a:lnTo>
                  <a:lnTo>
                    <a:pt x="353239" y="132600"/>
                  </a:lnTo>
                  <a:lnTo>
                    <a:pt x="335110" y="89464"/>
                  </a:lnTo>
                  <a:lnTo>
                    <a:pt x="306990" y="52911"/>
                  </a:lnTo>
                  <a:lnTo>
                    <a:pt x="270594" y="24666"/>
                  </a:lnTo>
                  <a:lnTo>
                    <a:pt x="227636" y="6454"/>
                  </a:lnTo>
                  <a:lnTo>
                    <a:pt x="179831" y="0"/>
                  </a:lnTo>
                  <a:close/>
                </a:path>
              </a:pathLst>
            </a:custGeom>
            <a:solidFill>
              <a:srgbClr val="00C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33142" y="2192206"/>
              <a:ext cx="111125" cy="143510"/>
            </a:xfrm>
            <a:custGeom>
              <a:avLst/>
              <a:gdLst/>
              <a:ahLst/>
              <a:cxnLst/>
              <a:rect l="l" t="t" r="r" b="b"/>
              <a:pathLst>
                <a:path w="111125" h="143510">
                  <a:moveTo>
                    <a:pt x="12754" y="5866"/>
                  </a:moveTo>
                  <a:lnTo>
                    <a:pt x="9200" y="7955"/>
                  </a:lnTo>
                  <a:lnTo>
                    <a:pt x="3086" y="13965"/>
                  </a:lnTo>
                  <a:lnTo>
                    <a:pt x="0" y="16959"/>
                  </a:lnTo>
                  <a:lnTo>
                    <a:pt x="320" y="19345"/>
                  </a:lnTo>
                  <a:lnTo>
                    <a:pt x="8847" y="27744"/>
                  </a:lnTo>
                  <a:lnTo>
                    <a:pt x="24414" y="43251"/>
                  </a:lnTo>
                  <a:lnTo>
                    <a:pt x="33811" y="52486"/>
                  </a:lnTo>
                  <a:lnTo>
                    <a:pt x="34947" y="54677"/>
                  </a:lnTo>
                  <a:lnTo>
                    <a:pt x="33765" y="75508"/>
                  </a:lnTo>
                  <a:lnTo>
                    <a:pt x="31087" y="125308"/>
                  </a:lnTo>
                  <a:lnTo>
                    <a:pt x="30430" y="136372"/>
                  </a:lnTo>
                  <a:lnTo>
                    <a:pt x="14426" y="136372"/>
                  </a:lnTo>
                  <a:lnTo>
                    <a:pt x="14426" y="143443"/>
                  </a:lnTo>
                  <a:lnTo>
                    <a:pt x="96301" y="143443"/>
                  </a:lnTo>
                  <a:lnTo>
                    <a:pt x="96301" y="136091"/>
                  </a:lnTo>
                  <a:lnTo>
                    <a:pt x="49874" y="136091"/>
                  </a:lnTo>
                  <a:lnTo>
                    <a:pt x="51294" y="128853"/>
                  </a:lnTo>
                  <a:lnTo>
                    <a:pt x="38347" y="128853"/>
                  </a:lnTo>
                  <a:lnTo>
                    <a:pt x="38816" y="122409"/>
                  </a:lnTo>
                  <a:lnTo>
                    <a:pt x="39378" y="116264"/>
                  </a:lnTo>
                  <a:lnTo>
                    <a:pt x="40998" y="82305"/>
                  </a:lnTo>
                  <a:lnTo>
                    <a:pt x="41561" y="68812"/>
                  </a:lnTo>
                  <a:lnTo>
                    <a:pt x="42012" y="55301"/>
                  </a:lnTo>
                  <a:lnTo>
                    <a:pt x="42081" y="52431"/>
                  </a:lnTo>
                  <a:lnTo>
                    <a:pt x="40676" y="49273"/>
                  </a:lnTo>
                  <a:lnTo>
                    <a:pt x="38863" y="47378"/>
                  </a:lnTo>
                  <a:lnTo>
                    <a:pt x="31772" y="40087"/>
                  </a:lnTo>
                  <a:lnTo>
                    <a:pt x="23227" y="31518"/>
                  </a:lnTo>
                  <a:lnTo>
                    <a:pt x="9854" y="18230"/>
                  </a:lnTo>
                  <a:lnTo>
                    <a:pt x="13121" y="14682"/>
                  </a:lnTo>
                  <a:lnTo>
                    <a:pt x="25038" y="14682"/>
                  </a:lnTo>
                  <a:lnTo>
                    <a:pt x="16416" y="7560"/>
                  </a:lnTo>
                  <a:lnTo>
                    <a:pt x="12754" y="5866"/>
                  </a:lnTo>
                  <a:close/>
                </a:path>
                <a:path w="111125" h="143510">
                  <a:moveTo>
                    <a:pt x="63644" y="109970"/>
                  </a:moveTo>
                  <a:lnTo>
                    <a:pt x="55000" y="109970"/>
                  </a:lnTo>
                  <a:lnTo>
                    <a:pt x="55914" y="110110"/>
                  </a:lnTo>
                  <a:lnTo>
                    <a:pt x="60869" y="136091"/>
                  </a:lnTo>
                  <a:lnTo>
                    <a:pt x="96301" y="136091"/>
                  </a:lnTo>
                  <a:lnTo>
                    <a:pt x="79843" y="136063"/>
                  </a:lnTo>
                  <a:lnTo>
                    <a:pt x="79953" y="133585"/>
                  </a:lnTo>
                  <a:lnTo>
                    <a:pt x="80226" y="131462"/>
                  </a:lnTo>
                  <a:lnTo>
                    <a:pt x="80061" y="128488"/>
                  </a:lnTo>
                  <a:lnTo>
                    <a:pt x="66965" y="128488"/>
                  </a:lnTo>
                  <a:lnTo>
                    <a:pt x="63644" y="109970"/>
                  </a:lnTo>
                  <a:close/>
                </a:path>
                <a:path w="111125" h="143510">
                  <a:moveTo>
                    <a:pt x="50741" y="82305"/>
                  </a:moveTo>
                  <a:lnTo>
                    <a:pt x="51460" y="86897"/>
                  </a:lnTo>
                  <a:lnTo>
                    <a:pt x="49056" y="99507"/>
                  </a:lnTo>
                  <a:lnTo>
                    <a:pt x="47124" y="110110"/>
                  </a:lnTo>
                  <a:lnTo>
                    <a:pt x="43823" y="128488"/>
                  </a:lnTo>
                  <a:lnTo>
                    <a:pt x="38347" y="128853"/>
                  </a:lnTo>
                  <a:lnTo>
                    <a:pt x="51294" y="128853"/>
                  </a:lnTo>
                  <a:lnTo>
                    <a:pt x="55000" y="109970"/>
                  </a:lnTo>
                  <a:lnTo>
                    <a:pt x="63644" y="109970"/>
                  </a:lnTo>
                  <a:lnTo>
                    <a:pt x="61725" y="99445"/>
                  </a:lnTo>
                  <a:lnTo>
                    <a:pt x="59353" y="86953"/>
                  </a:lnTo>
                  <a:lnTo>
                    <a:pt x="60088" y="82379"/>
                  </a:lnTo>
                  <a:lnTo>
                    <a:pt x="50741" y="82305"/>
                  </a:lnTo>
                  <a:close/>
                </a:path>
                <a:path w="111125" h="143510">
                  <a:moveTo>
                    <a:pt x="108323" y="14472"/>
                  </a:moveTo>
                  <a:lnTo>
                    <a:pt x="97911" y="14472"/>
                  </a:lnTo>
                  <a:lnTo>
                    <a:pt x="100724" y="17942"/>
                  </a:lnTo>
                  <a:lnTo>
                    <a:pt x="100232" y="18605"/>
                  </a:lnTo>
                  <a:lnTo>
                    <a:pt x="72138" y="46871"/>
                  </a:lnTo>
                  <a:lnTo>
                    <a:pt x="69598" y="49335"/>
                  </a:lnTo>
                  <a:lnTo>
                    <a:pt x="68324" y="51854"/>
                  </a:lnTo>
                  <a:lnTo>
                    <a:pt x="69618" y="75508"/>
                  </a:lnTo>
                  <a:lnTo>
                    <a:pt x="72372" y="128488"/>
                  </a:lnTo>
                  <a:lnTo>
                    <a:pt x="80061" y="128488"/>
                  </a:lnTo>
                  <a:lnTo>
                    <a:pt x="76975" y="71901"/>
                  </a:lnTo>
                  <a:lnTo>
                    <a:pt x="76163" y="55301"/>
                  </a:lnTo>
                  <a:lnTo>
                    <a:pt x="77468" y="52431"/>
                  </a:lnTo>
                  <a:lnTo>
                    <a:pt x="86104" y="43565"/>
                  </a:lnTo>
                  <a:lnTo>
                    <a:pt x="93190" y="36422"/>
                  </a:lnTo>
                  <a:lnTo>
                    <a:pt x="100334" y="29333"/>
                  </a:lnTo>
                  <a:lnTo>
                    <a:pt x="110616" y="19268"/>
                  </a:lnTo>
                  <a:lnTo>
                    <a:pt x="110743" y="16601"/>
                  </a:lnTo>
                  <a:lnTo>
                    <a:pt x="108323" y="14472"/>
                  </a:lnTo>
                  <a:close/>
                </a:path>
                <a:path w="111125" h="143510">
                  <a:moveTo>
                    <a:pt x="25038" y="14682"/>
                  </a:moveTo>
                  <a:lnTo>
                    <a:pt x="13121" y="14682"/>
                  </a:lnTo>
                  <a:lnTo>
                    <a:pt x="23397" y="23290"/>
                  </a:lnTo>
                  <a:lnTo>
                    <a:pt x="55350" y="34575"/>
                  </a:lnTo>
                  <a:lnTo>
                    <a:pt x="62498" y="34514"/>
                  </a:lnTo>
                  <a:lnTo>
                    <a:pt x="72193" y="34255"/>
                  </a:lnTo>
                  <a:lnTo>
                    <a:pt x="75108" y="33132"/>
                  </a:lnTo>
                  <a:lnTo>
                    <a:pt x="77199" y="31518"/>
                  </a:lnTo>
                  <a:lnTo>
                    <a:pt x="81969" y="27744"/>
                  </a:lnTo>
                  <a:lnTo>
                    <a:pt x="66371" y="27744"/>
                  </a:lnTo>
                  <a:lnTo>
                    <a:pt x="66291" y="27471"/>
                  </a:lnTo>
                  <a:lnTo>
                    <a:pt x="43963" y="27463"/>
                  </a:lnTo>
                  <a:lnTo>
                    <a:pt x="41856" y="26551"/>
                  </a:lnTo>
                  <a:lnTo>
                    <a:pt x="38870" y="25849"/>
                  </a:lnTo>
                  <a:lnTo>
                    <a:pt x="31814" y="20687"/>
                  </a:lnTo>
                  <a:lnTo>
                    <a:pt x="27388" y="16601"/>
                  </a:lnTo>
                  <a:lnTo>
                    <a:pt x="25038" y="14682"/>
                  </a:lnTo>
                  <a:close/>
                </a:path>
                <a:path w="111125" h="143510">
                  <a:moveTo>
                    <a:pt x="99294" y="5325"/>
                  </a:moveTo>
                  <a:lnTo>
                    <a:pt x="96903" y="5419"/>
                  </a:lnTo>
                  <a:lnTo>
                    <a:pt x="89107" y="12055"/>
                  </a:lnTo>
                  <a:lnTo>
                    <a:pt x="83636" y="16648"/>
                  </a:lnTo>
                  <a:lnTo>
                    <a:pt x="79330" y="20187"/>
                  </a:lnTo>
                  <a:lnTo>
                    <a:pt x="74287" y="24180"/>
                  </a:lnTo>
                  <a:lnTo>
                    <a:pt x="72052" y="25896"/>
                  </a:lnTo>
                  <a:lnTo>
                    <a:pt x="69035" y="26582"/>
                  </a:lnTo>
                  <a:lnTo>
                    <a:pt x="66371" y="27744"/>
                  </a:lnTo>
                  <a:lnTo>
                    <a:pt x="81969" y="27744"/>
                  </a:lnTo>
                  <a:lnTo>
                    <a:pt x="88087" y="22706"/>
                  </a:lnTo>
                  <a:lnTo>
                    <a:pt x="97911" y="14472"/>
                  </a:lnTo>
                  <a:lnTo>
                    <a:pt x="108323" y="14472"/>
                  </a:lnTo>
                  <a:lnTo>
                    <a:pt x="105460" y="11953"/>
                  </a:lnTo>
                  <a:lnTo>
                    <a:pt x="103577" y="10066"/>
                  </a:lnTo>
                  <a:lnTo>
                    <a:pt x="99294" y="5325"/>
                  </a:lnTo>
                  <a:close/>
                </a:path>
                <a:path w="111125" h="143510">
                  <a:moveTo>
                    <a:pt x="51843" y="0"/>
                  </a:moveTo>
                  <a:lnTo>
                    <a:pt x="44341" y="6705"/>
                  </a:lnTo>
                  <a:lnTo>
                    <a:pt x="41824" y="9895"/>
                  </a:lnTo>
                  <a:lnTo>
                    <a:pt x="41441" y="17334"/>
                  </a:lnTo>
                  <a:lnTo>
                    <a:pt x="43036" y="22067"/>
                  </a:lnTo>
                  <a:lnTo>
                    <a:pt x="43981" y="27471"/>
                  </a:lnTo>
                  <a:lnTo>
                    <a:pt x="66291" y="27471"/>
                  </a:lnTo>
                  <a:lnTo>
                    <a:pt x="65792" y="26207"/>
                  </a:lnTo>
                  <a:lnTo>
                    <a:pt x="67987" y="22823"/>
                  </a:lnTo>
                  <a:lnTo>
                    <a:pt x="59009" y="22823"/>
                  </a:lnTo>
                  <a:lnTo>
                    <a:pt x="51601" y="22706"/>
                  </a:lnTo>
                  <a:lnTo>
                    <a:pt x="48631" y="19595"/>
                  </a:lnTo>
                  <a:lnTo>
                    <a:pt x="48725" y="12055"/>
                  </a:lnTo>
                  <a:lnTo>
                    <a:pt x="51773" y="9053"/>
                  </a:lnTo>
                  <a:lnTo>
                    <a:pt x="69367" y="9053"/>
                  </a:lnTo>
                  <a:lnTo>
                    <a:pt x="59869" y="514"/>
                  </a:lnTo>
                  <a:lnTo>
                    <a:pt x="51843" y="0"/>
                  </a:lnTo>
                  <a:close/>
                </a:path>
                <a:path w="111125" h="143510">
                  <a:moveTo>
                    <a:pt x="69367" y="9053"/>
                  </a:moveTo>
                  <a:lnTo>
                    <a:pt x="51773" y="9053"/>
                  </a:lnTo>
                  <a:lnTo>
                    <a:pt x="59243" y="9146"/>
                  </a:lnTo>
                  <a:lnTo>
                    <a:pt x="62025" y="12055"/>
                  </a:lnTo>
                  <a:lnTo>
                    <a:pt x="62096" y="19774"/>
                  </a:lnTo>
                  <a:lnTo>
                    <a:pt x="59009" y="22823"/>
                  </a:lnTo>
                  <a:lnTo>
                    <a:pt x="67987" y="22823"/>
                  </a:lnTo>
                  <a:lnTo>
                    <a:pt x="71154" y="17942"/>
                  </a:lnTo>
                  <a:lnTo>
                    <a:pt x="70911" y="10441"/>
                  </a:lnTo>
                  <a:lnTo>
                    <a:pt x="69367" y="90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2370" y="2214352"/>
              <a:ext cx="89699" cy="9907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45820" y="2103957"/>
              <a:ext cx="172085" cy="86360"/>
            </a:xfrm>
            <a:custGeom>
              <a:avLst/>
              <a:gdLst/>
              <a:ahLst/>
              <a:cxnLst/>
              <a:rect l="l" t="t" r="r" b="b"/>
              <a:pathLst>
                <a:path w="172084" h="86360">
                  <a:moveTo>
                    <a:pt x="126923" y="80670"/>
                  </a:moveTo>
                  <a:lnTo>
                    <a:pt x="120205" y="67284"/>
                  </a:lnTo>
                  <a:lnTo>
                    <a:pt x="113550" y="70700"/>
                  </a:lnTo>
                  <a:lnTo>
                    <a:pt x="120243" y="84010"/>
                  </a:lnTo>
                  <a:lnTo>
                    <a:pt x="126923" y="80670"/>
                  </a:lnTo>
                  <a:close/>
                </a:path>
                <a:path w="172084" h="86360">
                  <a:moveTo>
                    <a:pt x="129222" y="48285"/>
                  </a:moveTo>
                  <a:lnTo>
                    <a:pt x="119646" y="20231"/>
                  </a:lnTo>
                  <a:lnTo>
                    <a:pt x="119646" y="40741"/>
                  </a:lnTo>
                  <a:lnTo>
                    <a:pt x="111417" y="38900"/>
                  </a:lnTo>
                  <a:lnTo>
                    <a:pt x="117779" y="32956"/>
                  </a:lnTo>
                  <a:lnTo>
                    <a:pt x="119646" y="40741"/>
                  </a:lnTo>
                  <a:lnTo>
                    <a:pt x="119646" y="20231"/>
                  </a:lnTo>
                  <a:lnTo>
                    <a:pt x="119367" y="20154"/>
                  </a:lnTo>
                  <a:lnTo>
                    <a:pt x="114998" y="24498"/>
                  </a:lnTo>
                  <a:lnTo>
                    <a:pt x="114096" y="26809"/>
                  </a:lnTo>
                  <a:lnTo>
                    <a:pt x="112864" y="28803"/>
                  </a:lnTo>
                  <a:lnTo>
                    <a:pt x="81305" y="7607"/>
                  </a:lnTo>
                  <a:lnTo>
                    <a:pt x="73863" y="4292"/>
                  </a:lnTo>
                  <a:lnTo>
                    <a:pt x="67411" y="2120"/>
                  </a:lnTo>
                  <a:lnTo>
                    <a:pt x="60833" y="622"/>
                  </a:lnTo>
                  <a:lnTo>
                    <a:pt x="54140" y="0"/>
                  </a:lnTo>
                  <a:lnTo>
                    <a:pt x="47294" y="457"/>
                  </a:lnTo>
                  <a:lnTo>
                    <a:pt x="16306" y="23164"/>
                  </a:lnTo>
                  <a:lnTo>
                    <a:pt x="2120" y="66865"/>
                  </a:lnTo>
                  <a:lnTo>
                    <a:pt x="723" y="79336"/>
                  </a:lnTo>
                  <a:lnTo>
                    <a:pt x="0" y="85826"/>
                  </a:lnTo>
                  <a:lnTo>
                    <a:pt x="7239" y="85826"/>
                  </a:lnTo>
                  <a:lnTo>
                    <a:pt x="8382" y="77647"/>
                  </a:lnTo>
                  <a:lnTo>
                    <a:pt x="9207" y="69735"/>
                  </a:lnTo>
                  <a:lnTo>
                    <a:pt x="10629" y="61950"/>
                  </a:lnTo>
                  <a:lnTo>
                    <a:pt x="25984" y="22212"/>
                  </a:lnTo>
                  <a:lnTo>
                    <a:pt x="50736" y="7607"/>
                  </a:lnTo>
                  <a:lnTo>
                    <a:pt x="61226" y="8369"/>
                  </a:lnTo>
                  <a:lnTo>
                    <a:pt x="97383" y="26149"/>
                  </a:lnTo>
                  <a:lnTo>
                    <a:pt x="101714" y="29578"/>
                  </a:lnTo>
                  <a:lnTo>
                    <a:pt x="106654" y="33248"/>
                  </a:lnTo>
                  <a:lnTo>
                    <a:pt x="104521" y="35140"/>
                  </a:lnTo>
                  <a:lnTo>
                    <a:pt x="102857" y="36347"/>
                  </a:lnTo>
                  <a:lnTo>
                    <a:pt x="99110" y="40614"/>
                  </a:lnTo>
                  <a:lnTo>
                    <a:pt x="99656" y="43459"/>
                  </a:lnTo>
                  <a:lnTo>
                    <a:pt x="109956" y="46393"/>
                  </a:lnTo>
                  <a:lnTo>
                    <a:pt x="116928" y="48133"/>
                  </a:lnTo>
                  <a:lnTo>
                    <a:pt x="127266" y="50304"/>
                  </a:lnTo>
                  <a:lnTo>
                    <a:pt x="129222" y="48285"/>
                  </a:lnTo>
                  <a:close/>
                </a:path>
                <a:path w="172084" h="86360">
                  <a:moveTo>
                    <a:pt x="146151" y="63855"/>
                  </a:moveTo>
                  <a:lnTo>
                    <a:pt x="139230" y="63855"/>
                  </a:lnTo>
                  <a:lnTo>
                    <a:pt x="139230" y="78435"/>
                  </a:lnTo>
                  <a:lnTo>
                    <a:pt x="146151" y="78435"/>
                  </a:lnTo>
                  <a:lnTo>
                    <a:pt x="146151" y="63855"/>
                  </a:lnTo>
                  <a:close/>
                </a:path>
                <a:path w="172084" h="86360">
                  <a:moveTo>
                    <a:pt x="171945" y="70599"/>
                  </a:moveTo>
                  <a:lnTo>
                    <a:pt x="165176" y="67335"/>
                  </a:lnTo>
                  <a:lnTo>
                    <a:pt x="158546" y="80695"/>
                  </a:lnTo>
                  <a:lnTo>
                    <a:pt x="165265" y="83947"/>
                  </a:lnTo>
                  <a:lnTo>
                    <a:pt x="171945" y="70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7700" y="2439923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4">
                  <a:moveTo>
                    <a:pt x="179831" y="0"/>
                  </a:moveTo>
                  <a:lnTo>
                    <a:pt x="132027" y="6424"/>
                  </a:lnTo>
                  <a:lnTo>
                    <a:pt x="89069" y="24553"/>
                  </a:lnTo>
                  <a:lnTo>
                    <a:pt x="52673" y="52673"/>
                  </a:lnTo>
                  <a:lnTo>
                    <a:pt x="24553" y="89069"/>
                  </a:lnTo>
                  <a:lnTo>
                    <a:pt x="6424" y="132027"/>
                  </a:lnTo>
                  <a:lnTo>
                    <a:pt x="0" y="179831"/>
                  </a:lnTo>
                  <a:lnTo>
                    <a:pt x="6424" y="227636"/>
                  </a:lnTo>
                  <a:lnTo>
                    <a:pt x="24553" y="270594"/>
                  </a:lnTo>
                  <a:lnTo>
                    <a:pt x="52673" y="306990"/>
                  </a:lnTo>
                  <a:lnTo>
                    <a:pt x="89069" y="335110"/>
                  </a:lnTo>
                  <a:lnTo>
                    <a:pt x="132027" y="353239"/>
                  </a:lnTo>
                  <a:lnTo>
                    <a:pt x="179831" y="359663"/>
                  </a:lnTo>
                  <a:lnTo>
                    <a:pt x="227636" y="353239"/>
                  </a:lnTo>
                  <a:lnTo>
                    <a:pt x="270594" y="335110"/>
                  </a:lnTo>
                  <a:lnTo>
                    <a:pt x="306990" y="306990"/>
                  </a:lnTo>
                  <a:lnTo>
                    <a:pt x="335110" y="270594"/>
                  </a:lnTo>
                  <a:lnTo>
                    <a:pt x="353239" y="227636"/>
                  </a:lnTo>
                  <a:lnTo>
                    <a:pt x="359663" y="179831"/>
                  </a:lnTo>
                  <a:lnTo>
                    <a:pt x="353239" y="132027"/>
                  </a:lnTo>
                  <a:lnTo>
                    <a:pt x="335110" y="89069"/>
                  </a:lnTo>
                  <a:lnTo>
                    <a:pt x="306990" y="52673"/>
                  </a:lnTo>
                  <a:lnTo>
                    <a:pt x="270594" y="24553"/>
                  </a:lnTo>
                  <a:lnTo>
                    <a:pt x="227636" y="6424"/>
                  </a:lnTo>
                  <a:lnTo>
                    <a:pt x="179831" y="0"/>
                  </a:lnTo>
                  <a:close/>
                </a:path>
              </a:pathLst>
            </a:custGeom>
            <a:solidFill>
              <a:srgbClr val="78C8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220" y="2515370"/>
              <a:ext cx="140503" cy="20867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47700" y="2839211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4">
                  <a:moveTo>
                    <a:pt x="179831" y="0"/>
                  </a:moveTo>
                  <a:lnTo>
                    <a:pt x="132027" y="6424"/>
                  </a:lnTo>
                  <a:lnTo>
                    <a:pt x="89069" y="24553"/>
                  </a:lnTo>
                  <a:lnTo>
                    <a:pt x="52673" y="52673"/>
                  </a:lnTo>
                  <a:lnTo>
                    <a:pt x="24553" y="89069"/>
                  </a:lnTo>
                  <a:lnTo>
                    <a:pt x="6424" y="132027"/>
                  </a:lnTo>
                  <a:lnTo>
                    <a:pt x="0" y="179832"/>
                  </a:lnTo>
                  <a:lnTo>
                    <a:pt x="6424" y="227636"/>
                  </a:lnTo>
                  <a:lnTo>
                    <a:pt x="24553" y="270594"/>
                  </a:lnTo>
                  <a:lnTo>
                    <a:pt x="52673" y="306990"/>
                  </a:lnTo>
                  <a:lnTo>
                    <a:pt x="89069" y="335110"/>
                  </a:lnTo>
                  <a:lnTo>
                    <a:pt x="132027" y="353239"/>
                  </a:lnTo>
                  <a:lnTo>
                    <a:pt x="179831" y="359663"/>
                  </a:lnTo>
                  <a:lnTo>
                    <a:pt x="227636" y="353239"/>
                  </a:lnTo>
                  <a:lnTo>
                    <a:pt x="270594" y="335110"/>
                  </a:lnTo>
                  <a:lnTo>
                    <a:pt x="306990" y="306990"/>
                  </a:lnTo>
                  <a:lnTo>
                    <a:pt x="335110" y="270594"/>
                  </a:lnTo>
                  <a:lnTo>
                    <a:pt x="353239" y="227636"/>
                  </a:lnTo>
                  <a:lnTo>
                    <a:pt x="359663" y="179832"/>
                  </a:lnTo>
                  <a:lnTo>
                    <a:pt x="353239" y="132027"/>
                  </a:lnTo>
                  <a:lnTo>
                    <a:pt x="335110" y="89069"/>
                  </a:lnTo>
                  <a:lnTo>
                    <a:pt x="306990" y="52673"/>
                  </a:lnTo>
                  <a:lnTo>
                    <a:pt x="270594" y="24553"/>
                  </a:lnTo>
                  <a:lnTo>
                    <a:pt x="227636" y="6424"/>
                  </a:lnTo>
                  <a:lnTo>
                    <a:pt x="179831" y="0"/>
                  </a:lnTo>
                  <a:close/>
                </a:path>
              </a:pathLst>
            </a:custGeom>
            <a:solidFill>
              <a:srgbClr val="FFB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8162" y="2920708"/>
              <a:ext cx="283256" cy="19550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47700" y="3238500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5">
                  <a:moveTo>
                    <a:pt x="179831" y="0"/>
                  </a:moveTo>
                  <a:lnTo>
                    <a:pt x="132027" y="6424"/>
                  </a:lnTo>
                  <a:lnTo>
                    <a:pt x="89069" y="24553"/>
                  </a:lnTo>
                  <a:lnTo>
                    <a:pt x="52673" y="52673"/>
                  </a:lnTo>
                  <a:lnTo>
                    <a:pt x="24553" y="89069"/>
                  </a:lnTo>
                  <a:lnTo>
                    <a:pt x="6424" y="132027"/>
                  </a:lnTo>
                  <a:lnTo>
                    <a:pt x="0" y="179832"/>
                  </a:lnTo>
                  <a:lnTo>
                    <a:pt x="6424" y="227636"/>
                  </a:lnTo>
                  <a:lnTo>
                    <a:pt x="24553" y="270594"/>
                  </a:lnTo>
                  <a:lnTo>
                    <a:pt x="52673" y="306990"/>
                  </a:lnTo>
                  <a:lnTo>
                    <a:pt x="89069" y="335110"/>
                  </a:lnTo>
                  <a:lnTo>
                    <a:pt x="132027" y="353239"/>
                  </a:lnTo>
                  <a:lnTo>
                    <a:pt x="179831" y="359663"/>
                  </a:lnTo>
                  <a:lnTo>
                    <a:pt x="227636" y="353239"/>
                  </a:lnTo>
                  <a:lnTo>
                    <a:pt x="270594" y="335110"/>
                  </a:lnTo>
                  <a:lnTo>
                    <a:pt x="306990" y="306990"/>
                  </a:lnTo>
                  <a:lnTo>
                    <a:pt x="335110" y="270594"/>
                  </a:lnTo>
                  <a:lnTo>
                    <a:pt x="353239" y="227636"/>
                  </a:lnTo>
                  <a:lnTo>
                    <a:pt x="359663" y="179832"/>
                  </a:lnTo>
                  <a:lnTo>
                    <a:pt x="353239" y="132027"/>
                  </a:lnTo>
                  <a:lnTo>
                    <a:pt x="335110" y="89069"/>
                  </a:lnTo>
                  <a:lnTo>
                    <a:pt x="306990" y="52673"/>
                  </a:lnTo>
                  <a:lnTo>
                    <a:pt x="270594" y="24553"/>
                  </a:lnTo>
                  <a:lnTo>
                    <a:pt x="227636" y="6424"/>
                  </a:lnTo>
                  <a:lnTo>
                    <a:pt x="179831" y="0"/>
                  </a:lnTo>
                  <a:close/>
                </a:path>
              </a:pathLst>
            </a:custGeom>
            <a:solidFill>
              <a:srgbClr val="FF51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2049" y="3321706"/>
              <a:ext cx="191661" cy="19213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47700" y="4037076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5">
                  <a:moveTo>
                    <a:pt x="179831" y="0"/>
                  </a:moveTo>
                  <a:lnTo>
                    <a:pt x="132027" y="6424"/>
                  </a:lnTo>
                  <a:lnTo>
                    <a:pt x="89069" y="24553"/>
                  </a:lnTo>
                  <a:lnTo>
                    <a:pt x="52673" y="52673"/>
                  </a:lnTo>
                  <a:lnTo>
                    <a:pt x="24553" y="89069"/>
                  </a:lnTo>
                  <a:lnTo>
                    <a:pt x="6424" y="132027"/>
                  </a:lnTo>
                  <a:lnTo>
                    <a:pt x="0" y="179831"/>
                  </a:lnTo>
                  <a:lnTo>
                    <a:pt x="6424" y="227636"/>
                  </a:lnTo>
                  <a:lnTo>
                    <a:pt x="24553" y="270594"/>
                  </a:lnTo>
                  <a:lnTo>
                    <a:pt x="52673" y="306990"/>
                  </a:lnTo>
                  <a:lnTo>
                    <a:pt x="89069" y="335110"/>
                  </a:lnTo>
                  <a:lnTo>
                    <a:pt x="132027" y="353239"/>
                  </a:lnTo>
                  <a:lnTo>
                    <a:pt x="179831" y="359663"/>
                  </a:lnTo>
                  <a:lnTo>
                    <a:pt x="227636" y="353239"/>
                  </a:lnTo>
                  <a:lnTo>
                    <a:pt x="270594" y="335110"/>
                  </a:lnTo>
                  <a:lnTo>
                    <a:pt x="306990" y="306990"/>
                  </a:lnTo>
                  <a:lnTo>
                    <a:pt x="335110" y="270594"/>
                  </a:lnTo>
                  <a:lnTo>
                    <a:pt x="353239" y="227636"/>
                  </a:lnTo>
                  <a:lnTo>
                    <a:pt x="359663" y="179831"/>
                  </a:lnTo>
                  <a:lnTo>
                    <a:pt x="353239" y="132027"/>
                  </a:lnTo>
                  <a:lnTo>
                    <a:pt x="335110" y="89069"/>
                  </a:lnTo>
                  <a:lnTo>
                    <a:pt x="306990" y="52673"/>
                  </a:lnTo>
                  <a:lnTo>
                    <a:pt x="270594" y="24553"/>
                  </a:lnTo>
                  <a:lnTo>
                    <a:pt x="227636" y="6424"/>
                  </a:lnTo>
                  <a:lnTo>
                    <a:pt x="179831" y="0"/>
                  </a:lnTo>
                  <a:close/>
                </a:path>
              </a:pathLst>
            </a:custGeom>
            <a:solidFill>
              <a:srgbClr val="005C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14" y="4100209"/>
              <a:ext cx="167745" cy="17478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47700" y="3642359"/>
              <a:ext cx="360045" cy="361315"/>
            </a:xfrm>
            <a:custGeom>
              <a:avLst/>
              <a:gdLst/>
              <a:ahLst/>
              <a:cxnLst/>
              <a:rect l="l" t="t" r="r" b="b"/>
              <a:pathLst>
                <a:path w="360044" h="361314">
                  <a:moveTo>
                    <a:pt x="179831" y="0"/>
                  </a:moveTo>
                  <a:lnTo>
                    <a:pt x="132027" y="6454"/>
                  </a:lnTo>
                  <a:lnTo>
                    <a:pt x="89069" y="24666"/>
                  </a:lnTo>
                  <a:lnTo>
                    <a:pt x="52673" y="52911"/>
                  </a:lnTo>
                  <a:lnTo>
                    <a:pt x="24553" y="89464"/>
                  </a:lnTo>
                  <a:lnTo>
                    <a:pt x="6424" y="132600"/>
                  </a:lnTo>
                  <a:lnTo>
                    <a:pt x="0" y="180594"/>
                  </a:lnTo>
                  <a:lnTo>
                    <a:pt x="6424" y="228587"/>
                  </a:lnTo>
                  <a:lnTo>
                    <a:pt x="24553" y="271723"/>
                  </a:lnTo>
                  <a:lnTo>
                    <a:pt x="52673" y="308276"/>
                  </a:lnTo>
                  <a:lnTo>
                    <a:pt x="89069" y="336521"/>
                  </a:lnTo>
                  <a:lnTo>
                    <a:pt x="132027" y="354733"/>
                  </a:lnTo>
                  <a:lnTo>
                    <a:pt x="179831" y="361188"/>
                  </a:lnTo>
                  <a:lnTo>
                    <a:pt x="227636" y="354733"/>
                  </a:lnTo>
                  <a:lnTo>
                    <a:pt x="270594" y="336521"/>
                  </a:lnTo>
                  <a:lnTo>
                    <a:pt x="306990" y="308276"/>
                  </a:lnTo>
                  <a:lnTo>
                    <a:pt x="335110" y="271723"/>
                  </a:lnTo>
                  <a:lnTo>
                    <a:pt x="353239" y="228587"/>
                  </a:lnTo>
                  <a:lnTo>
                    <a:pt x="359663" y="180594"/>
                  </a:lnTo>
                  <a:lnTo>
                    <a:pt x="353239" y="132600"/>
                  </a:lnTo>
                  <a:lnTo>
                    <a:pt x="335110" y="89464"/>
                  </a:lnTo>
                  <a:lnTo>
                    <a:pt x="306990" y="52911"/>
                  </a:lnTo>
                  <a:lnTo>
                    <a:pt x="270594" y="24666"/>
                  </a:lnTo>
                  <a:lnTo>
                    <a:pt x="227636" y="6454"/>
                  </a:lnTo>
                  <a:lnTo>
                    <a:pt x="179831" y="0"/>
                  </a:lnTo>
                  <a:close/>
                </a:path>
              </a:pathLst>
            </a:custGeom>
            <a:solidFill>
              <a:srgbClr val="005C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6208" y="3720675"/>
              <a:ext cx="202931" cy="20474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47700" y="4436363"/>
              <a:ext cx="360045" cy="361315"/>
            </a:xfrm>
            <a:custGeom>
              <a:avLst/>
              <a:gdLst/>
              <a:ahLst/>
              <a:cxnLst/>
              <a:rect l="l" t="t" r="r" b="b"/>
              <a:pathLst>
                <a:path w="360044" h="361314">
                  <a:moveTo>
                    <a:pt x="179831" y="0"/>
                  </a:moveTo>
                  <a:lnTo>
                    <a:pt x="132027" y="6454"/>
                  </a:lnTo>
                  <a:lnTo>
                    <a:pt x="89069" y="24666"/>
                  </a:lnTo>
                  <a:lnTo>
                    <a:pt x="52673" y="52911"/>
                  </a:lnTo>
                  <a:lnTo>
                    <a:pt x="24553" y="89464"/>
                  </a:lnTo>
                  <a:lnTo>
                    <a:pt x="6424" y="132600"/>
                  </a:lnTo>
                  <a:lnTo>
                    <a:pt x="0" y="180594"/>
                  </a:lnTo>
                  <a:lnTo>
                    <a:pt x="6424" y="228587"/>
                  </a:lnTo>
                  <a:lnTo>
                    <a:pt x="24553" y="271723"/>
                  </a:lnTo>
                  <a:lnTo>
                    <a:pt x="52673" y="308276"/>
                  </a:lnTo>
                  <a:lnTo>
                    <a:pt x="89069" y="336521"/>
                  </a:lnTo>
                  <a:lnTo>
                    <a:pt x="132027" y="354733"/>
                  </a:lnTo>
                  <a:lnTo>
                    <a:pt x="179831" y="361188"/>
                  </a:lnTo>
                  <a:lnTo>
                    <a:pt x="227636" y="354733"/>
                  </a:lnTo>
                  <a:lnTo>
                    <a:pt x="270594" y="336521"/>
                  </a:lnTo>
                  <a:lnTo>
                    <a:pt x="306990" y="308276"/>
                  </a:lnTo>
                  <a:lnTo>
                    <a:pt x="335110" y="271723"/>
                  </a:lnTo>
                  <a:lnTo>
                    <a:pt x="353239" y="228587"/>
                  </a:lnTo>
                  <a:lnTo>
                    <a:pt x="359663" y="180594"/>
                  </a:lnTo>
                  <a:lnTo>
                    <a:pt x="353239" y="132600"/>
                  </a:lnTo>
                  <a:lnTo>
                    <a:pt x="335110" y="89464"/>
                  </a:lnTo>
                  <a:lnTo>
                    <a:pt x="306990" y="52911"/>
                  </a:lnTo>
                  <a:lnTo>
                    <a:pt x="270594" y="24666"/>
                  </a:lnTo>
                  <a:lnTo>
                    <a:pt x="227636" y="6454"/>
                  </a:lnTo>
                  <a:lnTo>
                    <a:pt x="179831" y="0"/>
                  </a:lnTo>
                  <a:close/>
                </a:path>
              </a:pathLst>
            </a:custGeom>
            <a:solidFill>
              <a:srgbClr val="005C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4497" y="4514517"/>
              <a:ext cx="206309" cy="205175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584504" y="4860797"/>
            <a:ext cx="9500870" cy="1124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1864"/>
                </a:solidFill>
                <a:latin typeface="Calibri"/>
                <a:cs typeface="Calibri"/>
              </a:rPr>
              <a:t>Lepo-</a:t>
            </a:r>
            <a:r>
              <a:rPr sz="1200" b="1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001864"/>
                </a:solidFill>
                <a:latin typeface="Calibri"/>
                <a:cs typeface="Calibri"/>
              </a:rPr>
              <a:t>ja</a:t>
            </a:r>
            <a:r>
              <a:rPr sz="1200" b="1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001864"/>
                </a:solidFill>
                <a:latin typeface="Calibri"/>
                <a:cs typeface="Calibri"/>
              </a:rPr>
              <a:t>liikuntakäyttäytymisen</a:t>
            </a:r>
            <a:r>
              <a:rPr sz="1200" b="1" dirty="0">
                <a:solidFill>
                  <a:srgbClr val="001864"/>
                </a:solidFill>
                <a:latin typeface="Calibri"/>
                <a:cs typeface="Calibri"/>
              </a:rPr>
              <a:t> eri</a:t>
            </a:r>
            <a:r>
              <a:rPr sz="1200" b="1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001864"/>
                </a:solidFill>
                <a:latin typeface="Calibri"/>
                <a:cs typeface="Calibri"/>
              </a:rPr>
              <a:t>osa-</a:t>
            </a:r>
            <a:r>
              <a:rPr sz="1200" b="1" dirty="0">
                <a:solidFill>
                  <a:srgbClr val="001864"/>
                </a:solidFill>
                <a:latin typeface="Calibri"/>
                <a:cs typeface="Calibri"/>
              </a:rPr>
              <a:t>alueiden</a:t>
            </a:r>
            <a:r>
              <a:rPr sz="1200" b="1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001864"/>
                </a:solidFill>
                <a:latin typeface="Calibri"/>
                <a:cs typeface="Calibri"/>
              </a:rPr>
              <a:t>vaikutus tyypin</a:t>
            </a:r>
            <a:r>
              <a:rPr sz="1200" b="1" spc="4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001864"/>
                </a:solidFill>
                <a:latin typeface="Calibri"/>
                <a:cs typeface="Calibri"/>
              </a:rPr>
              <a:t>2</a:t>
            </a:r>
            <a:r>
              <a:rPr sz="1200" b="1" spc="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001864"/>
                </a:solidFill>
                <a:latin typeface="Calibri"/>
                <a:cs typeface="Calibri"/>
              </a:rPr>
              <a:t>diabetesta sairastavien</a:t>
            </a:r>
            <a:r>
              <a:rPr sz="1200" b="1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001864"/>
                </a:solidFill>
                <a:latin typeface="Calibri"/>
                <a:cs typeface="Calibri"/>
              </a:rPr>
              <a:t>kardiometaboliseen</a:t>
            </a:r>
            <a:r>
              <a:rPr sz="1200" b="1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001864"/>
                </a:solidFill>
                <a:latin typeface="Calibri"/>
                <a:cs typeface="Calibri"/>
              </a:rPr>
              <a:t>terveyteen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00">
              <a:latin typeface="Calibri"/>
              <a:cs typeface="Calibri"/>
            </a:endParaRPr>
          </a:p>
          <a:p>
            <a:pPr marL="63500" marR="55880">
              <a:lnSpc>
                <a:spcPts val="1430"/>
              </a:lnSpc>
            </a:pPr>
            <a:r>
              <a:rPr sz="1200" dirty="0">
                <a:solidFill>
                  <a:srgbClr val="001864"/>
                </a:solidFill>
                <a:latin typeface="Symbol"/>
                <a:cs typeface="Symbol"/>
              </a:rPr>
              <a:t></a:t>
            </a:r>
            <a:r>
              <a:rPr sz="1200" spc="-20" dirty="0">
                <a:solidFill>
                  <a:srgbClr val="001864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001864"/>
                </a:solidFill>
                <a:latin typeface="Calibri"/>
                <a:cs typeface="Calibri"/>
              </a:rPr>
              <a:t>Suurenee/paranee </a:t>
            </a:r>
            <a:r>
              <a:rPr sz="1200" dirty="0">
                <a:solidFill>
                  <a:srgbClr val="001864"/>
                </a:solidFill>
                <a:latin typeface="Calibri"/>
                <a:cs typeface="Calibri"/>
              </a:rPr>
              <a:t>(fyysinen</a:t>
            </a:r>
            <a:r>
              <a:rPr sz="1200" spc="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001864"/>
                </a:solidFill>
                <a:latin typeface="Calibri"/>
                <a:cs typeface="Calibri"/>
              </a:rPr>
              <a:t>toimintakyky,</a:t>
            </a:r>
            <a:r>
              <a:rPr sz="12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01864"/>
                </a:solidFill>
                <a:latin typeface="Calibri"/>
                <a:cs typeface="Calibri"/>
              </a:rPr>
              <a:t>elämänlaatu);</a:t>
            </a:r>
            <a:r>
              <a:rPr sz="12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01864"/>
                </a:solidFill>
                <a:latin typeface="Symbol"/>
                <a:cs typeface="Symbol"/>
              </a:rPr>
              <a:t></a:t>
            </a:r>
            <a:r>
              <a:rPr sz="1200" spc="5" dirty="0">
                <a:solidFill>
                  <a:srgbClr val="001864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001864"/>
                </a:solidFill>
                <a:latin typeface="Calibri"/>
                <a:cs typeface="Calibri"/>
              </a:rPr>
              <a:t>pienenee/paranee (verensokeri/insuliini,</a:t>
            </a:r>
            <a:r>
              <a:rPr sz="1200" spc="-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001864"/>
                </a:solidFill>
                <a:latin typeface="Calibri"/>
                <a:cs typeface="Calibri"/>
              </a:rPr>
              <a:t>verenpaine, </a:t>
            </a:r>
            <a:r>
              <a:rPr sz="1200" dirty="0">
                <a:solidFill>
                  <a:srgbClr val="001864"/>
                </a:solidFill>
                <a:latin typeface="Calibri"/>
                <a:cs typeface="Calibri"/>
              </a:rPr>
              <a:t>HbA</a:t>
            </a:r>
            <a:r>
              <a:rPr sz="1200" baseline="-20833" dirty="0">
                <a:solidFill>
                  <a:srgbClr val="001864"/>
                </a:solidFill>
                <a:latin typeface="Calibri"/>
                <a:cs typeface="Calibri"/>
              </a:rPr>
              <a:t>1c</a:t>
            </a:r>
            <a:r>
              <a:rPr sz="1200" dirty="0">
                <a:solidFill>
                  <a:srgbClr val="001864"/>
                </a:solidFill>
                <a:latin typeface="Calibri"/>
                <a:cs typeface="Calibri"/>
              </a:rPr>
              <a:t>,</a:t>
            </a:r>
            <a:r>
              <a:rPr sz="1200" spc="1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001864"/>
                </a:solidFill>
                <a:latin typeface="Calibri"/>
                <a:cs typeface="Calibri"/>
              </a:rPr>
              <a:t>rasva-</a:t>
            </a:r>
            <a:r>
              <a:rPr sz="1200" dirty="0">
                <a:solidFill>
                  <a:srgbClr val="001864"/>
                </a:solidFill>
                <a:latin typeface="Calibri"/>
                <a:cs typeface="Calibri"/>
              </a:rPr>
              <a:t>arvot,</a:t>
            </a:r>
            <a:r>
              <a:rPr sz="1200" spc="-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01864"/>
                </a:solidFill>
                <a:latin typeface="Calibri"/>
                <a:cs typeface="Calibri"/>
              </a:rPr>
              <a:t>masennus);</a:t>
            </a:r>
            <a:r>
              <a:rPr sz="1200" spc="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001864"/>
                </a:solidFill>
                <a:latin typeface="Calibri"/>
                <a:cs typeface="Calibri"/>
              </a:rPr>
              <a:t>?</a:t>
            </a:r>
            <a:r>
              <a:rPr sz="1200" b="1" spc="2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01864"/>
                </a:solidFill>
                <a:latin typeface="Calibri"/>
                <a:cs typeface="Calibri"/>
              </a:rPr>
              <a:t>=</a:t>
            </a:r>
            <a:r>
              <a:rPr sz="1200" spc="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001864"/>
                </a:solidFill>
                <a:latin typeface="Calibri"/>
                <a:cs typeface="Calibri"/>
              </a:rPr>
              <a:t>ei </a:t>
            </a:r>
            <a:r>
              <a:rPr sz="1200" dirty="0">
                <a:solidFill>
                  <a:srgbClr val="001864"/>
                </a:solidFill>
                <a:latin typeface="Calibri"/>
                <a:cs typeface="Calibri"/>
              </a:rPr>
              <a:t>tietoja</a:t>
            </a:r>
            <a:r>
              <a:rPr sz="1200" spc="-4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001864"/>
                </a:solidFill>
                <a:latin typeface="Calibri"/>
                <a:cs typeface="Calibri"/>
              </a:rPr>
              <a:t>saatavilla.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50">
              <a:latin typeface="Calibri"/>
              <a:cs typeface="Calibri"/>
            </a:endParaRPr>
          </a:p>
          <a:p>
            <a:pPr marL="63500">
              <a:lnSpc>
                <a:spcPct val="100000"/>
              </a:lnSpc>
            </a:pPr>
            <a:r>
              <a:rPr sz="1200" b="1" dirty="0">
                <a:solidFill>
                  <a:srgbClr val="3E9C35"/>
                </a:solidFill>
                <a:latin typeface="Symbol"/>
                <a:cs typeface="Symbol"/>
              </a:rPr>
              <a:t></a:t>
            </a:r>
            <a:r>
              <a:rPr sz="1200" spc="-45" dirty="0">
                <a:solidFill>
                  <a:srgbClr val="3E9C35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3E9C35"/>
                </a:solidFill>
                <a:latin typeface="Calibri"/>
                <a:cs typeface="Calibri"/>
              </a:rPr>
              <a:t>Vihreä</a:t>
            </a:r>
            <a:r>
              <a:rPr sz="1200" b="1" spc="-15" dirty="0">
                <a:solidFill>
                  <a:srgbClr val="3E9C35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3E9C35"/>
                </a:solidFill>
                <a:latin typeface="Calibri"/>
                <a:cs typeface="Calibri"/>
              </a:rPr>
              <a:t>nuoli </a:t>
            </a:r>
            <a:r>
              <a:rPr sz="1200" dirty="0">
                <a:solidFill>
                  <a:srgbClr val="001864"/>
                </a:solidFill>
                <a:latin typeface="Calibri"/>
                <a:cs typeface="Calibri"/>
              </a:rPr>
              <a:t>=</a:t>
            </a:r>
            <a:r>
              <a:rPr sz="12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001864"/>
                </a:solidFill>
                <a:latin typeface="Calibri"/>
                <a:cs typeface="Calibri"/>
              </a:rPr>
              <a:t>vahva</a:t>
            </a:r>
            <a:r>
              <a:rPr sz="1200" spc="-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01864"/>
                </a:solidFill>
                <a:latin typeface="Calibri"/>
                <a:cs typeface="Calibri"/>
              </a:rPr>
              <a:t>näyttö;</a:t>
            </a:r>
            <a:r>
              <a:rPr sz="1200" spc="-3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EAAB00"/>
                </a:solidFill>
                <a:latin typeface="Symbol"/>
                <a:cs typeface="Symbol"/>
              </a:rPr>
              <a:t></a:t>
            </a:r>
            <a:r>
              <a:rPr sz="1200" spc="-40" dirty="0">
                <a:solidFill>
                  <a:srgbClr val="EAAB00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EAAB00"/>
                </a:solidFill>
                <a:latin typeface="Calibri"/>
                <a:cs typeface="Calibri"/>
              </a:rPr>
              <a:t>keltainen</a:t>
            </a:r>
            <a:r>
              <a:rPr sz="1200" b="1" spc="-5" dirty="0">
                <a:solidFill>
                  <a:srgbClr val="EAAB0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EAAB00"/>
                </a:solidFill>
                <a:latin typeface="Calibri"/>
                <a:cs typeface="Calibri"/>
              </a:rPr>
              <a:t>nuoli</a:t>
            </a:r>
            <a:r>
              <a:rPr sz="1200" b="1" spc="15" dirty="0">
                <a:solidFill>
                  <a:srgbClr val="EAAB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01864"/>
                </a:solidFill>
                <a:latin typeface="Calibri"/>
                <a:cs typeface="Calibri"/>
              </a:rPr>
              <a:t>=</a:t>
            </a:r>
            <a:r>
              <a:rPr sz="12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001864"/>
                </a:solidFill>
                <a:latin typeface="Calibri"/>
                <a:cs typeface="Calibri"/>
              </a:rPr>
              <a:t>kohtalainen</a:t>
            </a:r>
            <a:r>
              <a:rPr sz="1200" spc="-50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01864"/>
                </a:solidFill>
                <a:latin typeface="Calibri"/>
                <a:cs typeface="Calibri"/>
              </a:rPr>
              <a:t>näyttö;</a:t>
            </a:r>
            <a:r>
              <a:rPr sz="1200" spc="-2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E6543E"/>
                </a:solidFill>
                <a:latin typeface="Symbol"/>
                <a:cs typeface="Symbol"/>
              </a:rPr>
              <a:t></a:t>
            </a:r>
            <a:r>
              <a:rPr sz="1200" spc="-40" dirty="0">
                <a:solidFill>
                  <a:srgbClr val="E6543E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E6543E"/>
                </a:solidFill>
                <a:latin typeface="Calibri"/>
                <a:cs typeface="Calibri"/>
              </a:rPr>
              <a:t>punainen</a:t>
            </a:r>
            <a:r>
              <a:rPr sz="1200" b="1" spc="5" dirty="0">
                <a:solidFill>
                  <a:srgbClr val="E6543E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E6543E"/>
                </a:solidFill>
                <a:latin typeface="Calibri"/>
                <a:cs typeface="Calibri"/>
              </a:rPr>
              <a:t>nuoli</a:t>
            </a:r>
            <a:r>
              <a:rPr sz="1200" b="1" spc="10" dirty="0">
                <a:solidFill>
                  <a:srgbClr val="E6543E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01864"/>
                </a:solidFill>
                <a:latin typeface="Calibri"/>
                <a:cs typeface="Calibri"/>
              </a:rPr>
              <a:t>=</a:t>
            </a:r>
            <a:r>
              <a:rPr sz="1200" spc="-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01864"/>
                </a:solidFill>
                <a:latin typeface="Calibri"/>
                <a:cs typeface="Calibri"/>
              </a:rPr>
              <a:t>niukka</a:t>
            </a:r>
            <a:r>
              <a:rPr sz="1200" spc="-15" dirty="0">
                <a:solidFill>
                  <a:srgbClr val="001864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001864"/>
                </a:solidFill>
                <a:latin typeface="Calibri"/>
                <a:cs typeface="Calibri"/>
              </a:rPr>
              <a:t>näyttö.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33855" y="2068067"/>
            <a:ext cx="1647825" cy="361315"/>
          </a:xfrm>
          <a:prstGeom prst="rect">
            <a:avLst/>
          </a:prstGeom>
          <a:solidFill>
            <a:srgbClr val="00C5A7"/>
          </a:solidFill>
        </p:spPr>
        <p:txBody>
          <a:bodyPr vert="horz" wrap="square" lIns="0" tIns="40640" rIns="0" bIns="0" rtlCol="0">
            <a:spAutoFit/>
          </a:bodyPr>
          <a:lstStyle/>
          <a:p>
            <a:pPr marL="180340" marR="111125" indent="-64135">
              <a:lnSpc>
                <a:spcPct val="100000"/>
              </a:lnSpc>
              <a:spcBef>
                <a:spcPts val="320"/>
              </a:spcBef>
            </a:pPr>
            <a:r>
              <a:rPr sz="900" dirty="0">
                <a:solidFill>
                  <a:srgbClr val="FFFFFF"/>
                </a:solidFill>
                <a:latin typeface="Century Gothic"/>
                <a:cs typeface="Century Gothic"/>
              </a:rPr>
              <a:t>Istuminen</a:t>
            </a:r>
            <a:r>
              <a:rPr sz="90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FFFFFF"/>
                </a:solidFill>
                <a:latin typeface="Century Gothic"/>
                <a:cs typeface="Century Gothic"/>
              </a:rPr>
              <a:t>/</a:t>
            </a:r>
            <a:r>
              <a:rPr sz="900" spc="-10" dirty="0">
                <a:solidFill>
                  <a:srgbClr val="FFFFFF"/>
                </a:solidFill>
                <a:latin typeface="Century Gothic"/>
                <a:cs typeface="Century Gothic"/>
              </a:rPr>
              <a:t> pitkäkestoisen </a:t>
            </a:r>
            <a:r>
              <a:rPr sz="900" dirty="0">
                <a:solidFill>
                  <a:srgbClr val="FFFFFF"/>
                </a:solidFill>
                <a:latin typeface="Century Gothic"/>
                <a:cs typeface="Century Gothic"/>
              </a:rPr>
              <a:t>istumisen</a:t>
            </a:r>
            <a:r>
              <a:rPr sz="90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entury Gothic"/>
                <a:cs typeface="Century Gothic"/>
              </a:rPr>
              <a:t>tauottaminen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33855" y="2468879"/>
            <a:ext cx="1647825" cy="360045"/>
          </a:xfrm>
          <a:prstGeom prst="rect">
            <a:avLst/>
          </a:prstGeom>
          <a:solidFill>
            <a:srgbClr val="78C823"/>
          </a:solidFill>
        </p:spPr>
        <p:txBody>
          <a:bodyPr vert="horz" wrap="square" lIns="0" tIns="1085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5"/>
              </a:spcBef>
            </a:pPr>
            <a:r>
              <a:rPr sz="900" spc="-10" dirty="0">
                <a:solidFill>
                  <a:srgbClr val="FFFFFF"/>
                </a:solidFill>
                <a:latin typeface="Century Gothic"/>
                <a:cs typeface="Century Gothic"/>
              </a:rPr>
              <a:t>Kävely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33855" y="2869692"/>
            <a:ext cx="1647825" cy="360045"/>
          </a:xfrm>
          <a:prstGeom prst="rect">
            <a:avLst/>
          </a:prstGeom>
          <a:solidFill>
            <a:srgbClr val="FFB854"/>
          </a:solidFill>
        </p:spPr>
        <p:txBody>
          <a:bodyPr vert="horz" wrap="square" lIns="0" tIns="47625" rIns="0" bIns="0" rtlCol="0">
            <a:spAutoFit/>
          </a:bodyPr>
          <a:lstStyle/>
          <a:p>
            <a:pPr marL="367665" marR="80010" indent="-282575">
              <a:lnSpc>
                <a:spcPct val="100000"/>
              </a:lnSpc>
              <a:spcBef>
                <a:spcPts val="375"/>
              </a:spcBef>
            </a:pPr>
            <a:r>
              <a:rPr sz="850" dirty="0">
                <a:solidFill>
                  <a:srgbClr val="FFFFFF"/>
                </a:solidFill>
                <a:latin typeface="Century Gothic"/>
                <a:cs typeface="Century Gothic"/>
              </a:rPr>
              <a:t>Hikoilu</a:t>
            </a:r>
            <a:r>
              <a:rPr sz="85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50" spc="-10" dirty="0">
                <a:solidFill>
                  <a:srgbClr val="FFFFFF"/>
                </a:solidFill>
                <a:latin typeface="Century Gothic"/>
                <a:cs typeface="Century Gothic"/>
              </a:rPr>
              <a:t>(kohtuukuormitteinen </a:t>
            </a:r>
            <a:r>
              <a:rPr sz="850" dirty="0">
                <a:solidFill>
                  <a:srgbClr val="FFFFFF"/>
                </a:solidFill>
                <a:latin typeface="Century Gothic"/>
                <a:cs typeface="Century Gothic"/>
              </a:rPr>
              <a:t>tai</a:t>
            </a:r>
            <a:r>
              <a:rPr sz="85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50" dirty="0">
                <a:solidFill>
                  <a:srgbClr val="FFFFFF"/>
                </a:solidFill>
                <a:latin typeface="Century Gothic"/>
                <a:cs typeface="Century Gothic"/>
              </a:rPr>
              <a:t>raskas</a:t>
            </a:r>
            <a:r>
              <a:rPr sz="850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50" spc="-10" dirty="0">
                <a:solidFill>
                  <a:srgbClr val="FFFFFF"/>
                </a:solidFill>
                <a:latin typeface="Century Gothic"/>
                <a:cs typeface="Century Gothic"/>
              </a:rPr>
              <a:t>liikunta)</a:t>
            </a:r>
            <a:endParaRPr sz="850">
              <a:latin typeface="Century Gothic"/>
              <a:cs typeface="Century Gothic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33855" y="3268979"/>
            <a:ext cx="1647825" cy="360045"/>
          </a:xfrm>
          <a:prstGeom prst="rect">
            <a:avLst/>
          </a:prstGeom>
          <a:solidFill>
            <a:srgbClr val="FF515F"/>
          </a:solidFill>
        </p:spPr>
        <p:txBody>
          <a:bodyPr vert="horz" wrap="square" lIns="0" tIns="109220" rIns="0" bIns="0" rtlCol="0">
            <a:spAutoFit/>
          </a:bodyPr>
          <a:lstStyle/>
          <a:p>
            <a:pPr marL="515620">
              <a:lnSpc>
                <a:spcPct val="100000"/>
              </a:lnSpc>
              <a:spcBef>
                <a:spcPts val="860"/>
              </a:spcBef>
            </a:pPr>
            <a:r>
              <a:rPr sz="900" spc="-10" dirty="0">
                <a:solidFill>
                  <a:srgbClr val="FFFFFF"/>
                </a:solidFill>
                <a:latin typeface="Century Gothic"/>
                <a:cs typeface="Century Gothic"/>
              </a:rPr>
              <a:t>Lihasvoima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33855" y="3669791"/>
            <a:ext cx="1647825" cy="360045"/>
          </a:xfrm>
          <a:prstGeom prst="rect">
            <a:avLst/>
          </a:prstGeom>
          <a:solidFill>
            <a:srgbClr val="005C87"/>
          </a:solidFill>
        </p:spPr>
        <p:txBody>
          <a:bodyPr vert="horz" wrap="square" lIns="0" tIns="108585" rIns="0" bIns="0" rtlCol="0">
            <a:spAutoFit/>
          </a:bodyPr>
          <a:lstStyle/>
          <a:p>
            <a:pPr marL="299085">
              <a:lnSpc>
                <a:spcPct val="100000"/>
              </a:lnSpc>
              <a:spcBef>
                <a:spcPts val="855"/>
              </a:spcBef>
            </a:pPr>
            <a:r>
              <a:rPr sz="900" dirty="0">
                <a:solidFill>
                  <a:srgbClr val="FFFFFF"/>
                </a:solidFill>
                <a:latin typeface="Century Gothic"/>
                <a:cs typeface="Century Gothic"/>
              </a:rPr>
              <a:t>Riittävän</a:t>
            </a:r>
            <a:r>
              <a:rPr sz="900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FFFFFF"/>
                </a:solidFill>
                <a:latin typeface="Century Gothic"/>
                <a:cs typeface="Century Gothic"/>
              </a:rPr>
              <a:t>runsas</a:t>
            </a:r>
            <a:r>
              <a:rPr sz="90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-25" dirty="0">
                <a:solidFill>
                  <a:srgbClr val="FFFFFF"/>
                </a:solidFill>
                <a:latin typeface="Century Gothic"/>
                <a:cs typeface="Century Gothic"/>
              </a:rPr>
              <a:t>uni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33855" y="4469891"/>
            <a:ext cx="1647825" cy="360045"/>
          </a:xfrm>
          <a:prstGeom prst="rect">
            <a:avLst/>
          </a:prstGeom>
          <a:solidFill>
            <a:srgbClr val="005C87"/>
          </a:solidFill>
        </p:spPr>
        <p:txBody>
          <a:bodyPr vert="horz" wrap="square" lIns="0" tIns="40005" rIns="0" bIns="0" rtlCol="0">
            <a:spAutoFit/>
          </a:bodyPr>
          <a:lstStyle/>
          <a:p>
            <a:pPr marL="690880" marR="79375" indent="-605155">
              <a:lnSpc>
                <a:spcPct val="100000"/>
              </a:lnSpc>
              <a:spcBef>
                <a:spcPts val="315"/>
              </a:spcBef>
            </a:pPr>
            <a:r>
              <a:rPr sz="900" dirty="0">
                <a:solidFill>
                  <a:srgbClr val="FFFFFF"/>
                </a:solidFill>
                <a:latin typeface="Century Gothic"/>
                <a:cs typeface="Century Gothic"/>
              </a:rPr>
              <a:t>Kronotyyppi</a:t>
            </a:r>
            <a:r>
              <a:rPr sz="900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dirty="0">
                <a:solidFill>
                  <a:srgbClr val="FFFFFF"/>
                </a:solidFill>
                <a:latin typeface="Century Gothic"/>
                <a:cs typeface="Century Gothic"/>
              </a:rPr>
              <a:t>/</a:t>
            </a:r>
            <a:r>
              <a:rPr sz="9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entury Gothic"/>
                <a:cs typeface="Century Gothic"/>
              </a:rPr>
              <a:t>säännöllinen rytmi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33855" y="4069079"/>
            <a:ext cx="1647825" cy="360045"/>
          </a:xfrm>
          <a:prstGeom prst="rect">
            <a:avLst/>
          </a:prstGeom>
          <a:solidFill>
            <a:srgbClr val="005C87"/>
          </a:solidFill>
        </p:spPr>
        <p:txBody>
          <a:bodyPr vert="horz" wrap="square" lIns="0" tIns="109220" rIns="0" bIns="0" rtlCol="0">
            <a:spAutoFit/>
          </a:bodyPr>
          <a:lstStyle/>
          <a:p>
            <a:pPr marL="381000">
              <a:lnSpc>
                <a:spcPct val="100000"/>
              </a:lnSpc>
              <a:spcBef>
                <a:spcPts val="860"/>
              </a:spcBef>
            </a:pPr>
            <a:r>
              <a:rPr sz="900" dirty="0">
                <a:solidFill>
                  <a:srgbClr val="FFFFFF"/>
                </a:solidFill>
                <a:latin typeface="Century Gothic"/>
                <a:cs typeface="Century Gothic"/>
              </a:rPr>
              <a:t>Hyvä</a:t>
            </a:r>
            <a:r>
              <a:rPr sz="900" spc="-10" dirty="0">
                <a:solidFill>
                  <a:srgbClr val="FFFFFF"/>
                </a:solidFill>
                <a:latin typeface="Century Gothic"/>
                <a:cs typeface="Century Gothic"/>
              </a:rPr>
              <a:t> unenlaatu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35304" y="321944"/>
            <a:ext cx="60325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solidFill>
                  <a:srgbClr val="001864"/>
                </a:solidFill>
                <a:latin typeface="Century Gothic"/>
                <a:cs typeface="Century Gothic"/>
              </a:rPr>
              <a:t>Lokakuu</a:t>
            </a:r>
            <a:r>
              <a:rPr sz="700" spc="-30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700" spc="-20" dirty="0">
                <a:solidFill>
                  <a:srgbClr val="001864"/>
                </a:solidFill>
                <a:latin typeface="Century Gothic"/>
                <a:cs typeface="Century Gothic"/>
              </a:rPr>
              <a:t>2022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73862" y="6152794"/>
            <a:ext cx="8310245" cy="466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8595">
              <a:lnSpc>
                <a:spcPct val="100000"/>
              </a:lnSpc>
              <a:spcBef>
                <a:spcPts val="100"/>
              </a:spcBef>
            </a:pPr>
            <a:r>
              <a:rPr sz="750" i="1" baseline="27777" dirty="0">
                <a:solidFill>
                  <a:srgbClr val="001864"/>
                </a:solidFill>
                <a:latin typeface="Century Gothic"/>
                <a:cs typeface="Century Gothic"/>
              </a:rPr>
              <a:t>*</a:t>
            </a:r>
            <a:r>
              <a:rPr sz="750" i="1" spc="150" baseline="27777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800" i="1" dirty="0">
                <a:solidFill>
                  <a:srgbClr val="001864"/>
                </a:solidFill>
                <a:latin typeface="Century Gothic"/>
                <a:cs typeface="Century Gothic"/>
              </a:rPr>
              <a:t>Muokattu</a:t>
            </a:r>
            <a:r>
              <a:rPr sz="800" i="1" spc="60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800" i="1" spc="-10" dirty="0">
                <a:solidFill>
                  <a:srgbClr val="001864"/>
                </a:solidFill>
                <a:latin typeface="Century Gothic"/>
                <a:cs typeface="Century Gothic"/>
              </a:rPr>
              <a:t>konsensusraportin</a:t>
            </a:r>
            <a:r>
              <a:rPr sz="800" i="1" spc="-15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800" i="1" dirty="0">
                <a:solidFill>
                  <a:srgbClr val="001864"/>
                </a:solidFill>
                <a:latin typeface="Century Gothic"/>
                <a:cs typeface="Century Gothic"/>
              </a:rPr>
              <a:t>kuvasta</a:t>
            </a:r>
            <a:r>
              <a:rPr sz="800" i="1" spc="35" dirty="0">
                <a:solidFill>
                  <a:srgbClr val="001864"/>
                </a:solidFill>
                <a:latin typeface="Century Gothic"/>
                <a:cs typeface="Century Gothic"/>
              </a:rPr>
              <a:t> </a:t>
            </a:r>
            <a:r>
              <a:rPr sz="800" i="1" spc="-50" dirty="0">
                <a:solidFill>
                  <a:srgbClr val="001864"/>
                </a:solidFill>
                <a:latin typeface="Century Gothic"/>
                <a:cs typeface="Century Gothic"/>
              </a:rPr>
              <a:t>2</a:t>
            </a:r>
            <a:endParaRPr sz="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150">
              <a:latin typeface="Century Gothic"/>
              <a:cs typeface="Century Gothic"/>
            </a:endParaRPr>
          </a:p>
          <a:p>
            <a:pPr marL="25400">
              <a:lnSpc>
                <a:spcPct val="100000"/>
              </a:lnSpc>
            </a:pPr>
            <a:r>
              <a:rPr sz="900" dirty="0">
                <a:latin typeface="Century Gothic"/>
                <a:cs typeface="Century Gothic"/>
              </a:rPr>
              <a:t>Davies</a:t>
            </a:r>
            <a:r>
              <a:rPr sz="900" spc="5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MJ</a:t>
            </a:r>
            <a:r>
              <a:rPr sz="900" spc="45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ym.,</a:t>
            </a:r>
            <a:r>
              <a:rPr sz="900" spc="65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Diabetes</a:t>
            </a:r>
            <a:r>
              <a:rPr sz="900" spc="20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Care</a:t>
            </a:r>
            <a:r>
              <a:rPr sz="900" spc="50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2022;</a:t>
            </a:r>
            <a:r>
              <a:rPr sz="900" spc="30" dirty="0">
                <a:latin typeface="Century Gothic"/>
                <a:cs typeface="Century Gothic"/>
              </a:rPr>
              <a:t> </a:t>
            </a:r>
            <a:r>
              <a:rPr sz="900" u="sng" spc="-10" dirty="0">
                <a:solidFill>
                  <a:srgbClr val="F49100"/>
                </a:solidFill>
                <a:uFill>
                  <a:solidFill>
                    <a:srgbClr val="F49100"/>
                  </a:solidFill>
                </a:uFill>
                <a:latin typeface="Century Gothic"/>
                <a:cs typeface="Century Gothic"/>
                <a:hlinkClick r:id="rId9"/>
              </a:rPr>
              <a:t>https://doi.org/10.2337/dci22-</a:t>
            </a:r>
            <a:r>
              <a:rPr sz="900" u="sng" dirty="0">
                <a:solidFill>
                  <a:srgbClr val="F49100"/>
                </a:solidFill>
                <a:uFill>
                  <a:solidFill>
                    <a:srgbClr val="F49100"/>
                  </a:solidFill>
                </a:uFill>
                <a:latin typeface="Century Gothic"/>
                <a:cs typeface="Century Gothic"/>
                <a:hlinkClick r:id="rId9"/>
              </a:rPr>
              <a:t>0034</a:t>
            </a:r>
            <a:r>
              <a:rPr sz="900" dirty="0">
                <a:latin typeface="Century Gothic"/>
                <a:cs typeface="Century Gothic"/>
              </a:rPr>
              <a:t>;</a:t>
            </a:r>
            <a:r>
              <a:rPr sz="900" spc="-15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Davies</a:t>
            </a:r>
            <a:r>
              <a:rPr sz="900" spc="35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MJ</a:t>
            </a:r>
            <a:r>
              <a:rPr sz="900" spc="35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ym.,</a:t>
            </a:r>
            <a:r>
              <a:rPr sz="900" spc="80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Diabetologia 2022;</a:t>
            </a:r>
            <a:r>
              <a:rPr sz="900" spc="20" dirty="0">
                <a:latin typeface="Century Gothic"/>
                <a:cs typeface="Century Gothic"/>
              </a:rPr>
              <a:t> </a:t>
            </a:r>
            <a:r>
              <a:rPr sz="900" u="sng" spc="-10" dirty="0">
                <a:solidFill>
                  <a:srgbClr val="F49100"/>
                </a:solidFill>
                <a:uFill>
                  <a:solidFill>
                    <a:srgbClr val="F49100"/>
                  </a:solidFill>
                </a:uFill>
                <a:latin typeface="Century Gothic"/>
                <a:cs typeface="Century Gothic"/>
                <a:hlinkClick r:id="rId10"/>
              </a:rPr>
              <a:t>https://doi.org/10.1007/s00125-022-05787-</a:t>
            </a:r>
            <a:r>
              <a:rPr sz="900" u="sng" spc="-50" dirty="0">
                <a:solidFill>
                  <a:srgbClr val="F49100"/>
                </a:solidFill>
                <a:uFill>
                  <a:solidFill>
                    <a:srgbClr val="F49100"/>
                  </a:solidFill>
                </a:uFill>
                <a:latin typeface="Century Gothic"/>
                <a:cs typeface="Century Gothic"/>
                <a:hlinkClick r:id="rId10"/>
              </a:rPr>
              <a:t>2</a:t>
            </a:r>
            <a:endParaRPr sz="9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0719" y="6222088"/>
            <a:ext cx="11949430" cy="0"/>
          </a:xfrm>
          <a:custGeom>
            <a:avLst/>
            <a:gdLst/>
            <a:ahLst/>
            <a:cxnLst/>
            <a:rect l="l" t="t" r="r" b="b"/>
            <a:pathLst>
              <a:path w="11949430">
                <a:moveTo>
                  <a:pt x="0" y="0"/>
                </a:moveTo>
                <a:lnTo>
                  <a:pt x="11948976" y="0"/>
                </a:lnTo>
              </a:path>
            </a:pathLst>
          </a:custGeom>
          <a:ln w="12695">
            <a:solidFill>
              <a:srgbClr val="D2D2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274385" y="804777"/>
            <a:ext cx="3810" cy="5321935"/>
          </a:xfrm>
          <a:custGeom>
            <a:avLst/>
            <a:gdLst/>
            <a:ahLst/>
            <a:cxnLst/>
            <a:rect l="l" t="t" r="r" b="b"/>
            <a:pathLst>
              <a:path w="3809" h="5321935">
                <a:moveTo>
                  <a:pt x="0" y="0"/>
                </a:moveTo>
                <a:lnTo>
                  <a:pt x="3724" y="5321336"/>
                </a:lnTo>
              </a:path>
            </a:pathLst>
          </a:custGeom>
          <a:ln w="12696">
            <a:solidFill>
              <a:srgbClr val="D2D2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40719" y="6078125"/>
            <a:ext cx="288290" cy="779145"/>
            <a:chOff x="240719" y="6078125"/>
            <a:chExt cx="288290" cy="779145"/>
          </a:xfrm>
        </p:grpSpPr>
        <p:sp>
          <p:nvSpPr>
            <p:cNvPr id="5" name="object 5"/>
            <p:cNvSpPr/>
            <p:nvPr/>
          </p:nvSpPr>
          <p:spPr>
            <a:xfrm>
              <a:off x="384694" y="6366051"/>
              <a:ext cx="0" cy="491490"/>
            </a:xfrm>
            <a:custGeom>
              <a:avLst/>
              <a:gdLst/>
              <a:ahLst/>
              <a:cxnLst/>
              <a:rect l="l" t="t" r="r" b="b"/>
              <a:pathLst>
                <a:path h="491490">
                  <a:moveTo>
                    <a:pt x="0" y="0"/>
                  </a:moveTo>
                  <a:lnTo>
                    <a:pt x="0" y="490959"/>
                  </a:lnTo>
                </a:path>
              </a:pathLst>
            </a:custGeom>
            <a:ln w="12696">
              <a:solidFill>
                <a:srgbClr val="D2D2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0719" y="6078125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89">
                  <a:moveTo>
                    <a:pt x="143974" y="0"/>
                  </a:moveTo>
                  <a:lnTo>
                    <a:pt x="98462" y="7339"/>
                  </a:lnTo>
                  <a:lnTo>
                    <a:pt x="58939" y="27777"/>
                  </a:lnTo>
                  <a:lnTo>
                    <a:pt x="27774" y="58941"/>
                  </a:lnTo>
                  <a:lnTo>
                    <a:pt x="7338" y="98460"/>
                  </a:lnTo>
                  <a:lnTo>
                    <a:pt x="0" y="143963"/>
                  </a:lnTo>
                  <a:lnTo>
                    <a:pt x="7338" y="189465"/>
                  </a:lnTo>
                  <a:lnTo>
                    <a:pt x="27774" y="228984"/>
                  </a:lnTo>
                  <a:lnTo>
                    <a:pt x="58939" y="260148"/>
                  </a:lnTo>
                  <a:lnTo>
                    <a:pt x="98462" y="280586"/>
                  </a:lnTo>
                  <a:lnTo>
                    <a:pt x="143974" y="287926"/>
                  </a:lnTo>
                  <a:lnTo>
                    <a:pt x="189479" y="280586"/>
                  </a:lnTo>
                  <a:lnTo>
                    <a:pt x="228997" y="260148"/>
                  </a:lnTo>
                  <a:lnTo>
                    <a:pt x="260158" y="228984"/>
                  </a:lnTo>
                  <a:lnTo>
                    <a:pt x="280594" y="189465"/>
                  </a:lnTo>
                  <a:lnTo>
                    <a:pt x="287932" y="143963"/>
                  </a:lnTo>
                  <a:lnTo>
                    <a:pt x="280594" y="98460"/>
                  </a:lnTo>
                  <a:lnTo>
                    <a:pt x="260158" y="58941"/>
                  </a:lnTo>
                  <a:lnTo>
                    <a:pt x="228997" y="27777"/>
                  </a:lnTo>
                  <a:lnTo>
                    <a:pt x="189479" y="7339"/>
                  </a:lnTo>
                  <a:lnTo>
                    <a:pt x="143974" y="0"/>
                  </a:lnTo>
                  <a:close/>
                </a:path>
              </a:pathLst>
            </a:custGeom>
            <a:solidFill>
              <a:srgbClr val="D0D0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82126" y="6126113"/>
            <a:ext cx="191966" cy="19195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90407" y="454137"/>
            <a:ext cx="968194" cy="35064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68979" y="6326539"/>
            <a:ext cx="2099945" cy="2279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b="1" spc="-10" dirty="0">
                <a:solidFill>
                  <a:srgbClr val="AD0F21"/>
                </a:solidFill>
                <a:latin typeface="Calibri"/>
                <a:cs typeface="Calibri"/>
                <a:hlinkClick r:id="rId4"/>
              </a:rPr>
              <a:t>www.escardio.org/guidelines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400835" y="5628609"/>
            <a:ext cx="161925" cy="3416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15"/>
              </a:lnSpc>
            </a:pPr>
            <a:r>
              <a:rPr sz="1050" spc="-20" dirty="0">
                <a:latin typeface="Calibri"/>
                <a:cs typeface="Calibri"/>
              </a:rPr>
              <a:t>©ESC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50876" y="6265602"/>
            <a:ext cx="5107305" cy="351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89075" marR="5080" indent="-1477010">
              <a:lnSpc>
                <a:spcPct val="101499"/>
              </a:lnSpc>
              <a:spcBef>
                <a:spcPts val="100"/>
              </a:spcBef>
            </a:pPr>
            <a:r>
              <a:rPr sz="1050" dirty="0">
                <a:latin typeface="Calibri"/>
                <a:cs typeface="Calibri"/>
              </a:rPr>
              <a:t>2023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ESC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Guidelines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management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cardiovascular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disease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patients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diabetes </a:t>
            </a:r>
            <a:r>
              <a:rPr sz="1050" dirty="0">
                <a:latin typeface="Calibri"/>
                <a:cs typeface="Calibri"/>
              </a:rPr>
              <a:t>(European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Heart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Journal;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2023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–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doi:10.1093/eurheartj/ehad192)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5794" y="355497"/>
            <a:ext cx="2907030" cy="269621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80010" marR="5080" indent="-67945">
              <a:lnSpc>
                <a:spcPct val="101400"/>
              </a:lnSpc>
              <a:spcBef>
                <a:spcPts val="365"/>
              </a:spcBef>
            </a:pPr>
            <a:r>
              <a:rPr sz="2650" b="1" dirty="0">
                <a:solidFill>
                  <a:srgbClr val="AD0F21"/>
                </a:solidFill>
                <a:latin typeface="Calibri"/>
                <a:cs typeface="Calibri"/>
              </a:rPr>
              <a:t>Figure</a:t>
            </a:r>
            <a:r>
              <a:rPr sz="2650" b="1" spc="-70" dirty="0">
                <a:solidFill>
                  <a:srgbClr val="AD0F21"/>
                </a:solidFill>
                <a:latin typeface="Calibri"/>
                <a:cs typeface="Calibri"/>
              </a:rPr>
              <a:t> </a:t>
            </a:r>
            <a:r>
              <a:rPr sz="2650" b="1" spc="-25" dirty="0">
                <a:solidFill>
                  <a:srgbClr val="AD0F21"/>
                </a:solidFill>
                <a:latin typeface="Calibri"/>
                <a:cs typeface="Calibri"/>
              </a:rPr>
              <a:t>11 </a:t>
            </a:r>
            <a:r>
              <a:rPr sz="2400" b="1" spc="-10" dirty="0">
                <a:latin typeface="Calibri"/>
                <a:cs typeface="Calibri"/>
              </a:rPr>
              <a:t>Mechanisms </a:t>
            </a:r>
            <a:r>
              <a:rPr sz="2400" b="1" dirty="0">
                <a:latin typeface="Calibri"/>
                <a:cs typeface="Calibri"/>
              </a:rPr>
              <a:t>contributing</a:t>
            </a:r>
            <a:r>
              <a:rPr sz="2400" b="1" spc="-80" dirty="0">
                <a:latin typeface="Calibri"/>
                <a:cs typeface="Calibri"/>
              </a:rPr>
              <a:t> </a:t>
            </a:r>
            <a:r>
              <a:rPr sz="2400" b="1" spc="-25" dirty="0">
                <a:latin typeface="Calibri"/>
                <a:cs typeface="Calibri"/>
              </a:rPr>
              <a:t>to </a:t>
            </a:r>
            <a:r>
              <a:rPr sz="2400" b="1" dirty="0">
                <a:latin typeface="Calibri"/>
                <a:cs typeface="Calibri"/>
              </a:rPr>
              <a:t>altered</a:t>
            </a:r>
            <a:r>
              <a:rPr sz="2400" b="1" spc="-9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platelet </a:t>
            </a:r>
            <a:r>
              <a:rPr sz="2400" b="1" dirty="0">
                <a:latin typeface="Calibri"/>
                <a:cs typeface="Calibri"/>
              </a:rPr>
              <a:t>activation</a:t>
            </a:r>
            <a:r>
              <a:rPr sz="2400" b="1" spc="-80" dirty="0">
                <a:latin typeface="Calibri"/>
                <a:cs typeface="Calibri"/>
              </a:rPr>
              <a:t> </a:t>
            </a:r>
            <a:r>
              <a:rPr sz="2400" b="1" spc="-25" dirty="0">
                <a:latin typeface="Calibri"/>
                <a:cs typeface="Calibri"/>
              </a:rPr>
              <a:t>and </a:t>
            </a:r>
            <a:r>
              <a:rPr sz="2400" b="1" spc="-10" dirty="0">
                <a:latin typeface="Calibri"/>
                <a:cs typeface="Calibri"/>
              </a:rPr>
              <a:t>atherothrombosis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spc="-25" dirty="0">
                <a:latin typeface="Calibri"/>
                <a:cs typeface="Calibri"/>
              </a:rPr>
              <a:t>in </a:t>
            </a:r>
            <a:r>
              <a:rPr sz="2400" b="1" dirty="0">
                <a:latin typeface="Calibri"/>
                <a:cs typeface="Calibri"/>
              </a:rPr>
              <a:t>patients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with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diabetes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01623" y="428188"/>
            <a:ext cx="5575489" cy="572805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0719" y="6222088"/>
            <a:ext cx="11949430" cy="0"/>
          </a:xfrm>
          <a:custGeom>
            <a:avLst/>
            <a:gdLst/>
            <a:ahLst/>
            <a:cxnLst/>
            <a:rect l="l" t="t" r="r" b="b"/>
            <a:pathLst>
              <a:path w="11949430">
                <a:moveTo>
                  <a:pt x="0" y="0"/>
                </a:moveTo>
                <a:lnTo>
                  <a:pt x="11948976" y="0"/>
                </a:lnTo>
              </a:path>
            </a:pathLst>
          </a:custGeom>
          <a:ln w="12695">
            <a:solidFill>
              <a:srgbClr val="D2D2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40719" y="6078125"/>
            <a:ext cx="288290" cy="779145"/>
            <a:chOff x="240719" y="6078125"/>
            <a:chExt cx="288290" cy="779145"/>
          </a:xfrm>
        </p:grpSpPr>
        <p:sp>
          <p:nvSpPr>
            <p:cNvPr id="4" name="object 4"/>
            <p:cNvSpPr/>
            <p:nvPr/>
          </p:nvSpPr>
          <p:spPr>
            <a:xfrm>
              <a:off x="384694" y="6366051"/>
              <a:ext cx="0" cy="491490"/>
            </a:xfrm>
            <a:custGeom>
              <a:avLst/>
              <a:gdLst/>
              <a:ahLst/>
              <a:cxnLst/>
              <a:rect l="l" t="t" r="r" b="b"/>
              <a:pathLst>
                <a:path h="491490">
                  <a:moveTo>
                    <a:pt x="0" y="0"/>
                  </a:moveTo>
                  <a:lnTo>
                    <a:pt x="0" y="490959"/>
                  </a:lnTo>
                </a:path>
              </a:pathLst>
            </a:custGeom>
            <a:ln w="12696">
              <a:solidFill>
                <a:srgbClr val="D2D2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0719" y="6078125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89">
                  <a:moveTo>
                    <a:pt x="143974" y="0"/>
                  </a:moveTo>
                  <a:lnTo>
                    <a:pt x="98462" y="7339"/>
                  </a:lnTo>
                  <a:lnTo>
                    <a:pt x="58939" y="27777"/>
                  </a:lnTo>
                  <a:lnTo>
                    <a:pt x="27774" y="58941"/>
                  </a:lnTo>
                  <a:lnTo>
                    <a:pt x="7338" y="98460"/>
                  </a:lnTo>
                  <a:lnTo>
                    <a:pt x="0" y="143963"/>
                  </a:lnTo>
                  <a:lnTo>
                    <a:pt x="7338" y="189465"/>
                  </a:lnTo>
                  <a:lnTo>
                    <a:pt x="27774" y="228984"/>
                  </a:lnTo>
                  <a:lnTo>
                    <a:pt x="58939" y="260148"/>
                  </a:lnTo>
                  <a:lnTo>
                    <a:pt x="98462" y="280586"/>
                  </a:lnTo>
                  <a:lnTo>
                    <a:pt x="143974" y="287926"/>
                  </a:lnTo>
                  <a:lnTo>
                    <a:pt x="189479" y="280586"/>
                  </a:lnTo>
                  <a:lnTo>
                    <a:pt x="228997" y="260148"/>
                  </a:lnTo>
                  <a:lnTo>
                    <a:pt x="260158" y="228984"/>
                  </a:lnTo>
                  <a:lnTo>
                    <a:pt x="280594" y="189465"/>
                  </a:lnTo>
                  <a:lnTo>
                    <a:pt x="287932" y="143963"/>
                  </a:lnTo>
                  <a:lnTo>
                    <a:pt x="280594" y="98460"/>
                  </a:lnTo>
                  <a:lnTo>
                    <a:pt x="260158" y="58941"/>
                  </a:lnTo>
                  <a:lnTo>
                    <a:pt x="228997" y="27777"/>
                  </a:lnTo>
                  <a:lnTo>
                    <a:pt x="189479" y="7339"/>
                  </a:lnTo>
                  <a:lnTo>
                    <a:pt x="143974" y="0"/>
                  </a:lnTo>
                  <a:close/>
                </a:path>
              </a:pathLst>
            </a:custGeom>
            <a:solidFill>
              <a:srgbClr val="D0D0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82126" y="6126113"/>
            <a:ext cx="191966" cy="19195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90407" y="454137"/>
            <a:ext cx="968194" cy="35064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68979" y="6326539"/>
            <a:ext cx="2099945" cy="2279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b="1" spc="-10" dirty="0">
                <a:solidFill>
                  <a:srgbClr val="AD0F21"/>
                </a:solidFill>
                <a:latin typeface="Calibri"/>
                <a:cs typeface="Calibri"/>
                <a:hlinkClick r:id="rId4"/>
              </a:rPr>
              <a:t>www.escardio.org/guidelines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400835" y="5628609"/>
            <a:ext cx="161925" cy="3416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15"/>
              </a:lnSpc>
            </a:pPr>
            <a:r>
              <a:rPr sz="1050" spc="-20" dirty="0">
                <a:latin typeface="Calibri"/>
                <a:cs typeface="Calibri"/>
              </a:rPr>
              <a:t>©ESC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50876" y="6265602"/>
            <a:ext cx="5107305" cy="351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89075" marR="5080" indent="-1477010">
              <a:lnSpc>
                <a:spcPct val="101499"/>
              </a:lnSpc>
              <a:spcBef>
                <a:spcPts val="100"/>
              </a:spcBef>
            </a:pPr>
            <a:r>
              <a:rPr sz="1050" dirty="0">
                <a:latin typeface="Calibri"/>
                <a:cs typeface="Calibri"/>
              </a:rPr>
              <a:t>2023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ESC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Guidelines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management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cardiovascular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disease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patients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diabetes </a:t>
            </a:r>
            <a:r>
              <a:rPr sz="1050" dirty="0">
                <a:latin typeface="Calibri"/>
                <a:cs typeface="Calibri"/>
              </a:rPr>
              <a:t>(European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Heart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Journal;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2023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–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doi:10.1093/eurheartj/ehad192)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72451" y="398188"/>
            <a:ext cx="4208780" cy="4330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650" b="1" dirty="0">
                <a:solidFill>
                  <a:srgbClr val="AD0F21"/>
                </a:solidFill>
                <a:latin typeface="Calibri"/>
                <a:cs typeface="Calibri"/>
              </a:rPr>
              <a:t>Revised</a:t>
            </a:r>
            <a:r>
              <a:rPr sz="2650" b="1" spc="-80" dirty="0">
                <a:solidFill>
                  <a:srgbClr val="AD0F21"/>
                </a:solidFill>
                <a:latin typeface="Calibri"/>
                <a:cs typeface="Calibri"/>
              </a:rPr>
              <a:t> </a:t>
            </a:r>
            <a:r>
              <a:rPr sz="2650" b="1" dirty="0">
                <a:solidFill>
                  <a:srgbClr val="AD0F21"/>
                </a:solidFill>
                <a:latin typeface="Calibri"/>
                <a:cs typeface="Calibri"/>
              </a:rPr>
              <a:t>recommendations</a:t>
            </a:r>
            <a:r>
              <a:rPr sz="2650" b="1" spc="-95" dirty="0">
                <a:solidFill>
                  <a:srgbClr val="AD0F21"/>
                </a:solidFill>
                <a:latin typeface="Calibri"/>
                <a:cs typeface="Calibri"/>
              </a:rPr>
              <a:t> </a:t>
            </a:r>
            <a:r>
              <a:rPr sz="2650" b="1" spc="-25" dirty="0">
                <a:solidFill>
                  <a:srgbClr val="AD0F21"/>
                </a:solidFill>
                <a:latin typeface="Calibri"/>
                <a:cs typeface="Calibri"/>
              </a:rPr>
              <a:t>(1)</a:t>
            </a:r>
            <a:endParaRPr sz="2650">
              <a:latin typeface="Calibri"/>
              <a:cs typeface="Calibri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367715" y="798429"/>
          <a:ext cx="10888342" cy="53320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54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54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18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1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6100">
                <a:tc grid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D2D2D2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485">
                <a:tc>
                  <a:txBody>
                    <a:bodyPr/>
                    <a:lstStyle/>
                    <a:p>
                      <a:pPr algn="ctr">
                        <a:lnSpc>
                          <a:spcPts val="2420"/>
                        </a:lnSpc>
                      </a:pPr>
                      <a:r>
                        <a:rPr sz="2100" b="1" spc="-20" dirty="0">
                          <a:latin typeface="Calibri"/>
                          <a:cs typeface="Calibri"/>
                        </a:rPr>
                        <a:t>2019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6C7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20"/>
                        </a:lnSpc>
                      </a:pPr>
                      <a:r>
                        <a:rPr sz="2100" b="1" spc="-10" dirty="0">
                          <a:latin typeface="Calibri"/>
                          <a:cs typeface="Calibri"/>
                        </a:rPr>
                        <a:t>Class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6C7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20"/>
                        </a:lnSpc>
                      </a:pPr>
                      <a:r>
                        <a:rPr sz="2100" b="1" spc="-10" dirty="0">
                          <a:latin typeface="Calibri"/>
                          <a:cs typeface="Calibri"/>
                        </a:rPr>
                        <a:t>Level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6C7C9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420"/>
                        </a:lnSpc>
                      </a:pPr>
                      <a:r>
                        <a:rPr sz="2100" b="1" spc="-20" dirty="0">
                          <a:latin typeface="Calibri"/>
                          <a:cs typeface="Calibri"/>
                        </a:rPr>
                        <a:t>2023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6C7C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420"/>
                        </a:lnSpc>
                      </a:pPr>
                      <a:r>
                        <a:rPr sz="2100" b="1" spc="-10" dirty="0">
                          <a:latin typeface="Calibri"/>
                          <a:cs typeface="Calibri"/>
                        </a:rPr>
                        <a:t>Class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6C7C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420"/>
                        </a:lnSpc>
                      </a:pPr>
                      <a:r>
                        <a:rPr sz="2100" b="1" spc="-10" dirty="0">
                          <a:latin typeface="Calibri"/>
                          <a:cs typeface="Calibri"/>
                        </a:rPr>
                        <a:t>Level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6C7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485">
                <a:tc gridSpan="6">
                  <a:txBody>
                    <a:bodyPr/>
                    <a:lstStyle/>
                    <a:p>
                      <a:pPr marL="46990">
                        <a:lnSpc>
                          <a:spcPts val="2420"/>
                        </a:lnSpc>
                      </a:pPr>
                      <a:r>
                        <a:rPr sz="2100" b="1" i="1" dirty="0">
                          <a:latin typeface="Calibri"/>
                          <a:cs typeface="Calibri"/>
                        </a:rPr>
                        <a:t>Change</a:t>
                      </a:r>
                      <a:r>
                        <a:rPr sz="2100" b="1" i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b="1" i="1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2100" b="1" i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b="1" i="1" dirty="0">
                          <a:latin typeface="Calibri"/>
                          <a:cs typeface="Calibri"/>
                        </a:rPr>
                        <a:t>diet</a:t>
                      </a:r>
                      <a:r>
                        <a:rPr sz="2100" b="1" i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b="1" i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2100" b="1" i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b="1" i="1" dirty="0">
                          <a:latin typeface="Calibri"/>
                          <a:cs typeface="Calibri"/>
                        </a:rPr>
                        <a:t>nutrition</a:t>
                      </a:r>
                      <a:r>
                        <a:rPr sz="2100" b="1" i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b="1" i="1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2100" b="1" i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b="1" i="1" dirty="0">
                          <a:latin typeface="Calibri"/>
                          <a:cs typeface="Calibri"/>
                        </a:rPr>
                        <a:t>patients</a:t>
                      </a:r>
                      <a:r>
                        <a:rPr sz="2100" b="1" i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b="1" i="1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2100" b="1" i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b="1" i="1" spc="-10" dirty="0">
                          <a:latin typeface="Calibri"/>
                          <a:cs typeface="Calibri"/>
                        </a:rPr>
                        <a:t>diabetes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6C7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5410">
                <a:tc>
                  <a:txBody>
                    <a:bodyPr/>
                    <a:lstStyle/>
                    <a:p>
                      <a:pPr marL="46990">
                        <a:lnSpc>
                          <a:spcPts val="2470"/>
                        </a:lnSpc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1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Mediterranean</a:t>
                      </a:r>
                      <a:r>
                        <a:rPr sz="21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diet,</a:t>
                      </a:r>
                      <a:r>
                        <a:rPr sz="21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rich</a:t>
                      </a:r>
                      <a:r>
                        <a:rPr sz="21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in</a:t>
                      </a:r>
                      <a:endParaRPr sz="2100">
                        <a:latin typeface="Calibri"/>
                        <a:cs typeface="Calibri"/>
                      </a:endParaRPr>
                    </a:p>
                    <a:p>
                      <a:pPr marL="46990" marR="336550">
                        <a:lnSpc>
                          <a:spcPct val="108600"/>
                        </a:lnSpc>
                        <a:spcBef>
                          <a:spcPts val="15"/>
                        </a:spcBef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polyunsaturated</a:t>
                      </a:r>
                      <a:r>
                        <a:rPr sz="2100" spc="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and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monounsaturated</a:t>
                      </a:r>
                      <a:r>
                        <a:rPr sz="210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fats,</a:t>
                      </a:r>
                      <a:r>
                        <a:rPr sz="210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should</a:t>
                      </a:r>
                      <a:r>
                        <a:rPr sz="21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be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considered</a:t>
                      </a:r>
                      <a:r>
                        <a:rPr sz="21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1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reduce</a:t>
                      </a:r>
                      <a:r>
                        <a:rPr sz="21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CV</a:t>
                      </a:r>
                      <a:r>
                        <a:rPr sz="21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events.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CDD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1" spc="-25" dirty="0">
                          <a:latin typeface="Calibri"/>
                          <a:cs typeface="Calibri"/>
                        </a:rPr>
                        <a:t>IIa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B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8EB7C6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ts val="2470"/>
                        </a:lnSpc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It</a:t>
                      </a:r>
                      <a:r>
                        <a:rPr sz="2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recommended</a:t>
                      </a:r>
                      <a:r>
                        <a:rPr sz="210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adopt</a:t>
                      </a:r>
                      <a:r>
                        <a:rPr sz="2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a</a:t>
                      </a:r>
                      <a:endParaRPr sz="2100">
                        <a:latin typeface="Calibri"/>
                        <a:cs typeface="Calibri"/>
                      </a:endParaRPr>
                    </a:p>
                    <a:p>
                      <a:pPr marL="48260" marR="194310">
                        <a:lnSpc>
                          <a:spcPct val="108600"/>
                        </a:lnSpc>
                        <a:spcBef>
                          <a:spcPts val="15"/>
                        </a:spcBef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Mediterranean</a:t>
                      </a:r>
                      <a:r>
                        <a:rPr sz="21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210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plant-based</a:t>
                      </a:r>
                      <a:r>
                        <a:rPr sz="2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diet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2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high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unsaturated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fat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content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lower</a:t>
                      </a:r>
                      <a:r>
                        <a:rPr sz="21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CV</a:t>
                      </a:r>
                      <a:r>
                        <a:rPr sz="2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risk.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CDD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639"/>
                        </a:spcBef>
                      </a:pPr>
                      <a:r>
                        <a:rPr sz="2100" b="1" dirty="0">
                          <a:latin typeface="Calibri"/>
                          <a:cs typeface="Calibri"/>
                        </a:rPr>
                        <a:t>I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FB88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1639"/>
                        </a:spcBef>
                      </a:pPr>
                      <a:r>
                        <a:rPr sz="2100" b="1" dirty="0">
                          <a:latin typeface="Calibri"/>
                          <a:cs typeface="Calibri"/>
                        </a:rPr>
                        <a:t>A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8B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1615">
                <a:tc gridSpan="6">
                  <a:txBody>
                    <a:bodyPr/>
                    <a:lstStyle/>
                    <a:p>
                      <a:pPr marL="6129020">
                        <a:lnSpc>
                          <a:spcPct val="100000"/>
                        </a:lnSpc>
                        <a:spcBef>
                          <a:spcPts val="1680"/>
                        </a:spcBef>
                      </a:pPr>
                      <a:r>
                        <a:rPr sz="1800" spc="-10" dirty="0">
                          <a:latin typeface="Century Gothic"/>
                          <a:cs typeface="Century Gothic"/>
                        </a:rPr>
                        <a:t>Määritelmä: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  <a:p>
                      <a:pPr marL="612902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entury Gothic"/>
                          <a:cs typeface="Century Gothic"/>
                        </a:rPr>
                        <a:t>Luokka</a:t>
                      </a:r>
                      <a:r>
                        <a:rPr sz="1800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800" spc="-25" dirty="0">
                          <a:latin typeface="Century Gothic"/>
                          <a:cs typeface="Century Gothic"/>
                        </a:rPr>
                        <a:t>I: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  <a:p>
                      <a:pPr marL="6129020" marR="241300" algn="just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entury Gothic"/>
                          <a:cs typeface="Century Gothic"/>
                        </a:rPr>
                        <a:t>Evidenssi</a:t>
                      </a:r>
                      <a:r>
                        <a:rPr sz="1800" spc="-6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800" dirty="0">
                          <a:latin typeface="Century Gothic"/>
                          <a:cs typeface="Century Gothic"/>
                        </a:rPr>
                        <a:t>ja/tai</a:t>
                      </a:r>
                      <a:r>
                        <a:rPr sz="1800" spc="-3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800" dirty="0">
                          <a:latin typeface="Century Gothic"/>
                          <a:cs typeface="Century Gothic"/>
                        </a:rPr>
                        <a:t>täysi</a:t>
                      </a:r>
                      <a:r>
                        <a:rPr sz="18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800" dirty="0">
                          <a:latin typeface="Century Gothic"/>
                          <a:cs typeface="Century Gothic"/>
                        </a:rPr>
                        <a:t>yhteisymmärrys</a:t>
                      </a:r>
                      <a:r>
                        <a:rPr sz="18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800" spc="-10" dirty="0">
                          <a:latin typeface="Century Gothic"/>
                          <a:cs typeface="Century Gothic"/>
                        </a:rPr>
                        <a:t>siitä, </a:t>
                      </a:r>
                      <a:r>
                        <a:rPr sz="1800" dirty="0">
                          <a:latin typeface="Century Gothic"/>
                          <a:cs typeface="Century Gothic"/>
                        </a:rPr>
                        <a:t>että hoito</a:t>
                      </a:r>
                      <a:r>
                        <a:rPr sz="18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800" dirty="0">
                          <a:latin typeface="Century Gothic"/>
                          <a:cs typeface="Century Gothic"/>
                        </a:rPr>
                        <a:t>tai</a:t>
                      </a:r>
                      <a:r>
                        <a:rPr sz="1800" spc="-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800" dirty="0">
                          <a:latin typeface="Century Gothic"/>
                          <a:cs typeface="Century Gothic"/>
                        </a:rPr>
                        <a:t>toimenpide</a:t>
                      </a:r>
                      <a:r>
                        <a:rPr sz="18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800" dirty="0">
                          <a:latin typeface="Century Gothic"/>
                          <a:cs typeface="Century Gothic"/>
                        </a:rPr>
                        <a:t>on</a:t>
                      </a:r>
                      <a:r>
                        <a:rPr sz="18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800" spc="-10" dirty="0">
                          <a:latin typeface="Century Gothic"/>
                          <a:cs typeface="Century Gothic"/>
                        </a:rPr>
                        <a:t>hyödyllinen, </a:t>
                      </a:r>
                      <a:r>
                        <a:rPr sz="1800" dirty="0">
                          <a:latin typeface="Century Gothic"/>
                          <a:cs typeface="Century Gothic"/>
                        </a:rPr>
                        <a:t>käyttökelpoinen</a:t>
                      </a:r>
                      <a:r>
                        <a:rPr sz="180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800" dirty="0">
                          <a:latin typeface="Century Gothic"/>
                          <a:cs typeface="Century Gothic"/>
                        </a:rPr>
                        <a:t>ja</a:t>
                      </a:r>
                      <a:r>
                        <a:rPr sz="1800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800" spc="-10" dirty="0">
                          <a:latin typeface="Century Gothic"/>
                          <a:cs typeface="Century Gothic"/>
                        </a:rPr>
                        <a:t>vaikuttava.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  <a:p>
                      <a:pPr marL="61290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10" dirty="0">
                          <a:latin typeface="Century Gothic"/>
                          <a:cs typeface="Century Gothic"/>
                        </a:rPr>
                        <a:t>Sanoitus: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  <a:p>
                      <a:pPr marL="612902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entury Gothic"/>
                          <a:cs typeface="Century Gothic"/>
                        </a:rPr>
                        <a:t>Suositellaan</a:t>
                      </a:r>
                      <a:r>
                        <a:rPr sz="18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800" dirty="0">
                          <a:latin typeface="Century Gothic"/>
                          <a:cs typeface="Century Gothic"/>
                        </a:rPr>
                        <a:t>tai</a:t>
                      </a:r>
                      <a:r>
                        <a:rPr sz="180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800" dirty="0">
                          <a:latin typeface="Century Gothic"/>
                          <a:cs typeface="Century Gothic"/>
                        </a:rPr>
                        <a:t>on</a:t>
                      </a:r>
                      <a:r>
                        <a:rPr sz="18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800" spc="-10" dirty="0">
                          <a:latin typeface="Century Gothic"/>
                          <a:cs typeface="Century Gothic"/>
                        </a:rPr>
                        <a:t>indikoitu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  <a:p>
                      <a:pPr marL="612902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entury Gothic"/>
                          <a:cs typeface="Century Gothic"/>
                        </a:rPr>
                        <a:t>[indikaatio</a:t>
                      </a:r>
                      <a:r>
                        <a:rPr sz="1800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800" dirty="0">
                          <a:latin typeface="Century Gothic"/>
                          <a:cs typeface="Century Gothic"/>
                        </a:rPr>
                        <a:t>on</a:t>
                      </a:r>
                      <a:r>
                        <a:rPr sz="1800" spc="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800" spc="-10" dirty="0">
                          <a:latin typeface="Century Gothic"/>
                          <a:cs typeface="Century Gothic"/>
                        </a:rPr>
                        <a:t>”käyttöaihe]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T="213360" marB="0">
                    <a:lnR w="19050">
                      <a:solidFill>
                        <a:srgbClr val="D2D2D2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6561" y="625475"/>
              <a:ext cx="10089616" cy="49326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412241"/>
            <a:ext cx="1020635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solidFill>
                  <a:srgbClr val="000000"/>
                </a:solidFill>
                <a:latin typeface="Corbel"/>
                <a:cs typeface="Corbel"/>
              </a:rPr>
              <a:t>Remission</a:t>
            </a:r>
            <a:r>
              <a:rPr sz="5400" spc="-10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5400" dirty="0">
                <a:solidFill>
                  <a:srgbClr val="000000"/>
                </a:solidFill>
                <a:latin typeface="Corbel"/>
                <a:cs typeface="Corbel"/>
              </a:rPr>
              <a:t>mahdollisuus</a:t>
            </a:r>
            <a:r>
              <a:rPr sz="5400" spc="-9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5400" spc="-10" dirty="0">
                <a:solidFill>
                  <a:srgbClr val="000000"/>
                </a:solidFill>
                <a:latin typeface="Corbel"/>
                <a:cs typeface="Corbel"/>
              </a:rPr>
              <a:t>nousussa..?</a:t>
            </a:r>
            <a:endParaRPr sz="5400">
              <a:latin typeface="Corbel"/>
              <a:cs typeface="Corbe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65252" y="3667252"/>
            <a:ext cx="6544309" cy="2295525"/>
            <a:chOff x="365252" y="3667252"/>
            <a:chExt cx="6544309" cy="229552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8315" y="4746625"/>
              <a:ext cx="3039160" cy="20383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5252" y="5060315"/>
              <a:ext cx="2297938" cy="2193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5263" y="5518150"/>
              <a:ext cx="50177" cy="5016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49896" y="5517769"/>
              <a:ext cx="177736" cy="989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7927" y="5557647"/>
              <a:ext cx="43646" cy="1435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12037" y="5470906"/>
              <a:ext cx="1638935" cy="1893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5263" y="5864060"/>
              <a:ext cx="50177" cy="5017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56817" y="5816841"/>
              <a:ext cx="1342466" cy="14578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73321" y="3667252"/>
              <a:ext cx="1626742" cy="20370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489704" y="3980942"/>
              <a:ext cx="2419477" cy="219201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4455414" y="3550666"/>
            <a:ext cx="2489200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dirty="0">
                <a:latin typeface="Corbel"/>
                <a:cs typeface="Corbel"/>
              </a:rPr>
              <a:t>T2D</a:t>
            </a:r>
            <a:r>
              <a:rPr sz="2400" spc="-5" dirty="0">
                <a:latin typeface="Corbel"/>
                <a:cs typeface="Corbel"/>
              </a:rPr>
              <a:t> </a:t>
            </a:r>
            <a:r>
              <a:rPr sz="2400" spc="-10" dirty="0">
                <a:latin typeface="Corbel"/>
                <a:cs typeface="Corbel"/>
              </a:rPr>
              <a:t>remissio </a:t>
            </a:r>
            <a:r>
              <a:rPr sz="2400" dirty="0">
                <a:latin typeface="Corbel"/>
                <a:cs typeface="Corbel"/>
              </a:rPr>
              <a:t>mainitaan</a:t>
            </a:r>
            <a:r>
              <a:rPr sz="2400" spc="-25" dirty="0">
                <a:latin typeface="Corbel"/>
                <a:cs typeface="Corbel"/>
              </a:rPr>
              <a:t> </a:t>
            </a:r>
            <a:r>
              <a:rPr sz="2400" dirty="0">
                <a:latin typeface="Corbel"/>
                <a:cs typeface="Corbel"/>
              </a:rPr>
              <a:t>11</a:t>
            </a:r>
            <a:r>
              <a:rPr sz="2400" spc="-40" dirty="0">
                <a:latin typeface="Corbel"/>
                <a:cs typeface="Corbel"/>
              </a:rPr>
              <a:t> </a:t>
            </a:r>
            <a:r>
              <a:rPr sz="2400" spc="-10" dirty="0">
                <a:latin typeface="Corbel"/>
                <a:cs typeface="Corbel"/>
              </a:rPr>
              <a:t>kertaa</a:t>
            </a:r>
            <a:endParaRPr sz="2400">
              <a:latin typeface="Corbel"/>
              <a:cs typeface="Corbe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476115" y="4608957"/>
            <a:ext cx="2491105" cy="836930"/>
            <a:chOff x="4476115" y="4608957"/>
            <a:chExt cx="2491105" cy="836930"/>
          </a:xfrm>
        </p:grpSpPr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76115" y="4647311"/>
              <a:ext cx="40767" cy="4076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759452" y="4608957"/>
              <a:ext cx="2071624" cy="15379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765929" y="4747641"/>
              <a:ext cx="1025017" cy="15379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476115" y="5052695"/>
              <a:ext cx="40767" cy="4076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761103" y="5052441"/>
              <a:ext cx="143256" cy="8039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920488" y="5084856"/>
              <a:ext cx="35441" cy="1165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972939" y="5014341"/>
              <a:ext cx="1994154" cy="15379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755007" y="5153025"/>
              <a:ext cx="2085720" cy="11849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765929" y="5291709"/>
              <a:ext cx="958596" cy="15379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743448" y="5362224"/>
              <a:ext cx="35441" cy="1165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801106" y="5291709"/>
              <a:ext cx="306070" cy="118490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4741926" y="4549266"/>
            <a:ext cx="2252345" cy="906144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 marR="144145">
              <a:lnSpc>
                <a:spcPct val="70000"/>
              </a:lnSpc>
              <a:spcBef>
                <a:spcPts val="565"/>
              </a:spcBef>
            </a:pPr>
            <a:r>
              <a:rPr sz="1300" spc="-10" dirty="0">
                <a:latin typeface="Corbel"/>
                <a:cs typeface="Corbel"/>
              </a:rPr>
              <a:t>”…voidaan</a:t>
            </a:r>
            <a:r>
              <a:rPr sz="1300" spc="-50" dirty="0">
                <a:latin typeface="Corbel"/>
                <a:cs typeface="Corbel"/>
              </a:rPr>
              <a:t> </a:t>
            </a:r>
            <a:r>
              <a:rPr sz="1300" dirty="0">
                <a:latin typeface="Corbel"/>
                <a:cs typeface="Corbel"/>
              </a:rPr>
              <a:t>saavuttaa</a:t>
            </a:r>
            <a:r>
              <a:rPr sz="1300" spc="-45" dirty="0">
                <a:latin typeface="Corbel"/>
                <a:cs typeface="Corbel"/>
              </a:rPr>
              <a:t> </a:t>
            </a:r>
            <a:r>
              <a:rPr sz="1300" spc="-10" dirty="0">
                <a:latin typeface="Corbel"/>
                <a:cs typeface="Corbel"/>
              </a:rPr>
              <a:t>pysyvällä painonlaskulla”</a:t>
            </a:r>
            <a:endParaRPr sz="1300">
              <a:latin typeface="Corbel"/>
              <a:cs typeface="Corbel"/>
            </a:endParaRPr>
          </a:p>
          <a:p>
            <a:pPr marL="12700" marR="5080" indent="211454">
              <a:lnSpc>
                <a:spcPct val="70100"/>
              </a:lnSpc>
              <a:spcBef>
                <a:spcPts val="1005"/>
              </a:spcBef>
            </a:pPr>
            <a:r>
              <a:rPr sz="1300" dirty="0">
                <a:latin typeface="Corbel"/>
                <a:cs typeface="Corbel"/>
              </a:rPr>
              <a:t>15%</a:t>
            </a:r>
            <a:r>
              <a:rPr sz="1300" spc="30" dirty="0">
                <a:latin typeface="Corbel"/>
                <a:cs typeface="Corbel"/>
              </a:rPr>
              <a:t> </a:t>
            </a:r>
            <a:r>
              <a:rPr sz="1300" spc="-10" dirty="0">
                <a:latin typeface="Corbel"/>
                <a:cs typeface="Corbel"/>
              </a:rPr>
              <a:t>painonlaskutavoite;</a:t>
            </a:r>
            <a:r>
              <a:rPr sz="1300" spc="-15" dirty="0">
                <a:latin typeface="Corbel"/>
                <a:cs typeface="Corbel"/>
              </a:rPr>
              <a:t> </a:t>
            </a:r>
            <a:r>
              <a:rPr sz="1300" spc="-25" dirty="0">
                <a:latin typeface="Corbel"/>
                <a:cs typeface="Corbel"/>
              </a:rPr>
              <a:t>mm. </a:t>
            </a:r>
            <a:r>
              <a:rPr sz="1300" dirty="0">
                <a:latin typeface="Corbel"/>
                <a:cs typeface="Corbel"/>
              </a:rPr>
              <a:t>taiten</a:t>
            </a:r>
            <a:r>
              <a:rPr sz="1300" spc="-5" dirty="0">
                <a:latin typeface="Corbel"/>
                <a:cs typeface="Corbel"/>
              </a:rPr>
              <a:t> </a:t>
            </a:r>
            <a:r>
              <a:rPr sz="1300" spc="-10" dirty="0">
                <a:latin typeface="Corbel"/>
                <a:cs typeface="Corbel"/>
              </a:rPr>
              <a:t>toteutetut</a:t>
            </a:r>
            <a:r>
              <a:rPr sz="1300" spc="-20" dirty="0">
                <a:latin typeface="Corbel"/>
                <a:cs typeface="Corbel"/>
              </a:rPr>
              <a:t> </a:t>
            </a:r>
            <a:r>
              <a:rPr sz="1300" spc="-10" dirty="0">
                <a:latin typeface="Corbel"/>
                <a:cs typeface="Corbel"/>
              </a:rPr>
              <a:t>vähäkaloriset pussidieetit</a:t>
            </a:r>
            <a:r>
              <a:rPr sz="1300" spc="10" dirty="0">
                <a:latin typeface="Corbel"/>
                <a:cs typeface="Corbel"/>
              </a:rPr>
              <a:t> </a:t>
            </a:r>
            <a:r>
              <a:rPr sz="1300" dirty="0">
                <a:latin typeface="Corbel"/>
                <a:cs typeface="Corbel"/>
              </a:rPr>
              <a:t>12</a:t>
            </a:r>
            <a:r>
              <a:rPr sz="1300" spc="195" dirty="0">
                <a:latin typeface="Corbel"/>
                <a:cs typeface="Corbel"/>
              </a:rPr>
              <a:t> </a:t>
            </a:r>
            <a:r>
              <a:rPr sz="1300" spc="-20" dirty="0">
                <a:latin typeface="Corbel"/>
                <a:cs typeface="Corbel"/>
              </a:rPr>
              <a:t>20vk</a:t>
            </a:r>
            <a:endParaRPr sz="1300">
              <a:latin typeface="Corbel"/>
              <a:cs typeface="Corbe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7931657" y="4021963"/>
            <a:ext cx="4190365" cy="1739264"/>
            <a:chOff x="7931657" y="4021963"/>
            <a:chExt cx="4190365" cy="1739264"/>
          </a:xfrm>
        </p:grpSpPr>
        <p:pic>
          <p:nvPicPr>
            <p:cNvPr id="32" name="object 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933943" y="4021963"/>
              <a:ext cx="3750563" cy="16433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931657" y="4268851"/>
              <a:ext cx="4190238" cy="20510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932419" y="4515739"/>
              <a:ext cx="3524504" cy="16433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240140" y="4932045"/>
              <a:ext cx="44068" cy="4419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523223" y="4890516"/>
              <a:ext cx="2991230" cy="12826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531097" y="5082540"/>
              <a:ext cx="3326765" cy="16878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525382" y="5274563"/>
              <a:ext cx="3388360" cy="16662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240140" y="5636158"/>
              <a:ext cx="44068" cy="4414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531859" y="5603684"/>
              <a:ext cx="1606296" cy="15749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159745" y="5603684"/>
              <a:ext cx="1631187" cy="157492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350316" y="4629988"/>
            <a:ext cx="3589654" cy="2171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40"/>
              </a:lnSpc>
              <a:spcBef>
                <a:spcPts val="100"/>
              </a:spcBef>
            </a:pPr>
            <a:r>
              <a:rPr sz="2400" spc="-10" dirty="0">
                <a:latin typeface="Corbel"/>
                <a:cs typeface="Corbel"/>
              </a:rPr>
              <a:t>Mainitsee</a:t>
            </a:r>
            <a:r>
              <a:rPr sz="2400" spc="-110" dirty="0">
                <a:latin typeface="Corbel"/>
                <a:cs typeface="Corbel"/>
              </a:rPr>
              <a:t> </a:t>
            </a:r>
            <a:r>
              <a:rPr sz="2400" dirty="0">
                <a:latin typeface="Corbel"/>
                <a:cs typeface="Corbel"/>
              </a:rPr>
              <a:t>T2D</a:t>
            </a:r>
            <a:r>
              <a:rPr sz="2400" spc="25" dirty="0">
                <a:latin typeface="Corbel"/>
                <a:cs typeface="Corbel"/>
              </a:rPr>
              <a:t> </a:t>
            </a:r>
            <a:r>
              <a:rPr sz="2400" spc="-10" dirty="0">
                <a:latin typeface="Corbel"/>
                <a:cs typeface="Corbel"/>
              </a:rPr>
              <a:t>remission</a:t>
            </a:r>
            <a:endParaRPr sz="2400">
              <a:latin typeface="Corbel"/>
              <a:cs typeface="Corbel"/>
            </a:endParaRPr>
          </a:p>
          <a:p>
            <a:pPr marL="12700">
              <a:lnSpc>
                <a:spcPts val="2740"/>
              </a:lnSpc>
            </a:pPr>
            <a:r>
              <a:rPr sz="2400" dirty="0">
                <a:latin typeface="Corbel"/>
                <a:cs typeface="Corbel"/>
              </a:rPr>
              <a:t>tekstissä</a:t>
            </a:r>
            <a:r>
              <a:rPr sz="2400" spc="10" dirty="0">
                <a:latin typeface="Corbel"/>
                <a:cs typeface="Corbel"/>
              </a:rPr>
              <a:t> </a:t>
            </a:r>
            <a:r>
              <a:rPr sz="2400" dirty="0">
                <a:latin typeface="Corbel"/>
                <a:cs typeface="Corbel"/>
              </a:rPr>
              <a:t>16</a:t>
            </a:r>
            <a:r>
              <a:rPr sz="2400" spc="-25" dirty="0">
                <a:latin typeface="Corbel"/>
                <a:cs typeface="Corbel"/>
              </a:rPr>
              <a:t> </a:t>
            </a:r>
            <a:r>
              <a:rPr sz="2400" spc="-10" dirty="0">
                <a:latin typeface="Corbel"/>
                <a:cs typeface="Corbel"/>
              </a:rPr>
              <a:t>kertaa</a:t>
            </a:r>
            <a:endParaRPr sz="2400">
              <a:latin typeface="Corbel"/>
              <a:cs typeface="Corbel"/>
            </a:endParaRPr>
          </a:p>
          <a:p>
            <a:pPr marL="737235" marR="972185" indent="214629">
              <a:lnSpc>
                <a:spcPts val="2720"/>
              </a:lnSpc>
              <a:spcBef>
                <a:spcPts val="10"/>
              </a:spcBef>
            </a:pPr>
            <a:r>
              <a:rPr sz="1600" dirty="0">
                <a:latin typeface="Corbel"/>
                <a:cs typeface="Corbel"/>
              </a:rPr>
              <a:t>15%</a:t>
            </a:r>
            <a:r>
              <a:rPr sz="1600" spc="-30" dirty="0">
                <a:latin typeface="Corbel"/>
                <a:cs typeface="Corbel"/>
              </a:rPr>
              <a:t> </a:t>
            </a:r>
            <a:r>
              <a:rPr sz="1600" spc="-10" dirty="0">
                <a:latin typeface="Corbel"/>
                <a:cs typeface="Corbel"/>
              </a:rPr>
              <a:t>painonpudotus ihavuusleikkaus</a:t>
            </a:r>
            <a:endParaRPr sz="1600">
              <a:latin typeface="Corbel"/>
              <a:cs typeface="Corbel"/>
            </a:endParaRPr>
          </a:p>
          <a:p>
            <a:pPr marL="41275" algn="ctr">
              <a:lnSpc>
                <a:spcPct val="100000"/>
              </a:lnSpc>
              <a:spcBef>
                <a:spcPts val="850"/>
              </a:spcBef>
            </a:pP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Davies</a:t>
            </a:r>
            <a:r>
              <a:rPr sz="9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MJ,</a:t>
            </a:r>
            <a:r>
              <a:rPr sz="9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Aroda</a:t>
            </a:r>
            <a:r>
              <a:rPr sz="9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40" dirty="0">
                <a:solidFill>
                  <a:srgbClr val="FFFFFF"/>
                </a:solidFill>
                <a:latin typeface="Calibri"/>
                <a:cs typeface="Calibri"/>
              </a:rPr>
              <a:t>VR,</a:t>
            </a:r>
            <a:r>
              <a:rPr sz="9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45" dirty="0">
                <a:solidFill>
                  <a:srgbClr val="FFFFFF"/>
                </a:solidFill>
                <a:latin typeface="Calibri"/>
                <a:cs typeface="Calibri"/>
              </a:rPr>
              <a:t>Collins</a:t>
            </a:r>
            <a:r>
              <a:rPr sz="9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BS,</a:t>
            </a:r>
            <a:r>
              <a:rPr sz="9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Gabbay</a:t>
            </a:r>
            <a:r>
              <a:rPr sz="9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RA,</a:t>
            </a:r>
            <a:r>
              <a:rPr sz="9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Green</a:t>
            </a:r>
            <a:r>
              <a:rPr sz="9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J,</a:t>
            </a:r>
            <a:r>
              <a:rPr sz="9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Maruthur</a:t>
            </a:r>
            <a:r>
              <a:rPr sz="9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45" dirty="0">
                <a:solidFill>
                  <a:srgbClr val="FFFFFF"/>
                </a:solidFill>
                <a:latin typeface="Calibri"/>
                <a:cs typeface="Calibri"/>
              </a:rPr>
              <a:t>NM,</a:t>
            </a:r>
            <a:r>
              <a:rPr sz="9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40" dirty="0">
                <a:solidFill>
                  <a:srgbClr val="FFFFFF"/>
                </a:solidFill>
                <a:latin typeface="Calibri"/>
                <a:cs typeface="Calibri"/>
              </a:rPr>
              <a:t>Rosas</a:t>
            </a:r>
            <a:r>
              <a:rPr sz="90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40" dirty="0">
                <a:solidFill>
                  <a:srgbClr val="FFFFFF"/>
                </a:solidFill>
                <a:latin typeface="Calibri"/>
                <a:cs typeface="Calibri"/>
              </a:rPr>
              <a:t>SE,</a:t>
            </a:r>
            <a:r>
              <a:rPr sz="9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4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r>
              <a:rPr sz="9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Prato</a:t>
            </a:r>
            <a:endParaRPr sz="900">
              <a:latin typeface="Calibri"/>
              <a:cs typeface="Calibri"/>
            </a:endParaRPr>
          </a:p>
          <a:p>
            <a:pPr marL="41275" algn="ctr">
              <a:lnSpc>
                <a:spcPct val="100000"/>
              </a:lnSpc>
            </a:pP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S,</a:t>
            </a:r>
            <a:r>
              <a:rPr sz="9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45" dirty="0">
                <a:solidFill>
                  <a:srgbClr val="FFFFFF"/>
                </a:solidFill>
                <a:latin typeface="Calibri"/>
                <a:cs typeface="Calibri"/>
              </a:rPr>
              <a:t>Mathieu</a:t>
            </a:r>
            <a:r>
              <a:rPr sz="9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C,</a:t>
            </a:r>
            <a:r>
              <a:rPr sz="9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Mingrone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G,</a:t>
            </a:r>
            <a:r>
              <a:rPr sz="9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Rossing</a:t>
            </a:r>
            <a:r>
              <a:rPr sz="9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P,</a:t>
            </a:r>
            <a:r>
              <a:rPr sz="9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Tankova</a:t>
            </a:r>
            <a:r>
              <a:rPr sz="9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T,</a:t>
            </a:r>
            <a:r>
              <a:rPr sz="9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Tsapas</a:t>
            </a:r>
            <a:r>
              <a:rPr sz="9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A,</a:t>
            </a:r>
            <a:r>
              <a:rPr sz="9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40" dirty="0">
                <a:solidFill>
                  <a:srgbClr val="FFFFFF"/>
                </a:solidFill>
                <a:latin typeface="Calibri"/>
                <a:cs typeface="Calibri"/>
              </a:rPr>
              <a:t>Buse</a:t>
            </a:r>
            <a:r>
              <a:rPr sz="9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JB</a:t>
            </a:r>
            <a:endParaRPr sz="900">
              <a:latin typeface="Calibri"/>
              <a:cs typeface="Calibri"/>
            </a:endParaRPr>
          </a:p>
          <a:p>
            <a:pPr marL="43180" algn="ctr">
              <a:lnSpc>
                <a:spcPts val="1060"/>
              </a:lnSpc>
            </a:pPr>
            <a:r>
              <a:rPr sz="900" i="1" spc="-50" dirty="0">
                <a:solidFill>
                  <a:srgbClr val="FFFFFF"/>
                </a:solidFill>
                <a:latin typeface="Calibri"/>
                <a:cs typeface="Calibri"/>
              </a:rPr>
              <a:t>Diabetes</a:t>
            </a:r>
            <a:r>
              <a:rPr sz="900" i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Care</a:t>
            </a:r>
            <a:r>
              <a:rPr sz="900" i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40" dirty="0">
                <a:solidFill>
                  <a:srgbClr val="FFFFFF"/>
                </a:solidFill>
                <a:latin typeface="Calibri"/>
                <a:cs typeface="Calibri"/>
              </a:rPr>
              <a:t>2022;</a:t>
            </a:r>
            <a:r>
              <a:rPr sz="9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60" dirty="0">
                <a:solidFill>
                  <a:srgbClr val="FFFFFF"/>
                </a:solidFill>
                <a:latin typeface="Calibri"/>
                <a:cs typeface="Calibri"/>
              </a:rPr>
              <a:t>https://doi.org/10.2337/dci22-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0034.</a:t>
            </a:r>
            <a:endParaRPr sz="900">
              <a:latin typeface="Calibri"/>
              <a:cs typeface="Calibri"/>
            </a:endParaRPr>
          </a:p>
          <a:p>
            <a:pPr marL="41275" algn="ctr">
              <a:lnSpc>
                <a:spcPts val="1900"/>
              </a:lnSpc>
            </a:pPr>
            <a:r>
              <a:rPr sz="900" i="1" spc="-55" dirty="0">
                <a:solidFill>
                  <a:srgbClr val="FFFFFF"/>
                </a:solidFill>
                <a:latin typeface="Calibri"/>
                <a:cs typeface="Calibri"/>
              </a:rPr>
              <a:t>Diabetologia</a:t>
            </a:r>
            <a:r>
              <a:rPr sz="900" i="1" spc="2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2022;https://doi.org/10.1007/s00125-</a:t>
            </a:r>
            <a:r>
              <a:rPr sz="900" spc="-65" dirty="0">
                <a:solidFill>
                  <a:srgbClr val="FFFFFF"/>
                </a:solidFill>
                <a:latin typeface="Calibri"/>
                <a:cs typeface="Calibri"/>
              </a:rPr>
              <a:t>022-05787-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505968" y="1293875"/>
            <a:ext cx="11470005" cy="3307079"/>
            <a:chOff x="505968" y="1293875"/>
            <a:chExt cx="11470005" cy="3307079"/>
          </a:xfrm>
        </p:grpSpPr>
        <p:pic>
          <p:nvPicPr>
            <p:cNvPr id="44" name="object 4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05968" y="1399031"/>
              <a:ext cx="3392424" cy="3201924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053839" y="1455419"/>
              <a:ext cx="3598164" cy="189890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293608" y="1293875"/>
              <a:ext cx="3681984" cy="2673096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4151121" y="5682183"/>
            <a:ext cx="341249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900" spc="-4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Diabetes</a:t>
            </a:r>
            <a:r>
              <a:rPr sz="9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9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Nutrition</a:t>
            </a:r>
            <a:r>
              <a:rPr sz="9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Study</a:t>
            </a:r>
            <a:r>
              <a:rPr sz="9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Group</a:t>
            </a:r>
            <a:r>
              <a:rPr sz="9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(DNSG)</a:t>
            </a:r>
            <a:r>
              <a:rPr sz="9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9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45" dirty="0">
                <a:solidFill>
                  <a:srgbClr val="FFFFFF"/>
                </a:solidFill>
                <a:latin typeface="Calibri"/>
                <a:cs typeface="Calibri"/>
              </a:rPr>
              <a:t>European</a:t>
            </a:r>
            <a:r>
              <a:rPr sz="9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Association</a:t>
            </a:r>
            <a:r>
              <a:rPr sz="9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4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9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Study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9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Diabetes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 (EASD).</a:t>
            </a:r>
            <a:r>
              <a:rPr sz="9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60" dirty="0">
                <a:solidFill>
                  <a:srgbClr val="FFFFFF"/>
                </a:solidFill>
                <a:latin typeface="Calibri"/>
                <a:cs typeface="Calibri"/>
              </a:rPr>
              <a:t>Evidence-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based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45" dirty="0">
                <a:solidFill>
                  <a:srgbClr val="FFFFFF"/>
                </a:solidFill>
                <a:latin typeface="Calibri"/>
                <a:cs typeface="Calibri"/>
              </a:rPr>
              <a:t>European</a:t>
            </a:r>
            <a:r>
              <a:rPr sz="9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recommendations</a:t>
            </a:r>
            <a:r>
              <a:rPr sz="9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4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9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dietary</a:t>
            </a:r>
            <a:r>
              <a:rPr sz="9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management</a:t>
            </a:r>
            <a:r>
              <a:rPr sz="9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9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diabetes.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Diabetologia</a:t>
            </a:r>
            <a:r>
              <a:rPr sz="9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40" dirty="0">
                <a:solidFill>
                  <a:srgbClr val="FFFFFF"/>
                </a:solidFill>
                <a:latin typeface="Calibri"/>
                <a:cs typeface="Calibri"/>
              </a:rPr>
              <a:t>66,</a:t>
            </a:r>
            <a:r>
              <a:rPr sz="9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965–985(2023).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60" dirty="0">
                <a:solidFill>
                  <a:srgbClr val="FFFFFF"/>
                </a:solidFill>
                <a:latin typeface="Calibri"/>
                <a:cs typeface="Calibri"/>
              </a:rPr>
              <a:t>https://doi.org/10.1007/s00125-023-</a:t>
            </a:r>
            <a:r>
              <a:rPr sz="900" spc="-65" dirty="0">
                <a:solidFill>
                  <a:srgbClr val="FFFFFF"/>
                </a:solidFill>
                <a:latin typeface="Calibri"/>
                <a:cs typeface="Calibri"/>
              </a:rPr>
              <a:t>05894-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903209" y="3943350"/>
            <a:ext cx="4248785" cy="256667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345"/>
              </a:spcBef>
            </a:pPr>
            <a:r>
              <a:rPr sz="1800" dirty="0">
                <a:latin typeface="Corbel"/>
                <a:cs typeface="Corbel"/>
              </a:rPr>
              <a:t>Diabeteksen</a:t>
            </a:r>
            <a:r>
              <a:rPr sz="1800" spc="-25" dirty="0">
                <a:latin typeface="Corbel"/>
                <a:cs typeface="Corbel"/>
              </a:rPr>
              <a:t> </a:t>
            </a:r>
            <a:r>
              <a:rPr sz="1800" dirty="0">
                <a:latin typeface="Corbel"/>
                <a:cs typeface="Corbel"/>
              </a:rPr>
              <a:t>remissio</a:t>
            </a:r>
            <a:r>
              <a:rPr sz="1800" spc="-45" dirty="0">
                <a:latin typeface="Corbel"/>
                <a:cs typeface="Corbel"/>
              </a:rPr>
              <a:t> </a:t>
            </a:r>
            <a:r>
              <a:rPr sz="1800" dirty="0">
                <a:latin typeface="Corbel"/>
                <a:cs typeface="Corbel"/>
              </a:rPr>
              <a:t>voidaan</a:t>
            </a:r>
            <a:r>
              <a:rPr sz="1800" spc="10" dirty="0">
                <a:latin typeface="Corbel"/>
                <a:cs typeface="Corbel"/>
              </a:rPr>
              <a:t> </a:t>
            </a:r>
            <a:r>
              <a:rPr sz="1800" spc="-10" dirty="0">
                <a:latin typeface="Corbel"/>
                <a:cs typeface="Corbel"/>
              </a:rPr>
              <a:t>saavuttaa </a:t>
            </a:r>
            <a:r>
              <a:rPr sz="1800" dirty="0">
                <a:latin typeface="Corbel"/>
                <a:cs typeface="Corbel"/>
              </a:rPr>
              <a:t>monilla</a:t>
            </a:r>
            <a:r>
              <a:rPr sz="1800" spc="-5" dirty="0">
                <a:latin typeface="Corbel"/>
                <a:cs typeface="Corbel"/>
              </a:rPr>
              <a:t> </a:t>
            </a:r>
            <a:r>
              <a:rPr sz="1800" dirty="0">
                <a:latin typeface="Corbel"/>
                <a:cs typeface="Corbel"/>
              </a:rPr>
              <a:t>aikuisilla;</a:t>
            </a:r>
            <a:r>
              <a:rPr sz="1800" spc="-25" dirty="0">
                <a:latin typeface="Corbel"/>
                <a:cs typeface="Corbel"/>
              </a:rPr>
              <a:t> </a:t>
            </a:r>
            <a:r>
              <a:rPr sz="1800" dirty="0">
                <a:latin typeface="Corbel"/>
                <a:cs typeface="Corbel"/>
              </a:rPr>
              <a:t>on</a:t>
            </a:r>
            <a:r>
              <a:rPr sz="1800" spc="-10" dirty="0">
                <a:latin typeface="Corbel"/>
                <a:cs typeface="Corbel"/>
              </a:rPr>
              <a:t> </a:t>
            </a:r>
            <a:r>
              <a:rPr sz="1800" dirty="0">
                <a:latin typeface="Corbel"/>
                <a:cs typeface="Corbel"/>
              </a:rPr>
              <a:t>suhteessa siihen,</a:t>
            </a:r>
            <a:r>
              <a:rPr sz="1800" spc="-20" dirty="0">
                <a:latin typeface="Corbel"/>
                <a:cs typeface="Corbel"/>
              </a:rPr>
              <a:t> </a:t>
            </a:r>
            <a:r>
              <a:rPr sz="1800" spc="-10" dirty="0">
                <a:latin typeface="Corbel"/>
                <a:cs typeface="Corbel"/>
              </a:rPr>
              <a:t>kuinka </a:t>
            </a:r>
            <a:r>
              <a:rPr sz="1800" dirty="0">
                <a:latin typeface="Corbel"/>
                <a:cs typeface="Corbel"/>
              </a:rPr>
              <a:t>intensiivinen</a:t>
            </a:r>
            <a:r>
              <a:rPr sz="1800" spc="-50" dirty="0">
                <a:latin typeface="Corbel"/>
                <a:cs typeface="Corbel"/>
              </a:rPr>
              <a:t> </a:t>
            </a:r>
            <a:r>
              <a:rPr sz="1800" dirty="0">
                <a:latin typeface="Corbel"/>
                <a:cs typeface="Corbel"/>
              </a:rPr>
              <a:t>tämä</a:t>
            </a:r>
            <a:r>
              <a:rPr sz="1800" spc="-20" dirty="0">
                <a:latin typeface="Corbel"/>
                <a:cs typeface="Corbel"/>
              </a:rPr>
              <a:t> </a:t>
            </a:r>
            <a:r>
              <a:rPr sz="1800" dirty="0">
                <a:latin typeface="Corbel"/>
                <a:cs typeface="Corbel"/>
              </a:rPr>
              <a:t>ruokavaliohoito</a:t>
            </a:r>
            <a:r>
              <a:rPr sz="1800" spc="-5" dirty="0">
                <a:latin typeface="Corbel"/>
                <a:cs typeface="Corbel"/>
              </a:rPr>
              <a:t> </a:t>
            </a:r>
            <a:r>
              <a:rPr sz="1800" spc="-25" dirty="0">
                <a:latin typeface="Corbel"/>
                <a:cs typeface="Corbel"/>
              </a:rPr>
              <a:t>on</a:t>
            </a:r>
            <a:endParaRPr sz="1800">
              <a:latin typeface="Corbel"/>
              <a:cs typeface="Corbel"/>
            </a:endParaRPr>
          </a:p>
          <a:p>
            <a:pPr marL="614680" marR="225425">
              <a:lnSpc>
                <a:spcPts val="1510"/>
              </a:lnSpc>
              <a:spcBef>
                <a:spcPts val="1085"/>
              </a:spcBef>
            </a:pPr>
            <a:r>
              <a:rPr sz="1400" dirty="0">
                <a:latin typeface="Corbel"/>
                <a:cs typeface="Corbel"/>
              </a:rPr>
              <a:t>”Ruokavaliohoito</a:t>
            </a:r>
            <a:r>
              <a:rPr sz="1400" spc="-2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tehokkain</a:t>
            </a:r>
            <a:r>
              <a:rPr sz="1400" spc="-4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silloin</a:t>
            </a:r>
            <a:r>
              <a:rPr sz="1400" spc="-4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kun</a:t>
            </a:r>
            <a:r>
              <a:rPr sz="1400" spc="-50" dirty="0">
                <a:latin typeface="Corbel"/>
                <a:cs typeface="Corbel"/>
              </a:rPr>
              <a:t> </a:t>
            </a:r>
            <a:r>
              <a:rPr sz="1400" spc="-25" dirty="0">
                <a:latin typeface="Corbel"/>
                <a:cs typeface="Corbel"/>
              </a:rPr>
              <a:t>se </a:t>
            </a:r>
            <a:r>
              <a:rPr sz="1400" dirty="0">
                <a:latin typeface="Corbel"/>
                <a:cs typeface="Corbel"/>
              </a:rPr>
              <a:t>korostaa</a:t>
            </a:r>
            <a:r>
              <a:rPr sz="1400" spc="-5" dirty="0">
                <a:latin typeface="Corbel"/>
                <a:cs typeface="Corbel"/>
              </a:rPr>
              <a:t> </a:t>
            </a:r>
            <a:r>
              <a:rPr sz="1400" spc="-10" dirty="0">
                <a:latin typeface="Corbel"/>
                <a:cs typeface="Corbel"/>
              </a:rPr>
              <a:t>kokokasvisruokaa,</a:t>
            </a:r>
            <a:r>
              <a:rPr sz="1400" spc="2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ja</a:t>
            </a:r>
            <a:r>
              <a:rPr sz="1400" spc="-2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lihan</a:t>
            </a:r>
            <a:r>
              <a:rPr sz="1400" spc="-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ja</a:t>
            </a:r>
            <a:r>
              <a:rPr sz="1400" spc="-5" dirty="0">
                <a:latin typeface="Corbel"/>
                <a:cs typeface="Corbel"/>
              </a:rPr>
              <a:t> </a:t>
            </a:r>
            <a:r>
              <a:rPr sz="1400" spc="-10" dirty="0">
                <a:latin typeface="Corbel"/>
                <a:cs typeface="Corbel"/>
              </a:rPr>
              <a:t>muiden </a:t>
            </a:r>
            <a:r>
              <a:rPr sz="1400" dirty="0">
                <a:latin typeface="Corbel"/>
                <a:cs typeface="Corbel"/>
              </a:rPr>
              <a:t>eläinperäisten</a:t>
            </a:r>
            <a:r>
              <a:rPr sz="1400" spc="-5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ruokien/tuotteiden</a:t>
            </a:r>
            <a:r>
              <a:rPr sz="1400" spc="-50" dirty="0">
                <a:latin typeface="Corbel"/>
                <a:cs typeface="Corbel"/>
              </a:rPr>
              <a:t> </a:t>
            </a:r>
            <a:r>
              <a:rPr sz="1400" spc="-10" dirty="0">
                <a:latin typeface="Corbel"/>
                <a:cs typeface="Corbel"/>
              </a:rPr>
              <a:t>välttämistä”</a:t>
            </a:r>
            <a:endParaRPr sz="1400">
              <a:latin typeface="Corbel"/>
              <a:cs typeface="Corbel"/>
            </a:endParaRPr>
          </a:p>
          <a:p>
            <a:pPr marL="614680">
              <a:lnSpc>
                <a:spcPct val="100000"/>
              </a:lnSpc>
              <a:spcBef>
                <a:spcPts val="825"/>
              </a:spcBef>
            </a:pPr>
            <a:r>
              <a:rPr sz="1400" dirty="0">
                <a:latin typeface="Corbel"/>
                <a:cs typeface="Corbel"/>
              </a:rPr>
              <a:t>Mainitsee</a:t>
            </a:r>
            <a:r>
              <a:rPr sz="1400" spc="-1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myös</a:t>
            </a:r>
            <a:r>
              <a:rPr sz="1400" spc="-1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ENED</a:t>
            </a:r>
            <a:r>
              <a:rPr sz="1400" spc="200" dirty="0">
                <a:latin typeface="Corbel"/>
                <a:cs typeface="Corbel"/>
              </a:rPr>
              <a:t> </a:t>
            </a:r>
            <a:r>
              <a:rPr sz="1400" spc="-10" dirty="0">
                <a:latin typeface="Corbel"/>
                <a:cs typeface="Corbel"/>
              </a:rPr>
              <a:t>tyyppiset</a:t>
            </a:r>
            <a:r>
              <a:rPr sz="1400" spc="-40" dirty="0">
                <a:latin typeface="Corbel"/>
                <a:cs typeface="Corbel"/>
              </a:rPr>
              <a:t> </a:t>
            </a:r>
            <a:r>
              <a:rPr sz="1400" spc="-10" dirty="0">
                <a:latin typeface="Corbel"/>
                <a:cs typeface="Corbel"/>
              </a:rPr>
              <a:t>interventiot</a:t>
            </a:r>
            <a:endParaRPr sz="1400">
              <a:latin typeface="Corbel"/>
              <a:cs typeface="Corbel"/>
            </a:endParaRPr>
          </a:p>
          <a:p>
            <a:pPr marL="735330" marR="327025" indent="-635" algn="ctr">
              <a:lnSpc>
                <a:spcPct val="100000"/>
              </a:lnSpc>
              <a:spcBef>
                <a:spcPts val="900"/>
              </a:spcBef>
            </a:pP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Rosenfeld</a:t>
            </a:r>
            <a:r>
              <a:rPr sz="9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et</a:t>
            </a:r>
            <a:r>
              <a:rPr sz="9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al;</a:t>
            </a:r>
            <a:r>
              <a:rPr sz="9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"Dietary</a:t>
            </a:r>
            <a:r>
              <a:rPr sz="9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Interventions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9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Treat</a:t>
            </a:r>
            <a:r>
              <a:rPr sz="9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45" dirty="0">
                <a:solidFill>
                  <a:srgbClr val="FFFFFF"/>
                </a:solidFill>
                <a:latin typeface="Calibri"/>
                <a:cs typeface="Calibri"/>
              </a:rPr>
              <a:t>Type</a:t>
            </a:r>
            <a:r>
              <a:rPr sz="9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9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Diabetes</a:t>
            </a:r>
            <a:r>
              <a:rPr sz="9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9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45" dirty="0">
                <a:solidFill>
                  <a:srgbClr val="FFFFFF"/>
                </a:solidFill>
                <a:latin typeface="Calibri"/>
                <a:cs typeface="Calibri"/>
              </a:rPr>
              <a:t>Adults</a:t>
            </a:r>
            <a:r>
              <a:rPr sz="9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45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9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Goalof</a:t>
            </a:r>
            <a:r>
              <a:rPr sz="9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Remission: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9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Expert</a:t>
            </a:r>
            <a:r>
              <a:rPr sz="9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Consensus</a:t>
            </a:r>
            <a:r>
              <a:rPr sz="9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Statement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45" dirty="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sz="9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 American</a:t>
            </a:r>
            <a:r>
              <a:rPr sz="9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College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9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Lifestyle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medicine</a:t>
            </a:r>
            <a:endParaRPr sz="900">
              <a:latin typeface="Calibri"/>
              <a:cs typeface="Calibri"/>
            </a:endParaRPr>
          </a:p>
          <a:p>
            <a:pPr marL="403225" algn="ctr">
              <a:lnSpc>
                <a:spcPct val="100000"/>
              </a:lnSpc>
              <a:spcBef>
                <a:spcPts val="600"/>
              </a:spcBef>
            </a:pPr>
            <a:r>
              <a:rPr sz="900" spc="-45" dirty="0">
                <a:solidFill>
                  <a:srgbClr val="FFFFFF"/>
                </a:solidFill>
                <a:latin typeface="Calibri"/>
                <a:cs typeface="Calibri"/>
              </a:rPr>
              <a:t>DOI:</a:t>
            </a:r>
            <a:r>
              <a:rPr sz="9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u="sng" spc="-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8"/>
              </a:rPr>
              <a:t>https://doi.org/10.1177/15598276221087624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811894" y="6560616"/>
            <a:ext cx="28352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u="sng" spc="-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9"/>
              </a:rPr>
              <a:t>https://journals.sagepub.com/doi/full/10.1177/15598276221087624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2054098" y="1215897"/>
            <a:ext cx="10116820" cy="1239520"/>
            <a:chOff x="2054098" y="1215897"/>
            <a:chExt cx="10116820" cy="1239520"/>
          </a:xfrm>
        </p:grpSpPr>
        <p:sp>
          <p:nvSpPr>
            <p:cNvPr id="51" name="object 51"/>
            <p:cNvSpPr/>
            <p:nvPr/>
          </p:nvSpPr>
          <p:spPr>
            <a:xfrm>
              <a:off x="2060448" y="1229867"/>
              <a:ext cx="1884045" cy="1211580"/>
            </a:xfrm>
            <a:custGeom>
              <a:avLst/>
              <a:gdLst/>
              <a:ahLst/>
              <a:cxnLst/>
              <a:rect l="l" t="t" r="r" b="b"/>
              <a:pathLst>
                <a:path w="1884045" h="1211580">
                  <a:moveTo>
                    <a:pt x="941832" y="0"/>
                  </a:moveTo>
                  <a:lnTo>
                    <a:pt x="651763" y="240030"/>
                  </a:lnTo>
                  <a:lnTo>
                    <a:pt x="186562" y="240030"/>
                  </a:lnTo>
                  <a:lnTo>
                    <a:pt x="290068" y="539242"/>
                  </a:lnTo>
                  <a:lnTo>
                    <a:pt x="0" y="779145"/>
                  </a:lnTo>
                  <a:lnTo>
                    <a:pt x="419100" y="912368"/>
                  </a:lnTo>
                  <a:lnTo>
                    <a:pt x="522731" y="1211580"/>
                  </a:lnTo>
                  <a:lnTo>
                    <a:pt x="941832" y="1078357"/>
                  </a:lnTo>
                  <a:lnTo>
                    <a:pt x="1360931" y="1211580"/>
                  </a:lnTo>
                  <a:lnTo>
                    <a:pt x="1464564" y="912368"/>
                  </a:lnTo>
                  <a:lnTo>
                    <a:pt x="1883664" y="779145"/>
                  </a:lnTo>
                  <a:lnTo>
                    <a:pt x="1593596" y="539242"/>
                  </a:lnTo>
                  <a:lnTo>
                    <a:pt x="1697101" y="240030"/>
                  </a:lnTo>
                  <a:lnTo>
                    <a:pt x="1231900" y="240030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rgbClr val="AACD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060448" y="1229867"/>
              <a:ext cx="1884045" cy="1211580"/>
            </a:xfrm>
            <a:custGeom>
              <a:avLst/>
              <a:gdLst/>
              <a:ahLst/>
              <a:cxnLst/>
              <a:rect l="l" t="t" r="r" b="b"/>
              <a:pathLst>
                <a:path w="1884045" h="1211580">
                  <a:moveTo>
                    <a:pt x="0" y="779145"/>
                  </a:moveTo>
                  <a:lnTo>
                    <a:pt x="290068" y="539242"/>
                  </a:lnTo>
                  <a:lnTo>
                    <a:pt x="186562" y="240030"/>
                  </a:lnTo>
                  <a:lnTo>
                    <a:pt x="651763" y="240030"/>
                  </a:lnTo>
                  <a:lnTo>
                    <a:pt x="941832" y="0"/>
                  </a:lnTo>
                  <a:lnTo>
                    <a:pt x="1231900" y="240030"/>
                  </a:lnTo>
                  <a:lnTo>
                    <a:pt x="1697101" y="240030"/>
                  </a:lnTo>
                  <a:lnTo>
                    <a:pt x="1593596" y="539242"/>
                  </a:lnTo>
                  <a:lnTo>
                    <a:pt x="1883664" y="779145"/>
                  </a:lnTo>
                  <a:lnTo>
                    <a:pt x="1464564" y="912368"/>
                  </a:lnTo>
                  <a:lnTo>
                    <a:pt x="1360931" y="1211580"/>
                  </a:lnTo>
                  <a:lnTo>
                    <a:pt x="941832" y="1078357"/>
                  </a:lnTo>
                  <a:lnTo>
                    <a:pt x="522731" y="1211580"/>
                  </a:lnTo>
                  <a:lnTo>
                    <a:pt x="419100" y="912368"/>
                  </a:lnTo>
                  <a:lnTo>
                    <a:pt x="0" y="779145"/>
                  </a:lnTo>
                  <a:close/>
                </a:path>
              </a:pathLst>
            </a:custGeom>
            <a:ln w="12700">
              <a:solidFill>
                <a:srgbClr val="7B95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362700" y="1239011"/>
              <a:ext cx="1885314" cy="1210310"/>
            </a:xfrm>
            <a:custGeom>
              <a:avLst/>
              <a:gdLst/>
              <a:ahLst/>
              <a:cxnLst/>
              <a:rect l="l" t="t" r="r" b="b"/>
              <a:pathLst>
                <a:path w="1885315" h="1210310">
                  <a:moveTo>
                    <a:pt x="942594" y="0"/>
                  </a:moveTo>
                  <a:lnTo>
                    <a:pt x="652272" y="239649"/>
                  </a:lnTo>
                  <a:lnTo>
                    <a:pt x="186690" y="239649"/>
                  </a:lnTo>
                  <a:lnTo>
                    <a:pt x="290322" y="538479"/>
                  </a:lnTo>
                  <a:lnTo>
                    <a:pt x="0" y="778255"/>
                  </a:lnTo>
                  <a:lnTo>
                    <a:pt x="419480" y="911225"/>
                  </a:lnTo>
                  <a:lnTo>
                    <a:pt x="523113" y="1210055"/>
                  </a:lnTo>
                  <a:lnTo>
                    <a:pt x="942594" y="1077087"/>
                  </a:lnTo>
                  <a:lnTo>
                    <a:pt x="1362075" y="1210055"/>
                  </a:lnTo>
                  <a:lnTo>
                    <a:pt x="1465706" y="911225"/>
                  </a:lnTo>
                  <a:lnTo>
                    <a:pt x="1885188" y="778255"/>
                  </a:lnTo>
                  <a:lnTo>
                    <a:pt x="1594866" y="538479"/>
                  </a:lnTo>
                  <a:lnTo>
                    <a:pt x="1698498" y="239649"/>
                  </a:lnTo>
                  <a:lnTo>
                    <a:pt x="1232916" y="239649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AACD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362700" y="1239011"/>
              <a:ext cx="1885314" cy="1210310"/>
            </a:xfrm>
            <a:custGeom>
              <a:avLst/>
              <a:gdLst/>
              <a:ahLst/>
              <a:cxnLst/>
              <a:rect l="l" t="t" r="r" b="b"/>
              <a:pathLst>
                <a:path w="1885315" h="1210310">
                  <a:moveTo>
                    <a:pt x="0" y="778255"/>
                  </a:moveTo>
                  <a:lnTo>
                    <a:pt x="290322" y="538479"/>
                  </a:lnTo>
                  <a:lnTo>
                    <a:pt x="186690" y="239649"/>
                  </a:lnTo>
                  <a:lnTo>
                    <a:pt x="652272" y="239649"/>
                  </a:lnTo>
                  <a:lnTo>
                    <a:pt x="942594" y="0"/>
                  </a:lnTo>
                  <a:lnTo>
                    <a:pt x="1232916" y="239649"/>
                  </a:lnTo>
                  <a:lnTo>
                    <a:pt x="1698498" y="239649"/>
                  </a:lnTo>
                  <a:lnTo>
                    <a:pt x="1594866" y="538479"/>
                  </a:lnTo>
                  <a:lnTo>
                    <a:pt x="1885188" y="778255"/>
                  </a:lnTo>
                  <a:lnTo>
                    <a:pt x="1465706" y="911225"/>
                  </a:lnTo>
                  <a:lnTo>
                    <a:pt x="1362075" y="1210055"/>
                  </a:lnTo>
                  <a:lnTo>
                    <a:pt x="942594" y="1077087"/>
                  </a:lnTo>
                  <a:lnTo>
                    <a:pt x="523113" y="1210055"/>
                  </a:lnTo>
                  <a:lnTo>
                    <a:pt x="419480" y="911225"/>
                  </a:lnTo>
                  <a:lnTo>
                    <a:pt x="0" y="778255"/>
                  </a:lnTo>
                  <a:close/>
                </a:path>
              </a:pathLst>
            </a:custGeom>
            <a:ln w="12700">
              <a:solidFill>
                <a:srgbClr val="7B95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0280904" y="1222247"/>
              <a:ext cx="1884045" cy="1210310"/>
            </a:xfrm>
            <a:custGeom>
              <a:avLst/>
              <a:gdLst/>
              <a:ahLst/>
              <a:cxnLst/>
              <a:rect l="l" t="t" r="r" b="b"/>
              <a:pathLst>
                <a:path w="1884045" h="1210310">
                  <a:moveTo>
                    <a:pt x="941831" y="0"/>
                  </a:moveTo>
                  <a:lnTo>
                    <a:pt x="651764" y="239649"/>
                  </a:lnTo>
                  <a:lnTo>
                    <a:pt x="186563" y="239649"/>
                  </a:lnTo>
                  <a:lnTo>
                    <a:pt x="290068" y="538479"/>
                  </a:lnTo>
                  <a:lnTo>
                    <a:pt x="0" y="778255"/>
                  </a:lnTo>
                  <a:lnTo>
                    <a:pt x="419100" y="911225"/>
                  </a:lnTo>
                  <a:lnTo>
                    <a:pt x="522731" y="1210055"/>
                  </a:lnTo>
                  <a:lnTo>
                    <a:pt x="941831" y="1077087"/>
                  </a:lnTo>
                  <a:lnTo>
                    <a:pt x="1360931" y="1210055"/>
                  </a:lnTo>
                  <a:lnTo>
                    <a:pt x="1464564" y="911225"/>
                  </a:lnTo>
                  <a:lnTo>
                    <a:pt x="1883664" y="778255"/>
                  </a:lnTo>
                  <a:lnTo>
                    <a:pt x="1593596" y="538479"/>
                  </a:lnTo>
                  <a:lnTo>
                    <a:pt x="1697101" y="239649"/>
                  </a:lnTo>
                  <a:lnTo>
                    <a:pt x="1231900" y="239649"/>
                  </a:lnTo>
                  <a:lnTo>
                    <a:pt x="941831" y="0"/>
                  </a:lnTo>
                  <a:close/>
                </a:path>
              </a:pathLst>
            </a:custGeom>
            <a:solidFill>
              <a:srgbClr val="AACD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0280904" y="1222247"/>
              <a:ext cx="1884045" cy="1210310"/>
            </a:xfrm>
            <a:custGeom>
              <a:avLst/>
              <a:gdLst/>
              <a:ahLst/>
              <a:cxnLst/>
              <a:rect l="l" t="t" r="r" b="b"/>
              <a:pathLst>
                <a:path w="1884045" h="1210310">
                  <a:moveTo>
                    <a:pt x="0" y="778255"/>
                  </a:moveTo>
                  <a:lnTo>
                    <a:pt x="290068" y="538479"/>
                  </a:lnTo>
                  <a:lnTo>
                    <a:pt x="186563" y="239649"/>
                  </a:lnTo>
                  <a:lnTo>
                    <a:pt x="651764" y="239649"/>
                  </a:lnTo>
                  <a:lnTo>
                    <a:pt x="941831" y="0"/>
                  </a:lnTo>
                  <a:lnTo>
                    <a:pt x="1231900" y="239649"/>
                  </a:lnTo>
                  <a:lnTo>
                    <a:pt x="1697101" y="239649"/>
                  </a:lnTo>
                  <a:lnTo>
                    <a:pt x="1593596" y="538479"/>
                  </a:lnTo>
                  <a:lnTo>
                    <a:pt x="1883664" y="778255"/>
                  </a:lnTo>
                  <a:lnTo>
                    <a:pt x="1464564" y="911225"/>
                  </a:lnTo>
                  <a:lnTo>
                    <a:pt x="1360931" y="1210055"/>
                  </a:lnTo>
                  <a:lnTo>
                    <a:pt x="941831" y="1077087"/>
                  </a:lnTo>
                  <a:lnTo>
                    <a:pt x="522731" y="1210055"/>
                  </a:lnTo>
                  <a:lnTo>
                    <a:pt x="419100" y="911225"/>
                  </a:lnTo>
                  <a:lnTo>
                    <a:pt x="0" y="778255"/>
                  </a:lnTo>
                  <a:close/>
                </a:path>
              </a:pathLst>
            </a:custGeom>
            <a:ln w="12700">
              <a:solidFill>
                <a:srgbClr val="7B95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2569591" y="1599691"/>
            <a:ext cx="90811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323080" algn="l"/>
                <a:tab pos="8239759" algn="l"/>
              </a:tabLst>
            </a:pPr>
            <a:r>
              <a:rPr sz="3600" spc="-15" baseline="1157" dirty="0">
                <a:solidFill>
                  <a:srgbClr val="FFFFFF"/>
                </a:solidFill>
                <a:latin typeface="Corbel"/>
                <a:cs typeface="Corbel"/>
              </a:rPr>
              <a:t>9/2022</a:t>
            </a:r>
            <a:r>
              <a:rPr sz="3600" baseline="1157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2400" spc="-10" dirty="0">
                <a:solidFill>
                  <a:srgbClr val="FFFFFF"/>
                </a:solidFill>
                <a:latin typeface="Corbel"/>
                <a:cs typeface="Corbel"/>
              </a:rPr>
              <a:t>4/2023</a:t>
            </a:r>
            <a:r>
              <a:rPr sz="24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3600" spc="-44" baseline="3472" dirty="0">
                <a:solidFill>
                  <a:srgbClr val="FFFFFF"/>
                </a:solidFill>
                <a:latin typeface="Corbel"/>
                <a:cs typeface="Corbel"/>
              </a:rPr>
              <a:t>5/2022</a:t>
            </a:r>
            <a:endParaRPr sz="3600" baseline="3472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432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Remissiosta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45844" y="2132203"/>
            <a:ext cx="4560570" cy="3157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marR="137795" indent="-182880">
              <a:lnSpc>
                <a:spcPct val="100000"/>
              </a:lnSpc>
              <a:spcBef>
                <a:spcPts val="1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V.</a:t>
            </a:r>
            <a:r>
              <a:rPr sz="1800" spc="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2017 julkaistun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artikkelin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mukaan </a:t>
            </a:r>
            <a:r>
              <a:rPr sz="1800" dirty="0">
                <a:latin typeface="Century Gothic"/>
                <a:cs typeface="Century Gothic"/>
              </a:rPr>
              <a:t>myös</a:t>
            </a:r>
            <a:r>
              <a:rPr sz="1800" spc="-4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lihavuusleikkauksen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diabeteksen </a:t>
            </a:r>
            <a:r>
              <a:rPr sz="1800" dirty="0">
                <a:latin typeface="Century Gothic"/>
                <a:cs typeface="Century Gothic"/>
              </a:rPr>
              <a:t>remissiota</a:t>
            </a:r>
            <a:r>
              <a:rPr sz="1800" spc="-6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ajavat</a:t>
            </a:r>
            <a:r>
              <a:rPr sz="1800" spc="-4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vaikutukset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tulevat </a:t>
            </a:r>
            <a:r>
              <a:rPr sz="1800" b="1" dirty="0">
                <a:latin typeface="Century Gothic"/>
                <a:cs typeface="Century Gothic"/>
              </a:rPr>
              <a:t>pääosin</a:t>
            </a:r>
            <a:r>
              <a:rPr sz="1800" b="1" spc="-45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merkittävän </a:t>
            </a:r>
            <a:r>
              <a:rPr sz="1800" b="1" dirty="0">
                <a:latin typeface="Century Gothic"/>
                <a:cs typeface="Century Gothic"/>
              </a:rPr>
              <a:t>energiarajoituksen</a:t>
            </a:r>
            <a:r>
              <a:rPr sz="1800" b="1" spc="-7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kautta;</a:t>
            </a:r>
            <a:r>
              <a:rPr sz="1800" b="1" spc="-55" dirty="0">
                <a:latin typeface="Century Gothic"/>
                <a:cs typeface="Century Gothic"/>
              </a:rPr>
              <a:t> </a:t>
            </a:r>
            <a:r>
              <a:rPr sz="1800" b="1" spc="-20" dirty="0">
                <a:latin typeface="Century Gothic"/>
                <a:cs typeface="Century Gothic"/>
              </a:rPr>
              <a:t>tämä </a:t>
            </a:r>
            <a:r>
              <a:rPr sz="1800" b="1" dirty="0">
                <a:latin typeface="Century Gothic"/>
                <a:cs typeface="Century Gothic"/>
              </a:rPr>
              <a:t>nähdään</a:t>
            </a:r>
            <a:r>
              <a:rPr sz="1800" b="1" spc="-5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välittömästi</a:t>
            </a:r>
            <a:r>
              <a:rPr sz="1800" b="1" spc="-1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ja</a:t>
            </a:r>
            <a:r>
              <a:rPr sz="1800" b="1" spc="-25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lyhyellä aikajänteellä;</a:t>
            </a:r>
            <a:endParaRPr sz="1800">
              <a:latin typeface="Century Gothic"/>
              <a:cs typeface="Century Gothic"/>
            </a:endParaRPr>
          </a:p>
          <a:p>
            <a:pPr marL="194945" marR="5080" indent="-182880">
              <a:lnSpc>
                <a:spcPct val="100000"/>
              </a:lnSpc>
              <a:spcBef>
                <a:spcPts val="905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pidemmän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aikavälin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vaikutuksissa</a:t>
            </a:r>
            <a:r>
              <a:rPr sz="1800" spc="50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tullee</a:t>
            </a:r>
            <a:r>
              <a:rPr sz="1800" spc="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esille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lihavuusleikkauksen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vaikutus </a:t>
            </a:r>
            <a:r>
              <a:rPr sz="1800" dirty="0">
                <a:latin typeface="Century Gothic"/>
                <a:cs typeface="Century Gothic"/>
              </a:rPr>
              <a:t>(leikkaus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avittaa</a:t>
            </a:r>
            <a:r>
              <a:rPr sz="1800" spc="-4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pidempiaikaisen </a:t>
            </a:r>
            <a:r>
              <a:rPr sz="1800" dirty="0">
                <a:latin typeface="Century Gothic"/>
                <a:cs typeface="Century Gothic"/>
              </a:rPr>
              <a:t>energiarajoituksen</a:t>
            </a:r>
            <a:r>
              <a:rPr sz="1800" spc="-5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toteutumista)</a:t>
            </a:r>
            <a:endParaRPr sz="1800">
              <a:latin typeface="Century Gothic"/>
              <a:cs typeface="Century Gothic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21679" y="1328419"/>
            <a:ext cx="6038646" cy="3711828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5844" y="900176"/>
            <a:ext cx="4529455" cy="4449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10" dirty="0">
                <a:solidFill>
                  <a:srgbClr val="252525"/>
                </a:solidFill>
                <a:latin typeface="Century Gothic"/>
                <a:cs typeface="Century Gothic"/>
              </a:rPr>
              <a:t>Remissiosta</a:t>
            </a:r>
            <a:endParaRPr sz="4800">
              <a:latin typeface="Century Gothic"/>
              <a:cs typeface="Century Gothic"/>
            </a:endParaRPr>
          </a:p>
          <a:p>
            <a:pPr marL="194945" marR="5080" indent="-182880">
              <a:lnSpc>
                <a:spcPts val="1939"/>
              </a:lnSpc>
              <a:spcBef>
                <a:spcPts val="397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DiRECT</a:t>
            </a:r>
            <a:r>
              <a:rPr sz="1800" spc="-6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on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osoittanut,</a:t>
            </a:r>
            <a:r>
              <a:rPr sz="1800" spc="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että</a:t>
            </a:r>
            <a:r>
              <a:rPr sz="1800" spc="1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painonlasku, </a:t>
            </a:r>
            <a:r>
              <a:rPr sz="1800" dirty="0">
                <a:latin typeface="Century Gothic"/>
                <a:cs typeface="Century Gothic"/>
              </a:rPr>
              <a:t>etenkin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15kg,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tuottaa</a:t>
            </a:r>
            <a:r>
              <a:rPr sz="1800" spc="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hyvässä</a:t>
            </a:r>
            <a:r>
              <a:rPr sz="1800" spc="-4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määrin </a:t>
            </a:r>
            <a:r>
              <a:rPr sz="1800" dirty="0">
                <a:latin typeface="Century Gothic"/>
                <a:cs typeface="Century Gothic"/>
              </a:rPr>
              <a:t>T2D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remissiota</a:t>
            </a:r>
            <a:endParaRPr sz="1800">
              <a:latin typeface="Century Gothic"/>
              <a:cs typeface="Century Gothic"/>
            </a:endParaRPr>
          </a:p>
          <a:p>
            <a:pPr marL="194945" marR="39370" indent="-182880" algn="just">
              <a:lnSpc>
                <a:spcPts val="1939"/>
              </a:lnSpc>
              <a:spcBef>
                <a:spcPts val="915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DIADEM-I</a:t>
            </a:r>
            <a:r>
              <a:rPr sz="1800" spc="-5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kesä 2020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Lancet</a:t>
            </a:r>
            <a:r>
              <a:rPr sz="1800" spc="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osoitti,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spc="-20" dirty="0">
                <a:latin typeface="Century Gothic"/>
                <a:cs typeface="Century Gothic"/>
              </a:rPr>
              <a:t>että </a:t>
            </a:r>
            <a:r>
              <a:rPr sz="1800" dirty="0">
                <a:latin typeface="Century Gothic"/>
                <a:cs typeface="Century Gothic"/>
              </a:rPr>
              <a:t>nuorista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ja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aikaisista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diab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sairastuneista </a:t>
            </a:r>
            <a:r>
              <a:rPr sz="1800" dirty="0">
                <a:latin typeface="Century Gothic"/>
                <a:cs typeface="Century Gothic"/>
              </a:rPr>
              <a:t>jopa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61%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saavutti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remission</a:t>
            </a:r>
            <a:endParaRPr sz="1800">
              <a:latin typeface="Century Gothic"/>
              <a:cs typeface="Century Gothic"/>
            </a:endParaRPr>
          </a:p>
          <a:p>
            <a:pPr marL="194945" marR="114300" indent="-182880">
              <a:lnSpc>
                <a:spcPct val="90000"/>
              </a:lnSpc>
              <a:spcBef>
                <a:spcPts val="88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T2D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position</a:t>
            </a:r>
            <a:r>
              <a:rPr sz="1800" spc="-4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statement</a:t>
            </a:r>
            <a:r>
              <a:rPr sz="1800" spc="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2020</a:t>
            </a:r>
            <a:r>
              <a:rPr sz="1800" spc="-10" dirty="0">
                <a:latin typeface="Century Gothic"/>
                <a:cs typeface="Century Gothic"/>
              </a:rPr>
              <a:t> </a:t>
            </a:r>
            <a:r>
              <a:rPr sz="1800" spc="-20" dirty="0">
                <a:latin typeface="Century Gothic"/>
                <a:cs typeface="Century Gothic"/>
              </a:rPr>
              <a:t>ACLM </a:t>
            </a:r>
            <a:r>
              <a:rPr sz="1800" dirty="0">
                <a:latin typeface="Century Gothic"/>
                <a:cs typeface="Century Gothic"/>
              </a:rPr>
              <a:t>”Conclusions: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Remission</a:t>
            </a:r>
            <a:r>
              <a:rPr sz="1800" b="1" spc="-3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should</a:t>
            </a:r>
            <a:r>
              <a:rPr sz="1800" b="1" spc="-4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be</a:t>
            </a:r>
            <a:r>
              <a:rPr sz="1800" b="1" spc="-35" dirty="0">
                <a:latin typeface="Century Gothic"/>
                <a:cs typeface="Century Gothic"/>
              </a:rPr>
              <a:t> </a:t>
            </a:r>
            <a:r>
              <a:rPr sz="1800" b="1" spc="-25" dirty="0">
                <a:latin typeface="Century Gothic"/>
                <a:cs typeface="Century Gothic"/>
              </a:rPr>
              <a:t>the </a:t>
            </a:r>
            <a:r>
              <a:rPr sz="1800" b="1" dirty="0">
                <a:latin typeface="Century Gothic"/>
                <a:cs typeface="Century Gothic"/>
              </a:rPr>
              <a:t>clinical</a:t>
            </a:r>
            <a:r>
              <a:rPr sz="1800" b="1" spc="-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goal</a:t>
            </a:r>
            <a:r>
              <a:rPr sz="1800" b="1" spc="-1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in</a:t>
            </a:r>
            <a:r>
              <a:rPr sz="1800" b="1" spc="-2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T2D treatment</a:t>
            </a:r>
            <a:r>
              <a:rPr sz="1800" dirty="0">
                <a:latin typeface="Century Gothic"/>
                <a:cs typeface="Century Gothic"/>
              </a:rPr>
              <a:t>,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using </a:t>
            </a:r>
            <a:r>
              <a:rPr sz="1800" dirty="0">
                <a:latin typeface="Century Gothic"/>
                <a:cs typeface="Century Gothic"/>
              </a:rPr>
              <a:t>properly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dosed</a:t>
            </a:r>
            <a:r>
              <a:rPr sz="1800" spc="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intensive</a:t>
            </a:r>
            <a:r>
              <a:rPr sz="1800" spc="-10" dirty="0">
                <a:latin typeface="Century Gothic"/>
                <a:cs typeface="Century Gothic"/>
              </a:rPr>
              <a:t> lifestyle </a:t>
            </a:r>
            <a:r>
              <a:rPr sz="1800" dirty="0">
                <a:latin typeface="Century Gothic"/>
                <a:cs typeface="Century Gothic"/>
              </a:rPr>
              <a:t>interventions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as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a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primary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component </a:t>
            </a:r>
            <a:r>
              <a:rPr sz="1800" dirty="0">
                <a:latin typeface="Century Gothic"/>
                <a:cs typeface="Century Gothic"/>
              </a:rPr>
              <a:t>of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medical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care for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T2D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patients.”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49948" y="825246"/>
            <a:ext cx="4650105" cy="497205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94945" marR="182880" indent="-182880">
              <a:lnSpc>
                <a:spcPts val="1939"/>
              </a:lnSpc>
              <a:spcBef>
                <a:spcPts val="345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NHS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Type</a:t>
            </a:r>
            <a:r>
              <a:rPr sz="1800" spc="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2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Diabetes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Path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to </a:t>
            </a:r>
            <a:r>
              <a:rPr sz="1800" spc="-10" dirty="0">
                <a:latin typeface="Century Gothic"/>
                <a:cs typeface="Century Gothic"/>
              </a:rPr>
              <a:t>Remission </a:t>
            </a:r>
            <a:r>
              <a:rPr sz="1800" dirty="0">
                <a:latin typeface="Century Gothic"/>
                <a:cs typeface="Century Gothic"/>
              </a:rPr>
              <a:t>Programme</a:t>
            </a:r>
            <a:r>
              <a:rPr sz="1800" spc="-5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(UK;</a:t>
            </a:r>
            <a:r>
              <a:rPr sz="1800" spc="-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korvausdieettiä</a:t>
            </a:r>
            <a:r>
              <a:rPr sz="1800" spc="-55" dirty="0">
                <a:latin typeface="Century Gothic"/>
                <a:cs typeface="Century Gothic"/>
              </a:rPr>
              <a:t> </a:t>
            </a:r>
            <a:r>
              <a:rPr sz="1800" spc="-20" dirty="0">
                <a:latin typeface="Century Gothic"/>
                <a:cs typeface="Century Gothic"/>
              </a:rPr>
              <a:t>800- </a:t>
            </a:r>
            <a:r>
              <a:rPr sz="1800" dirty="0">
                <a:latin typeface="Century Gothic"/>
                <a:cs typeface="Century Gothic"/>
              </a:rPr>
              <a:t>900 kilokaloria</a:t>
            </a:r>
            <a:r>
              <a:rPr sz="1800" spc="-4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päivässä</a:t>
            </a:r>
            <a:r>
              <a:rPr sz="1800" spc="-4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12</a:t>
            </a:r>
            <a:r>
              <a:rPr sz="1800" spc="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viikon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ajan)</a:t>
            </a:r>
            <a:endParaRPr sz="1800">
              <a:latin typeface="Century Gothic"/>
              <a:cs typeface="Century Gothic"/>
            </a:endParaRPr>
          </a:p>
          <a:p>
            <a:pPr marL="194945" marR="125730" indent="-182880">
              <a:lnSpc>
                <a:spcPct val="90000"/>
              </a:lnSpc>
              <a:spcBef>
                <a:spcPts val="885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  <a:tab pos="2705735" algn="l"/>
              </a:tabLst>
            </a:pPr>
            <a:r>
              <a:rPr sz="1800" dirty="0">
                <a:latin typeface="Century Gothic"/>
                <a:cs typeface="Century Gothic"/>
              </a:rPr>
              <a:t>Panihragi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et</a:t>
            </a:r>
            <a:r>
              <a:rPr sz="1800" spc="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al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2023 </a:t>
            </a:r>
            <a:r>
              <a:rPr sz="1800" spc="-10" dirty="0">
                <a:latin typeface="Century Gothic"/>
                <a:cs typeface="Century Gothic"/>
              </a:rPr>
              <a:t>tutkimuksessa </a:t>
            </a:r>
            <a:r>
              <a:rPr sz="1800" dirty="0">
                <a:latin typeface="Century Gothic"/>
                <a:cs typeface="Century Gothic"/>
              </a:rPr>
              <a:t>käytettiin</a:t>
            </a:r>
            <a:r>
              <a:rPr sz="1800" spc="-5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elämäntapahoitoa,</a:t>
            </a:r>
            <a:r>
              <a:rPr sz="1800" spc="-40" dirty="0">
                <a:latin typeface="Century Gothic"/>
                <a:cs typeface="Century Gothic"/>
              </a:rPr>
              <a:t> </a:t>
            </a:r>
            <a:r>
              <a:rPr sz="1800" spc="-20" dirty="0">
                <a:latin typeface="Century Gothic"/>
                <a:cs typeface="Century Gothic"/>
              </a:rPr>
              <a:t>joka </a:t>
            </a:r>
            <a:r>
              <a:rPr sz="1800" dirty="0">
                <a:latin typeface="Century Gothic"/>
                <a:cs typeface="Century Gothic"/>
              </a:rPr>
              <a:t>edistää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kasvisruokavalion </a:t>
            </a:r>
            <a:r>
              <a:rPr sz="1800" dirty="0">
                <a:latin typeface="Century Gothic"/>
                <a:cs typeface="Century Gothic"/>
              </a:rPr>
              <a:t>noudattamista</a:t>
            </a:r>
            <a:r>
              <a:rPr sz="1800" spc="-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ja</a:t>
            </a:r>
            <a:r>
              <a:rPr sz="1800" spc="-4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integroituu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osaksi </a:t>
            </a:r>
            <a:r>
              <a:rPr sz="1800" dirty="0">
                <a:latin typeface="Century Gothic"/>
                <a:cs typeface="Century Gothic"/>
              </a:rPr>
              <a:t>rutiinihoitoa,</a:t>
            </a:r>
            <a:r>
              <a:rPr sz="1800" spc="-4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tuotti</a:t>
            </a:r>
            <a:r>
              <a:rPr sz="1800" spc="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37%:lla remission</a:t>
            </a:r>
            <a:r>
              <a:rPr sz="1800" spc="-45" dirty="0">
                <a:latin typeface="Century Gothic"/>
                <a:cs typeface="Century Gothic"/>
              </a:rPr>
              <a:t> </a:t>
            </a:r>
            <a:r>
              <a:rPr sz="1800" spc="-25" dirty="0">
                <a:latin typeface="Century Gothic"/>
                <a:cs typeface="Century Gothic"/>
              </a:rPr>
              <a:t>(+ </a:t>
            </a:r>
            <a:r>
              <a:rPr sz="1800" dirty="0">
                <a:latin typeface="Century Gothic"/>
                <a:cs typeface="Century Gothic"/>
              </a:rPr>
              <a:t>insuliini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purettiin </a:t>
            </a:r>
            <a:r>
              <a:rPr sz="1800" spc="-10" dirty="0">
                <a:latin typeface="Century Gothic"/>
                <a:cs typeface="Century Gothic"/>
              </a:rPr>
              <a:t>¾:lta)</a:t>
            </a:r>
            <a:r>
              <a:rPr sz="1800" dirty="0">
                <a:latin typeface="Century Gothic"/>
                <a:cs typeface="Century Gothic"/>
              </a:rPr>
              <a:t>	-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pienehkö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tutk. </a:t>
            </a:r>
            <a:r>
              <a:rPr sz="1800" dirty="0">
                <a:latin typeface="Century Gothic"/>
                <a:cs typeface="Century Gothic"/>
              </a:rPr>
              <a:t>N=59,</a:t>
            </a:r>
            <a:r>
              <a:rPr sz="1800" spc="-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keski-ikä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71,5v</a:t>
            </a:r>
            <a:r>
              <a:rPr sz="1800" spc="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eli on</a:t>
            </a:r>
            <a:r>
              <a:rPr sz="1800" spc="-10" dirty="0">
                <a:latin typeface="Century Gothic"/>
                <a:cs typeface="Century Gothic"/>
              </a:rPr>
              <a:t> ajateltavissa </a:t>
            </a:r>
            <a:r>
              <a:rPr sz="1800" dirty="0">
                <a:latin typeface="Century Gothic"/>
                <a:cs typeface="Century Gothic"/>
              </a:rPr>
              <a:t>että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nuoremmissa,</a:t>
            </a:r>
            <a:r>
              <a:rPr sz="1800" spc="-5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tuoreemmissa</a:t>
            </a:r>
            <a:r>
              <a:rPr sz="1800" spc="-4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tulos </a:t>
            </a:r>
            <a:r>
              <a:rPr sz="1800" dirty="0">
                <a:latin typeface="Century Gothic"/>
                <a:cs typeface="Century Gothic"/>
              </a:rPr>
              <a:t>voisi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olla</a:t>
            </a:r>
            <a:r>
              <a:rPr sz="1800" spc="-10" dirty="0">
                <a:latin typeface="Century Gothic"/>
                <a:cs typeface="Century Gothic"/>
              </a:rPr>
              <a:t> parempikin</a:t>
            </a:r>
            <a:endParaRPr sz="1800">
              <a:latin typeface="Century Gothic"/>
              <a:cs typeface="Century Gothic"/>
            </a:endParaRPr>
          </a:p>
          <a:p>
            <a:pPr marL="194945" marR="5080" indent="-182880">
              <a:lnSpc>
                <a:spcPts val="1939"/>
              </a:lnSpc>
              <a:spcBef>
                <a:spcPts val="93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STANDby</a:t>
            </a:r>
            <a:r>
              <a:rPr sz="1800" spc="-4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(Aasiassa)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The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Lancet</a:t>
            </a:r>
            <a:r>
              <a:rPr sz="1800" spc="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regional </a:t>
            </a:r>
            <a:r>
              <a:rPr sz="1800" dirty="0">
                <a:latin typeface="Century Gothic"/>
                <a:cs typeface="Century Gothic"/>
              </a:rPr>
              <a:t>health.</a:t>
            </a:r>
            <a:r>
              <a:rPr sz="1800" spc="1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Southeast</a:t>
            </a:r>
            <a:r>
              <a:rPr sz="1800" spc="3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Asia</a:t>
            </a:r>
            <a:r>
              <a:rPr sz="1800" spc="-4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vol.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9</a:t>
            </a:r>
            <a:r>
              <a:rPr sz="1800" spc="-10" dirty="0">
                <a:latin typeface="Century Gothic"/>
                <a:cs typeface="Century Gothic"/>
              </a:rPr>
              <a:t> (2023):</a:t>
            </a:r>
            <a:endParaRPr sz="1800">
              <a:latin typeface="Century Gothic"/>
              <a:cs typeface="Century Gothic"/>
            </a:endParaRPr>
          </a:p>
          <a:p>
            <a:pPr marL="194945">
              <a:lnSpc>
                <a:spcPts val="1810"/>
              </a:lnSpc>
            </a:pPr>
            <a:r>
              <a:rPr sz="1800" spc="-10" dirty="0">
                <a:latin typeface="Century Gothic"/>
                <a:cs typeface="Century Gothic"/>
              </a:rPr>
              <a:t>100111.</a:t>
            </a:r>
            <a:endParaRPr sz="1800">
              <a:latin typeface="Century Gothic"/>
              <a:cs typeface="Century Gothic"/>
            </a:endParaRPr>
          </a:p>
          <a:p>
            <a:pPr marL="194945" marR="90805">
              <a:lnSpc>
                <a:spcPct val="89800"/>
              </a:lnSpc>
              <a:spcBef>
                <a:spcPts val="115"/>
              </a:spcBef>
            </a:pPr>
            <a:r>
              <a:rPr sz="1800" dirty="0">
                <a:latin typeface="Century Gothic"/>
                <a:cs typeface="Century Gothic"/>
              </a:rPr>
              <a:t>doi:10.1016/j.lansea.2022.100111</a:t>
            </a:r>
            <a:r>
              <a:rPr sz="1800" spc="-95" dirty="0">
                <a:latin typeface="Century Gothic"/>
                <a:cs typeface="Century Gothic"/>
              </a:rPr>
              <a:t> </a:t>
            </a:r>
            <a:r>
              <a:rPr sz="1800" spc="-25" dirty="0">
                <a:latin typeface="Century Gothic"/>
                <a:cs typeface="Century Gothic"/>
              </a:rPr>
              <a:t>==&gt; </a:t>
            </a:r>
            <a:r>
              <a:rPr sz="1800" dirty="0">
                <a:latin typeface="Century Gothic"/>
                <a:cs typeface="Century Gothic"/>
              </a:rPr>
              <a:t>T2D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remission</a:t>
            </a:r>
            <a:r>
              <a:rPr sz="1800" spc="-5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43%:lla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(10/23</a:t>
            </a:r>
            <a:r>
              <a:rPr sz="1800" spc="3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hlöä), </a:t>
            </a:r>
            <a:r>
              <a:rPr sz="1800" dirty="0">
                <a:latin typeface="Century Gothic"/>
                <a:cs typeface="Century Gothic"/>
              </a:rPr>
              <a:t>menetelmänä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ateriankorvaukset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3–5</a:t>
            </a:r>
            <a:r>
              <a:rPr sz="1800" spc="-40" dirty="0">
                <a:latin typeface="Century Gothic"/>
                <a:cs typeface="Century Gothic"/>
              </a:rPr>
              <a:t> </a:t>
            </a:r>
            <a:r>
              <a:rPr sz="1800" spc="-25" dirty="0">
                <a:latin typeface="Century Gothic"/>
                <a:cs typeface="Century Gothic"/>
              </a:rPr>
              <a:t>kk </a:t>
            </a:r>
            <a:r>
              <a:rPr sz="1800" dirty="0">
                <a:latin typeface="Century Gothic"/>
                <a:cs typeface="Century Gothic"/>
              </a:rPr>
              <a:t>ajan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ambria Math"/>
                <a:cs typeface="Cambria Math"/>
              </a:rPr>
              <a:t>∼</a:t>
            </a:r>
            <a:r>
              <a:rPr sz="1800" dirty="0">
                <a:latin typeface="Century Gothic"/>
                <a:cs typeface="Century Gothic"/>
              </a:rPr>
              <a:t>850 </a:t>
            </a:r>
            <a:r>
              <a:rPr sz="1800" spc="-10" dirty="0">
                <a:latin typeface="Century Gothic"/>
                <a:cs typeface="Century Gothic"/>
              </a:rPr>
              <a:t>kcal/vrk</a:t>
            </a:r>
            <a:endParaRPr sz="1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4325">
              <a:lnSpc>
                <a:spcPct val="100000"/>
              </a:lnSpc>
              <a:spcBef>
                <a:spcPts val="100"/>
              </a:spcBef>
            </a:pPr>
            <a:r>
              <a:rPr dirty="0"/>
              <a:t>Remiossiosta</a:t>
            </a:r>
            <a:r>
              <a:rPr spc="-75" dirty="0"/>
              <a:t> </a:t>
            </a:r>
            <a:r>
              <a:rPr spc="-10" dirty="0"/>
              <a:t>edelleen;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45844" y="2020951"/>
            <a:ext cx="4587875" cy="256095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1500" b="1" dirty="0">
                <a:latin typeface="Century Gothic"/>
                <a:cs typeface="Century Gothic"/>
              </a:rPr>
              <a:t>Kiinalaisten</a:t>
            </a:r>
            <a:r>
              <a:rPr sz="1500" b="1" spc="-5" dirty="0">
                <a:latin typeface="Century Gothic"/>
                <a:cs typeface="Century Gothic"/>
              </a:rPr>
              <a:t> </a:t>
            </a:r>
            <a:r>
              <a:rPr sz="1500" b="1" dirty="0">
                <a:latin typeface="Century Gothic"/>
                <a:cs typeface="Century Gothic"/>
              </a:rPr>
              <a:t>Yang</a:t>
            </a:r>
            <a:r>
              <a:rPr sz="1500" b="1" spc="-20" dirty="0">
                <a:latin typeface="Century Gothic"/>
                <a:cs typeface="Century Gothic"/>
              </a:rPr>
              <a:t> </a:t>
            </a:r>
            <a:r>
              <a:rPr sz="1500" b="1" dirty="0">
                <a:latin typeface="Century Gothic"/>
                <a:cs typeface="Century Gothic"/>
              </a:rPr>
              <a:t>et al</a:t>
            </a:r>
            <a:r>
              <a:rPr sz="1500" b="1" spc="-10" dirty="0">
                <a:latin typeface="Century Gothic"/>
                <a:cs typeface="Century Gothic"/>
              </a:rPr>
              <a:t> </a:t>
            </a:r>
            <a:r>
              <a:rPr sz="1500" b="1" dirty="0">
                <a:latin typeface="Century Gothic"/>
                <a:cs typeface="Century Gothic"/>
              </a:rPr>
              <a:t>työ</a:t>
            </a:r>
            <a:r>
              <a:rPr sz="1500" b="1" spc="5" dirty="0">
                <a:latin typeface="Century Gothic"/>
                <a:cs typeface="Century Gothic"/>
              </a:rPr>
              <a:t> </a:t>
            </a:r>
            <a:r>
              <a:rPr sz="1500" b="1" dirty="0">
                <a:latin typeface="Century Gothic"/>
                <a:cs typeface="Century Gothic"/>
              </a:rPr>
              <a:t>kesältä </a:t>
            </a:r>
            <a:r>
              <a:rPr sz="1500" b="1" spc="-10" dirty="0">
                <a:latin typeface="Century Gothic"/>
                <a:cs typeface="Century Gothic"/>
              </a:rPr>
              <a:t>2023:</a:t>
            </a:r>
            <a:endParaRPr sz="1500">
              <a:latin typeface="Century Gothic"/>
              <a:cs typeface="Century Gothic"/>
            </a:endParaRPr>
          </a:p>
          <a:p>
            <a:pPr marL="194945" marR="257810" indent="-182880">
              <a:lnSpc>
                <a:spcPct val="80000"/>
              </a:lnSpc>
              <a:spcBef>
                <a:spcPts val="890"/>
              </a:spcBef>
              <a:buChar char="◦"/>
              <a:tabLst>
                <a:tab pos="194945" algn="l"/>
                <a:tab pos="247015" algn="l"/>
              </a:tabLst>
            </a:pPr>
            <a:r>
              <a:rPr sz="1500" dirty="0">
                <a:solidFill>
                  <a:srgbClr val="252525"/>
                </a:solidFill>
                <a:latin typeface="Garamond"/>
                <a:cs typeface="Garamond"/>
              </a:rPr>
              <a:t>	</a:t>
            </a:r>
            <a:r>
              <a:rPr sz="1500" dirty="0">
                <a:latin typeface="Century Gothic"/>
                <a:cs typeface="Century Gothic"/>
              </a:rPr>
              <a:t>Keskimäärin</a:t>
            </a:r>
            <a:r>
              <a:rPr sz="1500" spc="-40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kuusi</a:t>
            </a:r>
            <a:r>
              <a:rPr sz="1500" spc="-10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vuotta</a:t>
            </a:r>
            <a:r>
              <a:rPr sz="1500" spc="-20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tyypin</a:t>
            </a:r>
            <a:r>
              <a:rPr sz="1500" spc="-25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2</a:t>
            </a:r>
            <a:r>
              <a:rPr sz="1500" spc="-5" dirty="0">
                <a:latin typeface="Century Gothic"/>
                <a:cs typeface="Century Gothic"/>
              </a:rPr>
              <a:t> </a:t>
            </a:r>
            <a:r>
              <a:rPr sz="1500" spc="-10" dirty="0">
                <a:latin typeface="Century Gothic"/>
                <a:cs typeface="Century Gothic"/>
              </a:rPr>
              <a:t>diabetesta </a:t>
            </a:r>
            <a:r>
              <a:rPr sz="1500" dirty="0">
                <a:latin typeface="Century Gothic"/>
                <a:cs typeface="Century Gothic"/>
              </a:rPr>
              <a:t>sairastaneet</a:t>
            </a:r>
            <a:r>
              <a:rPr sz="1500" spc="5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tutkittavat</a:t>
            </a:r>
            <a:r>
              <a:rPr sz="1500" spc="-25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satunnaistettiin</a:t>
            </a:r>
            <a:r>
              <a:rPr sz="1500" spc="-35" dirty="0">
                <a:latin typeface="Century Gothic"/>
                <a:cs typeface="Century Gothic"/>
              </a:rPr>
              <a:t> </a:t>
            </a:r>
            <a:r>
              <a:rPr sz="1500" spc="-20" dirty="0">
                <a:latin typeface="Century Gothic"/>
                <a:cs typeface="Century Gothic"/>
              </a:rPr>
              <a:t>joko </a:t>
            </a:r>
            <a:r>
              <a:rPr sz="1500" dirty="0">
                <a:latin typeface="Century Gothic"/>
                <a:cs typeface="Century Gothic"/>
              </a:rPr>
              <a:t>jatkamaan</a:t>
            </a:r>
            <a:r>
              <a:rPr sz="1500" spc="-25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tavanomaista</a:t>
            </a:r>
            <a:r>
              <a:rPr sz="1500" spc="-40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ruokavaliotaan</a:t>
            </a:r>
            <a:r>
              <a:rPr sz="1500" spc="-55" dirty="0">
                <a:latin typeface="Century Gothic"/>
                <a:cs typeface="Century Gothic"/>
              </a:rPr>
              <a:t> </a:t>
            </a:r>
            <a:r>
              <a:rPr sz="1500" spc="-25" dirty="0">
                <a:latin typeface="Century Gothic"/>
                <a:cs typeface="Century Gothic"/>
              </a:rPr>
              <a:t>tai </a:t>
            </a:r>
            <a:r>
              <a:rPr sz="1500" dirty="0">
                <a:latin typeface="Century Gothic"/>
                <a:cs typeface="Century Gothic"/>
              </a:rPr>
              <a:t>interventioryhmään</a:t>
            </a:r>
            <a:r>
              <a:rPr sz="1500" spc="-20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niin</a:t>
            </a:r>
            <a:r>
              <a:rPr sz="1500" spc="-30" dirty="0">
                <a:latin typeface="Century Gothic"/>
                <a:cs typeface="Century Gothic"/>
              </a:rPr>
              <a:t> </a:t>
            </a:r>
            <a:r>
              <a:rPr sz="1500" spc="-10" dirty="0">
                <a:latin typeface="Century Gothic"/>
                <a:cs typeface="Century Gothic"/>
              </a:rPr>
              <a:t>sanotulle </a:t>
            </a:r>
            <a:r>
              <a:rPr sz="1500" dirty="0">
                <a:latin typeface="Century Gothic"/>
                <a:cs typeface="Century Gothic"/>
              </a:rPr>
              <a:t>intermittoivalle</a:t>
            </a:r>
            <a:r>
              <a:rPr sz="1500" spc="-10" dirty="0">
                <a:latin typeface="Century Gothic"/>
                <a:cs typeface="Century Gothic"/>
              </a:rPr>
              <a:t> energiarajoitukselle.</a:t>
            </a:r>
            <a:endParaRPr sz="1500">
              <a:latin typeface="Century Gothic"/>
              <a:cs typeface="Century Gothic"/>
            </a:endParaRPr>
          </a:p>
          <a:p>
            <a:pPr marL="194945" marR="5080" indent="-182880">
              <a:lnSpc>
                <a:spcPct val="80000"/>
              </a:lnSpc>
              <a:spcBef>
                <a:spcPts val="9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500" dirty="0">
                <a:latin typeface="Century Gothic"/>
                <a:cs typeface="Century Gothic"/>
              </a:rPr>
              <a:t>Interventio</a:t>
            </a:r>
            <a:r>
              <a:rPr sz="1500" spc="-40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koostui</a:t>
            </a:r>
            <a:r>
              <a:rPr sz="1500" spc="-5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kuudesta</a:t>
            </a:r>
            <a:r>
              <a:rPr sz="1500" spc="-15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15</a:t>
            </a:r>
            <a:r>
              <a:rPr sz="1500" spc="10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päivän</a:t>
            </a:r>
            <a:r>
              <a:rPr sz="1500" spc="-20" dirty="0">
                <a:latin typeface="Century Gothic"/>
                <a:cs typeface="Century Gothic"/>
              </a:rPr>
              <a:t> </a:t>
            </a:r>
            <a:r>
              <a:rPr sz="1500" spc="-10" dirty="0">
                <a:latin typeface="Century Gothic"/>
                <a:cs typeface="Century Gothic"/>
              </a:rPr>
              <a:t>jaksosta, </a:t>
            </a:r>
            <a:r>
              <a:rPr sz="1500" dirty="0">
                <a:latin typeface="Century Gothic"/>
                <a:cs typeface="Century Gothic"/>
              </a:rPr>
              <a:t>josta</a:t>
            </a:r>
            <a:r>
              <a:rPr sz="1500" spc="-20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jokaiseen</a:t>
            </a:r>
            <a:r>
              <a:rPr sz="1500" spc="-20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kuului</a:t>
            </a:r>
            <a:r>
              <a:rPr sz="1500" spc="-20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viiden</a:t>
            </a:r>
            <a:r>
              <a:rPr sz="1500" spc="-40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päivän</a:t>
            </a:r>
            <a:r>
              <a:rPr sz="1500" spc="-20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jakso,</a:t>
            </a:r>
            <a:r>
              <a:rPr sz="1500" spc="-10" dirty="0">
                <a:latin typeface="Century Gothic"/>
                <a:cs typeface="Century Gothic"/>
              </a:rPr>
              <a:t> jolloin </a:t>
            </a:r>
            <a:r>
              <a:rPr sz="1500" dirty="0">
                <a:latin typeface="Century Gothic"/>
                <a:cs typeface="Century Gothic"/>
              </a:rPr>
              <a:t>energiansaanti</a:t>
            </a:r>
            <a:r>
              <a:rPr sz="1500" spc="-20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rajoitettiin</a:t>
            </a:r>
            <a:r>
              <a:rPr sz="1500" spc="-50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840 </a:t>
            </a:r>
            <a:r>
              <a:rPr sz="1500" spc="-10" dirty="0">
                <a:latin typeface="Century Gothic"/>
                <a:cs typeface="Century Gothic"/>
              </a:rPr>
              <a:t>kilokaloriin </a:t>
            </a:r>
            <a:r>
              <a:rPr sz="1500" dirty="0">
                <a:latin typeface="Century Gothic"/>
                <a:cs typeface="Century Gothic"/>
              </a:rPr>
              <a:t>vuorokaudessa,</a:t>
            </a:r>
            <a:r>
              <a:rPr sz="1500" spc="-40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ja</a:t>
            </a:r>
            <a:r>
              <a:rPr sz="1500" spc="-30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kymmenen</a:t>
            </a:r>
            <a:r>
              <a:rPr sz="1500" spc="5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päivän</a:t>
            </a:r>
            <a:r>
              <a:rPr sz="1500" spc="-30" dirty="0">
                <a:latin typeface="Century Gothic"/>
                <a:cs typeface="Century Gothic"/>
              </a:rPr>
              <a:t> </a:t>
            </a:r>
            <a:r>
              <a:rPr sz="1500" spc="-10" dirty="0">
                <a:latin typeface="Century Gothic"/>
                <a:cs typeface="Century Gothic"/>
              </a:rPr>
              <a:t>jakso, </a:t>
            </a:r>
            <a:r>
              <a:rPr sz="1500" dirty="0">
                <a:latin typeface="Century Gothic"/>
                <a:cs typeface="Century Gothic"/>
              </a:rPr>
              <a:t>jolloin</a:t>
            </a:r>
            <a:r>
              <a:rPr sz="1500" spc="-65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energiansaantia</a:t>
            </a:r>
            <a:r>
              <a:rPr sz="1500" spc="-20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ei</a:t>
            </a:r>
            <a:r>
              <a:rPr sz="1500" spc="-10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rajoitettu.</a:t>
            </a:r>
            <a:r>
              <a:rPr sz="1500" spc="-45" dirty="0">
                <a:latin typeface="Century Gothic"/>
                <a:cs typeface="Century Gothic"/>
              </a:rPr>
              <a:t> </a:t>
            </a:r>
            <a:r>
              <a:rPr sz="1500" dirty="0">
                <a:latin typeface="Century Gothic"/>
                <a:cs typeface="Century Gothic"/>
              </a:rPr>
              <a:t>Ei</a:t>
            </a:r>
            <a:r>
              <a:rPr sz="1500" spc="-10" dirty="0">
                <a:latin typeface="Century Gothic"/>
                <a:cs typeface="Century Gothic"/>
              </a:rPr>
              <a:t> käytetty ateriankorvikkeita.</a:t>
            </a:r>
            <a:endParaRPr sz="15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94945" marR="138430" indent="-182880">
              <a:lnSpc>
                <a:spcPct val="80000"/>
              </a:lnSpc>
              <a:spcBef>
                <a:spcPts val="459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dirty="0"/>
              <a:t>Painonlasku</a:t>
            </a:r>
            <a:r>
              <a:rPr spc="-25" dirty="0"/>
              <a:t> </a:t>
            </a:r>
            <a:r>
              <a:rPr dirty="0"/>
              <a:t>interventioryhmässä</a:t>
            </a:r>
            <a:r>
              <a:rPr spc="-30" dirty="0"/>
              <a:t> </a:t>
            </a:r>
            <a:r>
              <a:rPr dirty="0"/>
              <a:t>oli</a:t>
            </a:r>
            <a:r>
              <a:rPr spc="-25" dirty="0"/>
              <a:t> </a:t>
            </a:r>
            <a:r>
              <a:rPr dirty="0"/>
              <a:t>5,9</a:t>
            </a:r>
            <a:r>
              <a:rPr spc="30" dirty="0"/>
              <a:t> </a:t>
            </a:r>
            <a:r>
              <a:rPr dirty="0"/>
              <a:t>kg</a:t>
            </a:r>
            <a:r>
              <a:rPr spc="-10" dirty="0"/>
              <a:t> </a:t>
            </a:r>
            <a:r>
              <a:rPr spc="-25" dirty="0"/>
              <a:t>ja </a:t>
            </a:r>
            <a:r>
              <a:rPr dirty="0"/>
              <a:t>verrokkiryhmässä</a:t>
            </a:r>
            <a:r>
              <a:rPr spc="-45" dirty="0"/>
              <a:t> </a:t>
            </a:r>
            <a:r>
              <a:rPr dirty="0"/>
              <a:t>0,3</a:t>
            </a:r>
            <a:r>
              <a:rPr spc="30" dirty="0"/>
              <a:t> </a:t>
            </a:r>
            <a:r>
              <a:rPr dirty="0"/>
              <a:t>kg.</a:t>
            </a:r>
            <a:r>
              <a:rPr spc="-25" dirty="0"/>
              <a:t> </a:t>
            </a:r>
            <a:r>
              <a:rPr dirty="0"/>
              <a:t>3</a:t>
            </a:r>
            <a:r>
              <a:rPr spc="5" dirty="0"/>
              <a:t> </a:t>
            </a:r>
            <a:r>
              <a:rPr dirty="0"/>
              <a:t>%</a:t>
            </a:r>
            <a:r>
              <a:rPr spc="-15" dirty="0"/>
              <a:t> </a:t>
            </a:r>
            <a:r>
              <a:rPr spc="-10" dirty="0"/>
              <a:t>verrokkiryhmästä </a:t>
            </a:r>
            <a:r>
              <a:rPr dirty="0"/>
              <a:t>oli</a:t>
            </a:r>
            <a:r>
              <a:rPr spc="-20" dirty="0"/>
              <a:t> </a:t>
            </a:r>
            <a:r>
              <a:rPr dirty="0"/>
              <a:t>päässyt </a:t>
            </a:r>
            <a:r>
              <a:rPr spc="-10" dirty="0"/>
              <a:t>remissioon.</a:t>
            </a:r>
          </a:p>
          <a:p>
            <a:pPr marL="194945" marR="5080" indent="-182880">
              <a:lnSpc>
                <a:spcPct val="80000"/>
              </a:lnSpc>
              <a:spcBef>
                <a:spcPts val="9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dirty="0"/>
              <a:t>Vuoden</a:t>
            </a:r>
            <a:r>
              <a:rPr spc="-25" dirty="0"/>
              <a:t> </a:t>
            </a:r>
            <a:r>
              <a:rPr dirty="0"/>
              <a:t>kohdalla</a:t>
            </a:r>
            <a:r>
              <a:rPr spc="-45" dirty="0"/>
              <a:t> </a:t>
            </a:r>
            <a:r>
              <a:rPr dirty="0"/>
              <a:t>44 %</a:t>
            </a:r>
            <a:r>
              <a:rPr spc="-5" dirty="0"/>
              <a:t> </a:t>
            </a:r>
            <a:r>
              <a:rPr spc="-10" dirty="0"/>
              <a:t>interventioryhmäläisistä </a:t>
            </a:r>
            <a:r>
              <a:rPr dirty="0"/>
              <a:t>oli</a:t>
            </a:r>
            <a:r>
              <a:rPr spc="-25" dirty="0"/>
              <a:t> </a:t>
            </a:r>
            <a:r>
              <a:rPr dirty="0"/>
              <a:t>edelleen</a:t>
            </a:r>
            <a:r>
              <a:rPr spc="-40" dirty="0"/>
              <a:t> </a:t>
            </a:r>
            <a:r>
              <a:rPr dirty="0"/>
              <a:t>remissiossa.</a:t>
            </a:r>
            <a:r>
              <a:rPr spc="-15" dirty="0"/>
              <a:t> </a:t>
            </a:r>
            <a:r>
              <a:rPr spc="-10" dirty="0"/>
              <a:t>Interventioryhmän </a:t>
            </a:r>
            <a:r>
              <a:rPr dirty="0"/>
              <a:t>lääkekustannukset</a:t>
            </a:r>
            <a:r>
              <a:rPr spc="-35" dirty="0"/>
              <a:t> </a:t>
            </a:r>
            <a:r>
              <a:rPr dirty="0"/>
              <a:t>olivat</a:t>
            </a:r>
            <a:r>
              <a:rPr spc="-35" dirty="0"/>
              <a:t> </a:t>
            </a:r>
            <a:r>
              <a:rPr dirty="0"/>
              <a:t>noin</a:t>
            </a:r>
            <a:r>
              <a:rPr spc="-25" dirty="0"/>
              <a:t> </a:t>
            </a:r>
            <a:r>
              <a:rPr dirty="0"/>
              <a:t>77 % </a:t>
            </a:r>
            <a:r>
              <a:rPr spc="-10" dirty="0"/>
              <a:t>pienemmät </a:t>
            </a:r>
            <a:r>
              <a:rPr dirty="0"/>
              <a:t>kuin</a:t>
            </a:r>
            <a:r>
              <a:rPr spc="-25" dirty="0"/>
              <a:t> </a:t>
            </a:r>
            <a:r>
              <a:rPr spc="-10" dirty="0"/>
              <a:t>verrokkiryhmän.</a:t>
            </a:r>
          </a:p>
          <a:p>
            <a:pPr marL="194945" marR="95885" indent="-182880">
              <a:lnSpc>
                <a:spcPct val="80000"/>
              </a:lnSpc>
              <a:spcBef>
                <a:spcPts val="9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dirty="0"/>
              <a:t>”Uutta</a:t>
            </a:r>
            <a:r>
              <a:rPr spc="-5" dirty="0"/>
              <a:t> </a:t>
            </a:r>
            <a:r>
              <a:rPr dirty="0"/>
              <a:t>tässä tutkimuksessa</a:t>
            </a:r>
            <a:r>
              <a:rPr spc="-20" dirty="0"/>
              <a:t> </a:t>
            </a:r>
            <a:r>
              <a:rPr dirty="0"/>
              <a:t>oli</a:t>
            </a:r>
            <a:r>
              <a:rPr spc="-5" dirty="0"/>
              <a:t> </a:t>
            </a:r>
            <a:r>
              <a:rPr dirty="0"/>
              <a:t>näyttö</a:t>
            </a:r>
            <a:r>
              <a:rPr spc="-5" dirty="0"/>
              <a:t> </a:t>
            </a:r>
            <a:r>
              <a:rPr dirty="0"/>
              <a:t>siitä,</a:t>
            </a:r>
            <a:r>
              <a:rPr spc="-25" dirty="0"/>
              <a:t> </a:t>
            </a:r>
            <a:r>
              <a:rPr spc="-20" dirty="0"/>
              <a:t>että </a:t>
            </a:r>
            <a:r>
              <a:rPr dirty="0"/>
              <a:t>tulokseen</a:t>
            </a:r>
            <a:r>
              <a:rPr spc="-30" dirty="0"/>
              <a:t> </a:t>
            </a:r>
            <a:r>
              <a:rPr dirty="0"/>
              <a:t>päästiin</a:t>
            </a:r>
            <a:r>
              <a:rPr spc="-20" dirty="0"/>
              <a:t> </a:t>
            </a:r>
            <a:r>
              <a:rPr dirty="0"/>
              <a:t>myös</a:t>
            </a:r>
            <a:r>
              <a:rPr spc="5" dirty="0"/>
              <a:t> </a:t>
            </a:r>
            <a:r>
              <a:rPr spc="-10" dirty="0"/>
              <a:t>intermittoivalla </a:t>
            </a:r>
            <a:r>
              <a:rPr dirty="0"/>
              <a:t>energiansaannin</a:t>
            </a:r>
            <a:r>
              <a:rPr spc="-50" dirty="0"/>
              <a:t> </a:t>
            </a:r>
            <a:r>
              <a:rPr dirty="0"/>
              <a:t>rajoituksella;</a:t>
            </a:r>
            <a:r>
              <a:rPr spc="-65" dirty="0"/>
              <a:t> </a:t>
            </a:r>
            <a:r>
              <a:rPr dirty="0"/>
              <a:t>itse</a:t>
            </a:r>
            <a:r>
              <a:rPr spc="-45" dirty="0"/>
              <a:t> </a:t>
            </a:r>
            <a:r>
              <a:rPr spc="-10" dirty="0"/>
              <a:t>asiassa </a:t>
            </a:r>
            <a:r>
              <a:rPr dirty="0"/>
              <a:t>remission</a:t>
            </a:r>
            <a:r>
              <a:rPr spc="-30" dirty="0"/>
              <a:t> </a:t>
            </a:r>
            <a:r>
              <a:rPr dirty="0"/>
              <a:t>saavuttaneiden</a:t>
            </a:r>
            <a:r>
              <a:rPr spc="-25" dirty="0"/>
              <a:t> </a:t>
            </a:r>
            <a:r>
              <a:rPr dirty="0"/>
              <a:t>määrä</a:t>
            </a:r>
            <a:r>
              <a:rPr spc="10" dirty="0"/>
              <a:t> </a:t>
            </a:r>
            <a:r>
              <a:rPr dirty="0"/>
              <a:t>oli</a:t>
            </a:r>
            <a:r>
              <a:rPr spc="-25" dirty="0"/>
              <a:t> </a:t>
            </a:r>
            <a:r>
              <a:rPr dirty="0"/>
              <a:t>melko </a:t>
            </a:r>
            <a:r>
              <a:rPr spc="-25" dirty="0"/>
              <a:t>iso </a:t>
            </a:r>
            <a:r>
              <a:rPr dirty="0"/>
              <a:t>verrattuna</a:t>
            </a:r>
            <a:r>
              <a:rPr spc="-20" dirty="0"/>
              <a:t> </a:t>
            </a:r>
            <a:r>
              <a:rPr spc="-10" dirty="0"/>
              <a:t>saavutettuun painonpudotustulokseen.”</a:t>
            </a:r>
          </a:p>
          <a:p>
            <a:pPr marL="194945" marR="193675" indent="-182880">
              <a:lnSpc>
                <a:spcPct val="80000"/>
              </a:lnSpc>
              <a:spcBef>
                <a:spcPts val="9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pc="-10" dirty="0"/>
              <a:t>DIADEM-</a:t>
            </a:r>
            <a:r>
              <a:rPr dirty="0"/>
              <a:t>I</a:t>
            </a:r>
            <a:r>
              <a:rPr spc="-20" dirty="0"/>
              <a:t> </a:t>
            </a:r>
            <a:r>
              <a:rPr dirty="0"/>
              <a:t>ja</a:t>
            </a:r>
            <a:r>
              <a:rPr spc="-15" dirty="0"/>
              <a:t> </a:t>
            </a:r>
            <a:r>
              <a:rPr dirty="0"/>
              <a:t>STANDby</a:t>
            </a:r>
            <a:r>
              <a:rPr spc="5" dirty="0"/>
              <a:t> </a:t>
            </a:r>
            <a:r>
              <a:rPr dirty="0"/>
              <a:t>yhdessä DiRECT</a:t>
            </a:r>
            <a:r>
              <a:rPr spc="-10" dirty="0"/>
              <a:t> kanssa </a:t>
            </a:r>
            <a:r>
              <a:rPr dirty="0"/>
              <a:t>”korostavat konservatiivisestikin</a:t>
            </a:r>
            <a:r>
              <a:rPr spc="-35" dirty="0"/>
              <a:t> </a:t>
            </a:r>
            <a:r>
              <a:rPr spc="-10" dirty="0"/>
              <a:t>toteutetun </a:t>
            </a:r>
            <a:r>
              <a:rPr dirty="0"/>
              <a:t>painonpudotuksen</a:t>
            </a:r>
            <a:r>
              <a:rPr spc="-20" dirty="0"/>
              <a:t> </a:t>
            </a:r>
            <a:r>
              <a:rPr dirty="0"/>
              <a:t>vaikuttavuutta</a:t>
            </a:r>
            <a:r>
              <a:rPr spc="-30" dirty="0"/>
              <a:t> </a:t>
            </a:r>
            <a:r>
              <a:rPr dirty="0"/>
              <a:t>tyypin</a:t>
            </a:r>
            <a:r>
              <a:rPr spc="-15" dirty="0"/>
              <a:t> </a:t>
            </a:r>
            <a:r>
              <a:rPr spc="-50" dirty="0"/>
              <a:t>2 </a:t>
            </a:r>
            <a:r>
              <a:rPr dirty="0"/>
              <a:t>diabeteksen</a:t>
            </a:r>
            <a:r>
              <a:rPr spc="-25" dirty="0"/>
              <a:t> </a:t>
            </a:r>
            <a:r>
              <a:rPr dirty="0"/>
              <a:t>remissioon</a:t>
            </a:r>
            <a:r>
              <a:rPr spc="-25" dirty="0"/>
              <a:t> </a:t>
            </a:r>
            <a:r>
              <a:rPr spc="-10" dirty="0"/>
              <a:t>hoitamisessa”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4325">
              <a:lnSpc>
                <a:spcPct val="100000"/>
              </a:lnSpc>
              <a:spcBef>
                <a:spcPts val="100"/>
              </a:spcBef>
            </a:pPr>
            <a:r>
              <a:rPr dirty="0"/>
              <a:t>Lyhyesti</a:t>
            </a:r>
            <a:r>
              <a:rPr spc="-40" dirty="0"/>
              <a:t> </a:t>
            </a:r>
            <a:r>
              <a:rPr spc="-10" dirty="0"/>
              <a:t>insuliinista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991741"/>
            <a:ext cx="5079365" cy="803275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10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Insuliini</a:t>
            </a:r>
            <a:r>
              <a:rPr sz="1800" spc="-5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on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elimistön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tuottama</a:t>
            </a:r>
            <a:r>
              <a:rPr sz="1800" spc="3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hormoni</a:t>
            </a:r>
            <a:endParaRPr sz="1800">
              <a:latin typeface="Century Gothic"/>
              <a:cs typeface="Century Gothic"/>
            </a:endParaRPr>
          </a:p>
          <a:p>
            <a:pPr marL="194945" indent="-182245">
              <a:lnSpc>
                <a:spcPct val="100000"/>
              </a:lnSpc>
              <a:spcBef>
                <a:spcPts val="9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Sitä</a:t>
            </a:r>
            <a:r>
              <a:rPr sz="1800" spc="-6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tuotetaan</a:t>
            </a:r>
            <a:r>
              <a:rPr sz="1800" spc="1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haimassa</a:t>
            </a:r>
            <a:r>
              <a:rPr sz="1800" spc="-5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(haiman </a:t>
            </a:r>
            <a:r>
              <a:rPr sz="1800" spc="-10" dirty="0">
                <a:latin typeface="Century Gothic"/>
                <a:cs typeface="Century Gothic"/>
              </a:rPr>
              <a:t>betasolut)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939" y="3660724"/>
            <a:ext cx="10207625" cy="2015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entury Gothic"/>
                <a:cs typeface="Century Gothic"/>
              </a:rPr>
              <a:t>Insuliinin</a:t>
            </a:r>
            <a:r>
              <a:rPr sz="1800" b="1" spc="-4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tärkeä</a:t>
            </a:r>
            <a:r>
              <a:rPr sz="1800" b="1" spc="-3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tehtävä</a:t>
            </a:r>
            <a:r>
              <a:rPr sz="1800" b="1" spc="-4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on</a:t>
            </a:r>
            <a:r>
              <a:rPr sz="1800" b="1" spc="-4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toimittaa</a:t>
            </a:r>
            <a:r>
              <a:rPr sz="1800" b="1" spc="-4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veren</a:t>
            </a:r>
            <a:r>
              <a:rPr sz="1800" b="1" spc="-4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glukoosi</a:t>
            </a:r>
            <a:r>
              <a:rPr sz="1800" b="1" spc="-9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(sokeri) </a:t>
            </a:r>
            <a:r>
              <a:rPr sz="1800" b="1" dirty="0">
                <a:latin typeface="Century Gothic"/>
                <a:cs typeface="Century Gothic"/>
              </a:rPr>
              <a:t>verenkierrosta</a:t>
            </a:r>
            <a:r>
              <a:rPr sz="1800" b="1" spc="-3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muihin</a:t>
            </a:r>
            <a:r>
              <a:rPr sz="1800" b="1" spc="-45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elimiin, </a:t>
            </a:r>
            <a:r>
              <a:rPr sz="1800" b="1" dirty="0">
                <a:latin typeface="Century Gothic"/>
                <a:cs typeface="Century Gothic"/>
              </a:rPr>
              <a:t>etenkin</a:t>
            </a:r>
            <a:r>
              <a:rPr sz="1800" b="1" spc="-4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lihaksiin</a:t>
            </a:r>
            <a:r>
              <a:rPr sz="1800" b="1" spc="-1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ja</a:t>
            </a:r>
            <a:r>
              <a:rPr sz="1800" b="1" spc="-2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rasvakudokseen,</a:t>
            </a:r>
            <a:r>
              <a:rPr sz="1800" b="1" spc="-6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jossa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sitä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käytetään</a:t>
            </a:r>
            <a:r>
              <a:rPr sz="1800" spc="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hyödyksi.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Insuliinin</a:t>
            </a:r>
            <a:r>
              <a:rPr sz="1800" spc="-5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tehtävä on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spc="-20" dirty="0">
                <a:latin typeface="Century Gothic"/>
                <a:cs typeface="Century Gothic"/>
              </a:rPr>
              <a:t>myös </a:t>
            </a:r>
            <a:r>
              <a:rPr sz="1800" dirty="0">
                <a:latin typeface="Century Gothic"/>
                <a:cs typeface="Century Gothic"/>
              </a:rPr>
              <a:t>hillitä</a:t>
            </a:r>
            <a:r>
              <a:rPr sz="1800" spc="-4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maksan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glukoneogeneesiä.</a:t>
            </a:r>
            <a:endParaRPr sz="1800">
              <a:latin typeface="Century Gothic"/>
              <a:cs typeface="Century Gothic"/>
            </a:endParaRPr>
          </a:p>
          <a:p>
            <a:pPr marL="927100">
              <a:lnSpc>
                <a:spcPct val="100000"/>
              </a:lnSpc>
              <a:spcBef>
                <a:spcPts val="905"/>
              </a:spcBef>
            </a:pPr>
            <a:r>
              <a:rPr sz="1800" dirty="0">
                <a:latin typeface="Century Gothic"/>
                <a:cs typeface="Century Gothic"/>
              </a:rPr>
              <a:t>(…monia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muitakin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tehtäviä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ja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vaikutuksia;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anabolinen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vaikutus)</a:t>
            </a:r>
            <a:endParaRPr sz="1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Century Gothic"/>
                <a:cs typeface="Century Gothic"/>
              </a:rPr>
              <a:t>Verenkierrossa glukoosia</a:t>
            </a:r>
            <a:r>
              <a:rPr sz="1800" spc="-4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EI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tarvita</a:t>
            </a:r>
            <a:r>
              <a:rPr sz="1800" spc="-4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määräänsä</a:t>
            </a:r>
            <a:r>
              <a:rPr sz="1800" spc="-10" dirty="0">
                <a:latin typeface="Century Gothic"/>
                <a:cs typeface="Century Gothic"/>
              </a:rPr>
              <a:t> enempää!</a:t>
            </a:r>
            <a:endParaRPr sz="1800"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57488" y="313943"/>
            <a:ext cx="2875788" cy="32385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9279" y="2326385"/>
              <a:ext cx="63004" cy="629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3028" y="2267076"/>
              <a:ext cx="2979902" cy="2377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6195" y="2480436"/>
              <a:ext cx="3817061" cy="23774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2972" y="2693797"/>
              <a:ext cx="3987228" cy="2407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8062" y="2907157"/>
              <a:ext cx="3587991" cy="237743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91641" y="2180336"/>
            <a:ext cx="4050665" cy="971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039"/>
              </a:lnSpc>
              <a:spcBef>
                <a:spcPts val="105"/>
              </a:spcBef>
            </a:pPr>
            <a:r>
              <a:rPr sz="2000" dirty="0">
                <a:solidFill>
                  <a:srgbClr val="000000"/>
                </a:solidFill>
                <a:latin typeface="Corbel"/>
                <a:cs typeface="Corbel"/>
              </a:rPr>
              <a:t>”Diabeteksen</a:t>
            </a:r>
            <a:r>
              <a:rPr sz="2000" spc="-3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0000"/>
                </a:solidFill>
                <a:latin typeface="Corbel"/>
                <a:cs typeface="Corbel"/>
              </a:rPr>
              <a:t>hoito</a:t>
            </a:r>
            <a:r>
              <a:rPr sz="2000" spc="-4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Corbel"/>
                <a:cs typeface="Corbel"/>
              </a:rPr>
              <a:t>perustuu</a:t>
            </a:r>
            <a:endParaRPr sz="2000">
              <a:latin typeface="Corbel"/>
              <a:cs typeface="Corbel"/>
            </a:endParaRPr>
          </a:p>
          <a:p>
            <a:pPr marL="12700">
              <a:lnSpc>
                <a:spcPts val="1680"/>
              </a:lnSpc>
            </a:pPr>
            <a:r>
              <a:rPr sz="2000" dirty="0">
                <a:solidFill>
                  <a:srgbClr val="000000"/>
                </a:solidFill>
                <a:latin typeface="Corbel"/>
                <a:cs typeface="Corbel"/>
              </a:rPr>
              <a:t>tehokkaaseen</a:t>
            </a:r>
            <a:r>
              <a:rPr sz="2000" spc="-65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0000"/>
                </a:solidFill>
                <a:latin typeface="Corbel"/>
                <a:cs typeface="Corbel"/>
              </a:rPr>
              <a:t>näyttöön</a:t>
            </a:r>
            <a:r>
              <a:rPr sz="2000" spc="-6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Corbel"/>
                <a:cs typeface="Corbel"/>
              </a:rPr>
              <a:t>perustuvaan</a:t>
            </a:r>
            <a:endParaRPr sz="2000">
              <a:latin typeface="Corbel"/>
              <a:cs typeface="Corbel"/>
            </a:endParaRPr>
          </a:p>
          <a:p>
            <a:pPr marL="12700" marR="5080">
              <a:lnSpc>
                <a:spcPct val="70000"/>
              </a:lnSpc>
              <a:spcBef>
                <a:spcPts val="360"/>
              </a:spcBef>
            </a:pPr>
            <a:r>
              <a:rPr sz="2000" dirty="0">
                <a:solidFill>
                  <a:srgbClr val="000000"/>
                </a:solidFill>
                <a:latin typeface="Corbel"/>
                <a:cs typeface="Corbel"/>
              </a:rPr>
              <a:t>neuvontaan,</a:t>
            </a:r>
            <a:r>
              <a:rPr sz="2000" spc="-4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0000"/>
                </a:solidFill>
                <a:latin typeface="Corbel"/>
                <a:cs typeface="Corbel"/>
              </a:rPr>
              <a:t>joka</a:t>
            </a:r>
            <a:r>
              <a:rPr sz="2000" spc="-1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0000"/>
                </a:solidFill>
                <a:latin typeface="Corbel"/>
                <a:cs typeface="Corbel"/>
              </a:rPr>
              <a:t>valistaa</a:t>
            </a:r>
            <a:r>
              <a:rPr sz="2000" spc="-5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0000"/>
                </a:solidFill>
                <a:latin typeface="Corbel"/>
                <a:cs typeface="Corbel"/>
              </a:rPr>
              <a:t>ja</a:t>
            </a:r>
            <a:r>
              <a:rPr sz="2000" spc="-5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Corbel"/>
                <a:cs typeface="Corbel"/>
              </a:rPr>
              <a:t>valtuuttaa </a:t>
            </a:r>
            <a:r>
              <a:rPr sz="2000" dirty="0">
                <a:solidFill>
                  <a:srgbClr val="000000"/>
                </a:solidFill>
                <a:latin typeface="Corbel"/>
                <a:cs typeface="Corbel"/>
              </a:rPr>
              <a:t>yksilöitä</a:t>
            </a:r>
            <a:r>
              <a:rPr sz="2000" spc="-4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0000"/>
                </a:solidFill>
                <a:latin typeface="Corbel"/>
                <a:cs typeface="Corbel"/>
              </a:rPr>
              <a:t>hallitsemaan</a:t>
            </a:r>
            <a:r>
              <a:rPr sz="2000" spc="-5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Corbel"/>
                <a:cs typeface="Corbel"/>
              </a:rPr>
              <a:t>terveyttään.</a:t>
            </a:r>
            <a:endParaRPr sz="2000">
              <a:latin typeface="Corbel"/>
              <a:cs typeface="Corbe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89279" y="3247008"/>
            <a:ext cx="4373880" cy="3352800"/>
            <a:chOff x="689279" y="3247008"/>
            <a:chExt cx="4373880" cy="3352800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9279" y="3306317"/>
              <a:ext cx="63004" cy="6299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9307" y="3247008"/>
              <a:ext cx="4153801" cy="24079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24217" y="3460368"/>
              <a:ext cx="3920959" cy="23774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06195" y="3673728"/>
              <a:ext cx="3065602" cy="24079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24217" y="3887088"/>
              <a:ext cx="3798912" cy="23774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22972" y="4100448"/>
              <a:ext cx="2961830" cy="24079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4217" y="4313808"/>
              <a:ext cx="1708111" cy="24079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919981" y="4209430"/>
              <a:ext cx="54803" cy="1801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713056" y="4326762"/>
              <a:ext cx="153714" cy="17005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901949" y="4422790"/>
              <a:ext cx="54803" cy="1801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974212" y="4326762"/>
              <a:ext cx="1208024" cy="22478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24217" y="4527169"/>
              <a:ext cx="3303739" cy="24079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22972" y="4740528"/>
              <a:ext cx="3213417" cy="24079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22972" y="4953888"/>
              <a:ext cx="3582352" cy="2407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9419" y="5167248"/>
              <a:ext cx="3277577" cy="24079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24217" y="5380608"/>
              <a:ext cx="2447124" cy="18300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89279" y="5781243"/>
              <a:ext cx="63004" cy="6300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25461" y="5721959"/>
              <a:ext cx="3443084" cy="24084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22972" y="5935319"/>
              <a:ext cx="3233356" cy="24084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22972" y="6148679"/>
              <a:ext cx="2582100" cy="23773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22972" y="6362039"/>
              <a:ext cx="1673161" cy="237731"/>
            </a:xfrm>
            <a:prstGeom prst="rect">
              <a:avLst/>
            </a:prstGeom>
          </p:spPr>
        </p:pic>
      </p:grpSp>
      <p:sp>
        <p:nvSpPr>
          <p:cNvPr id="32" name="object 32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039"/>
              </a:lnSpc>
              <a:spcBef>
                <a:spcPts val="105"/>
              </a:spcBef>
            </a:pPr>
            <a:r>
              <a:rPr spc="-20" dirty="0"/>
              <a:t>Tärkeitä</a:t>
            </a:r>
            <a:r>
              <a:rPr spc="-45" dirty="0"/>
              <a:t> </a:t>
            </a:r>
            <a:r>
              <a:rPr dirty="0"/>
              <a:t>viestejä</a:t>
            </a:r>
            <a:r>
              <a:rPr spc="-35" dirty="0"/>
              <a:t> </a:t>
            </a:r>
            <a:r>
              <a:rPr dirty="0"/>
              <a:t>ovat</a:t>
            </a:r>
            <a:r>
              <a:rPr spc="-20" dirty="0"/>
              <a:t> </a:t>
            </a:r>
            <a:r>
              <a:rPr dirty="0"/>
              <a:t>vähän</a:t>
            </a:r>
            <a:r>
              <a:rPr spc="-45" dirty="0"/>
              <a:t> </a:t>
            </a:r>
            <a:r>
              <a:rPr spc="-10" dirty="0"/>
              <a:t>käsiteltyjen</a:t>
            </a:r>
          </a:p>
          <a:p>
            <a:pPr marL="12700">
              <a:lnSpc>
                <a:spcPts val="1680"/>
              </a:lnSpc>
            </a:pPr>
            <a:r>
              <a:rPr dirty="0"/>
              <a:t>kasviperäisten</a:t>
            </a:r>
            <a:r>
              <a:rPr spc="-85" dirty="0"/>
              <a:t> </a:t>
            </a:r>
            <a:r>
              <a:rPr dirty="0"/>
              <a:t>elintarvikkeiden,</a:t>
            </a:r>
            <a:r>
              <a:rPr spc="-55" dirty="0"/>
              <a:t> </a:t>
            </a:r>
            <a:r>
              <a:rPr spc="-10" dirty="0"/>
              <a:t>kuten</a:t>
            </a:r>
          </a:p>
          <a:p>
            <a:pPr marL="12700">
              <a:lnSpc>
                <a:spcPts val="1680"/>
              </a:lnSpc>
            </a:pPr>
            <a:r>
              <a:rPr dirty="0"/>
              <a:t>täysjyväviljojen,</a:t>
            </a:r>
            <a:r>
              <a:rPr spc="-30" dirty="0"/>
              <a:t> </a:t>
            </a:r>
            <a:r>
              <a:rPr spc="-10" dirty="0"/>
              <a:t>vihannesten,</a:t>
            </a:r>
          </a:p>
          <a:p>
            <a:pPr marL="12700">
              <a:lnSpc>
                <a:spcPts val="1680"/>
              </a:lnSpc>
            </a:pPr>
            <a:r>
              <a:rPr spc="-10" dirty="0"/>
              <a:t>kokonaisen</a:t>
            </a:r>
            <a:r>
              <a:rPr spc="-50" dirty="0"/>
              <a:t> </a:t>
            </a:r>
            <a:r>
              <a:rPr dirty="0"/>
              <a:t>hedelmän,</a:t>
            </a:r>
            <a:r>
              <a:rPr spc="-15" dirty="0"/>
              <a:t> </a:t>
            </a:r>
            <a:r>
              <a:rPr spc="-10" dirty="0"/>
              <a:t>palkokasvien,</a:t>
            </a:r>
          </a:p>
          <a:p>
            <a:pPr marL="12700">
              <a:lnSpc>
                <a:spcPts val="1680"/>
              </a:lnSpc>
            </a:pPr>
            <a:r>
              <a:rPr dirty="0"/>
              <a:t>pähkinöiden,</a:t>
            </a:r>
            <a:r>
              <a:rPr spc="-70" dirty="0"/>
              <a:t> </a:t>
            </a:r>
            <a:r>
              <a:rPr dirty="0"/>
              <a:t>siementen</a:t>
            </a:r>
            <a:r>
              <a:rPr spc="-20" dirty="0"/>
              <a:t> </a:t>
            </a:r>
            <a:r>
              <a:rPr dirty="0"/>
              <a:t>ja</a:t>
            </a:r>
            <a:r>
              <a:rPr spc="-10" dirty="0"/>
              <a:t> </a:t>
            </a:r>
            <a:r>
              <a:rPr spc="-25" dirty="0"/>
              <a:t>ei</a:t>
            </a:r>
          </a:p>
          <a:p>
            <a:pPr marL="12700">
              <a:lnSpc>
                <a:spcPts val="1680"/>
              </a:lnSpc>
              <a:tabLst>
                <a:tab pos="2080895" algn="l"/>
              </a:tabLst>
            </a:pPr>
            <a:r>
              <a:rPr dirty="0"/>
              <a:t>hydrogenoitujen</a:t>
            </a:r>
            <a:r>
              <a:rPr spc="-70" dirty="0"/>
              <a:t> </a:t>
            </a:r>
            <a:r>
              <a:rPr spc="-50" dirty="0"/>
              <a:t>e</a:t>
            </a:r>
            <a:r>
              <a:rPr dirty="0"/>
              <a:t>	</a:t>
            </a:r>
            <a:r>
              <a:rPr spc="-10" dirty="0"/>
              <a:t>trooppisten</a:t>
            </a:r>
          </a:p>
          <a:p>
            <a:pPr marL="12700">
              <a:lnSpc>
                <a:spcPts val="1680"/>
              </a:lnSpc>
            </a:pPr>
            <a:r>
              <a:rPr dirty="0"/>
              <a:t>kasviöljyjen</a:t>
            </a:r>
            <a:r>
              <a:rPr spc="-25" dirty="0"/>
              <a:t> </a:t>
            </a:r>
            <a:r>
              <a:rPr dirty="0"/>
              <a:t>kulutus</a:t>
            </a:r>
            <a:r>
              <a:rPr spc="-10" dirty="0"/>
              <a:t> </a:t>
            </a:r>
            <a:r>
              <a:rPr dirty="0"/>
              <a:t>samalla</a:t>
            </a:r>
            <a:r>
              <a:rPr spc="-35" dirty="0"/>
              <a:t> </a:t>
            </a:r>
            <a:r>
              <a:rPr spc="-25" dirty="0"/>
              <a:t>kun</a:t>
            </a:r>
          </a:p>
          <a:p>
            <a:pPr marL="12700">
              <a:lnSpc>
                <a:spcPts val="1680"/>
              </a:lnSpc>
            </a:pPr>
            <a:r>
              <a:rPr dirty="0"/>
              <a:t>punaisen</a:t>
            </a:r>
            <a:r>
              <a:rPr spc="-55" dirty="0"/>
              <a:t> </a:t>
            </a:r>
            <a:r>
              <a:rPr dirty="0"/>
              <a:t>ja</a:t>
            </a:r>
            <a:r>
              <a:rPr spc="-20" dirty="0"/>
              <a:t> </a:t>
            </a:r>
            <a:r>
              <a:rPr dirty="0"/>
              <a:t>prosessoidun</a:t>
            </a:r>
            <a:r>
              <a:rPr spc="-35" dirty="0"/>
              <a:t> </a:t>
            </a:r>
            <a:r>
              <a:rPr spc="-10" dirty="0"/>
              <a:t>lihan,</a:t>
            </a:r>
          </a:p>
          <a:p>
            <a:pPr marL="12700">
              <a:lnSpc>
                <a:spcPts val="1680"/>
              </a:lnSpc>
            </a:pPr>
            <a:r>
              <a:rPr dirty="0"/>
              <a:t>natriumin,</a:t>
            </a:r>
            <a:r>
              <a:rPr spc="-60" dirty="0"/>
              <a:t> </a:t>
            </a:r>
            <a:r>
              <a:rPr dirty="0"/>
              <a:t>sokerilla</a:t>
            </a:r>
            <a:r>
              <a:rPr spc="-50" dirty="0"/>
              <a:t> </a:t>
            </a:r>
            <a:r>
              <a:rPr spc="-10" dirty="0"/>
              <a:t>makeutettujen</a:t>
            </a:r>
          </a:p>
          <a:p>
            <a:pPr marL="12700" marR="900430">
              <a:lnSpc>
                <a:spcPct val="70000"/>
              </a:lnSpc>
              <a:spcBef>
                <a:spcPts val="359"/>
              </a:spcBef>
            </a:pPr>
            <a:r>
              <a:rPr dirty="0"/>
              <a:t>juomien</a:t>
            </a:r>
            <a:r>
              <a:rPr spc="-30" dirty="0"/>
              <a:t> </a:t>
            </a:r>
            <a:r>
              <a:rPr dirty="0"/>
              <a:t>ja</a:t>
            </a:r>
            <a:r>
              <a:rPr spc="-30" dirty="0"/>
              <a:t> </a:t>
            </a:r>
            <a:r>
              <a:rPr dirty="0"/>
              <a:t>jalostettujen</a:t>
            </a:r>
            <a:r>
              <a:rPr spc="-25" dirty="0"/>
              <a:t> </a:t>
            </a:r>
            <a:r>
              <a:rPr spc="-10" dirty="0"/>
              <a:t>viljojen </a:t>
            </a:r>
            <a:r>
              <a:rPr dirty="0"/>
              <a:t>kulutusta</a:t>
            </a:r>
            <a:r>
              <a:rPr spc="-15" dirty="0"/>
              <a:t> </a:t>
            </a:r>
            <a:r>
              <a:rPr spc="-10" dirty="0"/>
              <a:t>minimoidaan.</a:t>
            </a:r>
          </a:p>
          <a:p>
            <a:pPr marL="12700">
              <a:lnSpc>
                <a:spcPts val="2039"/>
              </a:lnSpc>
              <a:spcBef>
                <a:spcPts val="285"/>
              </a:spcBef>
            </a:pPr>
            <a:r>
              <a:rPr dirty="0"/>
              <a:t>Päivitetyt</a:t>
            </a:r>
            <a:r>
              <a:rPr spc="-30" dirty="0"/>
              <a:t> </a:t>
            </a:r>
            <a:r>
              <a:rPr dirty="0"/>
              <a:t>suositukset</a:t>
            </a:r>
            <a:r>
              <a:rPr spc="-30" dirty="0"/>
              <a:t> </a:t>
            </a:r>
            <a:r>
              <a:rPr spc="-10" dirty="0"/>
              <a:t>heijastavat</a:t>
            </a:r>
          </a:p>
          <a:p>
            <a:pPr marL="12700">
              <a:lnSpc>
                <a:spcPts val="1680"/>
              </a:lnSpc>
            </a:pPr>
            <a:r>
              <a:rPr dirty="0"/>
              <a:t>nykyistä</a:t>
            </a:r>
            <a:r>
              <a:rPr spc="-35" dirty="0"/>
              <a:t> </a:t>
            </a:r>
            <a:r>
              <a:rPr dirty="0"/>
              <a:t>näyttöpohjaa</a:t>
            </a:r>
            <a:r>
              <a:rPr spc="-45" dirty="0"/>
              <a:t> </a:t>
            </a:r>
            <a:r>
              <a:rPr dirty="0"/>
              <a:t>ja</a:t>
            </a:r>
            <a:r>
              <a:rPr spc="-15" dirty="0"/>
              <a:t> </a:t>
            </a:r>
            <a:r>
              <a:rPr spc="-10" dirty="0"/>
              <a:t>niiden</a:t>
            </a:r>
          </a:p>
          <a:p>
            <a:pPr marL="12700">
              <a:lnSpc>
                <a:spcPts val="1680"/>
              </a:lnSpc>
            </a:pPr>
            <a:r>
              <a:rPr dirty="0"/>
              <a:t>noudattaminen</a:t>
            </a:r>
            <a:r>
              <a:rPr spc="-75" dirty="0"/>
              <a:t> </a:t>
            </a:r>
            <a:r>
              <a:rPr spc="-10" dirty="0"/>
              <a:t>parantaa</a:t>
            </a:r>
          </a:p>
          <a:p>
            <a:pPr marL="12700">
              <a:lnSpc>
                <a:spcPts val="2039"/>
              </a:lnSpc>
            </a:pPr>
            <a:r>
              <a:rPr spc="-10" dirty="0"/>
              <a:t>potilastuloksia.”</a:t>
            </a:r>
          </a:p>
        </p:txBody>
      </p:sp>
      <p:grpSp>
        <p:nvGrpSpPr>
          <p:cNvPr id="33" name="object 33"/>
          <p:cNvGrpSpPr/>
          <p:nvPr/>
        </p:nvGrpSpPr>
        <p:grpSpPr>
          <a:xfrm>
            <a:off x="320040" y="661416"/>
            <a:ext cx="11750675" cy="3886200"/>
            <a:chOff x="320040" y="661416"/>
            <a:chExt cx="11750675" cy="3886200"/>
          </a:xfrm>
        </p:grpSpPr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20040" y="661416"/>
              <a:ext cx="4768596" cy="151028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814563" y="2720086"/>
              <a:ext cx="62991" cy="6299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050783" y="2660776"/>
              <a:ext cx="3594989" cy="18313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048244" y="2935097"/>
              <a:ext cx="3978148" cy="24091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049513" y="3209417"/>
              <a:ext cx="3430015" cy="24091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033384" y="3483736"/>
              <a:ext cx="4037203" cy="23774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014716" y="3758057"/>
              <a:ext cx="4040885" cy="24091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048244" y="4032376"/>
              <a:ext cx="3300386" cy="24091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014716" y="4306697"/>
              <a:ext cx="3946525" cy="240919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8017891" y="2573858"/>
            <a:ext cx="4088765" cy="197802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45"/>
              </a:spcBef>
            </a:pPr>
            <a:r>
              <a:rPr sz="2000" spc="-10" dirty="0">
                <a:latin typeface="Corbel"/>
                <a:cs typeface="Corbel"/>
              </a:rPr>
              <a:t>Kokokasvisruokavalio</a:t>
            </a:r>
            <a:r>
              <a:rPr sz="2000" spc="40" dirty="0">
                <a:latin typeface="Corbel"/>
                <a:cs typeface="Corbel"/>
              </a:rPr>
              <a:t> </a:t>
            </a:r>
            <a:r>
              <a:rPr sz="2000" spc="-10" dirty="0">
                <a:latin typeface="Corbel"/>
                <a:cs typeface="Corbel"/>
              </a:rPr>
              <a:t>määritellään </a:t>
            </a:r>
            <a:r>
              <a:rPr sz="2000" dirty="0">
                <a:latin typeface="Corbel"/>
                <a:cs typeface="Corbel"/>
              </a:rPr>
              <a:t>ruokavalioksi,</a:t>
            </a:r>
            <a:r>
              <a:rPr sz="2000" spc="-65" dirty="0">
                <a:latin typeface="Corbel"/>
                <a:cs typeface="Corbel"/>
              </a:rPr>
              <a:t> </a:t>
            </a:r>
            <a:r>
              <a:rPr sz="2000" dirty="0">
                <a:latin typeface="Corbel"/>
                <a:cs typeface="Corbel"/>
              </a:rPr>
              <a:t>joka</a:t>
            </a:r>
            <a:r>
              <a:rPr sz="2000" spc="-15" dirty="0">
                <a:latin typeface="Corbel"/>
                <a:cs typeface="Corbel"/>
              </a:rPr>
              <a:t> </a:t>
            </a:r>
            <a:r>
              <a:rPr sz="2000" dirty="0">
                <a:latin typeface="Corbel"/>
                <a:cs typeface="Corbel"/>
              </a:rPr>
              <a:t>koostuu</a:t>
            </a:r>
            <a:r>
              <a:rPr sz="2000" spc="-10" dirty="0">
                <a:latin typeface="Corbel"/>
                <a:cs typeface="Corbel"/>
              </a:rPr>
              <a:t> pääasiassa kokojyväviljoista,</a:t>
            </a:r>
            <a:r>
              <a:rPr sz="2000" spc="60" dirty="0">
                <a:latin typeface="Corbel"/>
                <a:cs typeface="Corbel"/>
              </a:rPr>
              <a:t> </a:t>
            </a:r>
            <a:r>
              <a:rPr sz="2000" spc="-10" dirty="0">
                <a:latin typeface="Corbel"/>
                <a:cs typeface="Corbel"/>
              </a:rPr>
              <a:t>palkokasveista, </a:t>
            </a:r>
            <a:r>
              <a:rPr sz="2000" dirty="0">
                <a:latin typeface="Corbel"/>
                <a:cs typeface="Corbel"/>
              </a:rPr>
              <a:t>vihanneksista,</a:t>
            </a:r>
            <a:r>
              <a:rPr sz="2000" spc="-50" dirty="0">
                <a:latin typeface="Corbel"/>
                <a:cs typeface="Corbel"/>
              </a:rPr>
              <a:t> </a:t>
            </a:r>
            <a:r>
              <a:rPr sz="2000" dirty="0">
                <a:latin typeface="Corbel"/>
                <a:cs typeface="Corbel"/>
              </a:rPr>
              <a:t>hedelmistä,</a:t>
            </a:r>
            <a:r>
              <a:rPr sz="2000" spc="-60" dirty="0">
                <a:latin typeface="Corbel"/>
                <a:cs typeface="Corbel"/>
              </a:rPr>
              <a:t> </a:t>
            </a:r>
            <a:r>
              <a:rPr sz="2000" spc="-10" dirty="0">
                <a:latin typeface="Corbel"/>
                <a:cs typeface="Corbel"/>
              </a:rPr>
              <a:t>pähkinöistä </a:t>
            </a:r>
            <a:r>
              <a:rPr sz="2000" dirty="0">
                <a:latin typeface="Corbel"/>
                <a:cs typeface="Corbel"/>
              </a:rPr>
              <a:t>ja</a:t>
            </a:r>
            <a:r>
              <a:rPr sz="2000" spc="-5" dirty="0">
                <a:latin typeface="Corbel"/>
                <a:cs typeface="Corbel"/>
              </a:rPr>
              <a:t> </a:t>
            </a:r>
            <a:r>
              <a:rPr sz="2000" dirty="0">
                <a:latin typeface="Corbel"/>
                <a:cs typeface="Corbel"/>
              </a:rPr>
              <a:t>siemenistä</a:t>
            </a:r>
            <a:r>
              <a:rPr sz="2000" spc="-10" dirty="0">
                <a:latin typeface="Corbel"/>
                <a:cs typeface="Corbel"/>
              </a:rPr>
              <a:t> </a:t>
            </a:r>
            <a:r>
              <a:rPr sz="2000" dirty="0">
                <a:latin typeface="Corbel"/>
                <a:cs typeface="Corbel"/>
              </a:rPr>
              <a:t>samalla</a:t>
            </a:r>
            <a:r>
              <a:rPr sz="2000" spc="-25" dirty="0">
                <a:latin typeface="Corbel"/>
                <a:cs typeface="Corbel"/>
              </a:rPr>
              <a:t> </a:t>
            </a:r>
            <a:r>
              <a:rPr sz="2000" dirty="0">
                <a:latin typeface="Corbel"/>
                <a:cs typeface="Corbel"/>
              </a:rPr>
              <a:t>kun</a:t>
            </a:r>
            <a:r>
              <a:rPr sz="2000" spc="-15" dirty="0">
                <a:latin typeface="Corbel"/>
                <a:cs typeface="Corbel"/>
              </a:rPr>
              <a:t> </a:t>
            </a:r>
            <a:r>
              <a:rPr sz="2000" dirty="0">
                <a:latin typeface="Corbel"/>
                <a:cs typeface="Corbel"/>
              </a:rPr>
              <a:t>se</a:t>
            </a:r>
            <a:r>
              <a:rPr sz="2000" spc="5" dirty="0">
                <a:latin typeface="Corbel"/>
                <a:cs typeface="Corbel"/>
              </a:rPr>
              <a:t> </a:t>
            </a:r>
            <a:r>
              <a:rPr sz="2000" dirty="0">
                <a:latin typeface="Corbel"/>
                <a:cs typeface="Corbel"/>
              </a:rPr>
              <a:t>välttää</a:t>
            </a:r>
            <a:r>
              <a:rPr sz="2000" spc="-25" dirty="0">
                <a:latin typeface="Corbel"/>
                <a:cs typeface="Corbel"/>
              </a:rPr>
              <a:t> tai </a:t>
            </a:r>
            <a:r>
              <a:rPr sz="2000" dirty="0">
                <a:latin typeface="Corbel"/>
                <a:cs typeface="Corbel"/>
              </a:rPr>
              <a:t>minimoi</a:t>
            </a:r>
            <a:r>
              <a:rPr sz="2000" spc="-30" dirty="0">
                <a:latin typeface="Corbel"/>
                <a:cs typeface="Corbel"/>
              </a:rPr>
              <a:t> </a:t>
            </a:r>
            <a:r>
              <a:rPr sz="2000" dirty="0">
                <a:latin typeface="Corbel"/>
                <a:cs typeface="Corbel"/>
              </a:rPr>
              <a:t>eläinperäiset</a:t>
            </a:r>
            <a:r>
              <a:rPr sz="2000" spc="-25" dirty="0">
                <a:latin typeface="Corbel"/>
                <a:cs typeface="Corbel"/>
              </a:rPr>
              <a:t> </a:t>
            </a:r>
            <a:r>
              <a:rPr sz="2000" dirty="0">
                <a:latin typeface="Corbel"/>
                <a:cs typeface="Corbel"/>
              </a:rPr>
              <a:t>ja</a:t>
            </a:r>
            <a:r>
              <a:rPr sz="2000" spc="5" dirty="0">
                <a:latin typeface="Corbel"/>
                <a:cs typeface="Corbel"/>
              </a:rPr>
              <a:t> </a:t>
            </a:r>
            <a:r>
              <a:rPr sz="2000" spc="-10" dirty="0">
                <a:latin typeface="Corbel"/>
                <a:cs typeface="Corbel"/>
              </a:rPr>
              <a:t>pitkälle </a:t>
            </a:r>
            <a:r>
              <a:rPr sz="2000" dirty="0">
                <a:latin typeface="Corbel"/>
                <a:cs typeface="Corbel"/>
              </a:rPr>
              <a:t>jalostetut</a:t>
            </a:r>
            <a:r>
              <a:rPr sz="2000" spc="-25" dirty="0">
                <a:latin typeface="Corbel"/>
                <a:cs typeface="Corbel"/>
              </a:rPr>
              <a:t> </a:t>
            </a:r>
            <a:r>
              <a:rPr sz="2000" dirty="0">
                <a:latin typeface="Corbel"/>
                <a:cs typeface="Corbel"/>
              </a:rPr>
              <a:t>ruoat</a:t>
            </a:r>
            <a:r>
              <a:rPr sz="2000" spc="-15" dirty="0">
                <a:latin typeface="Corbel"/>
                <a:cs typeface="Corbel"/>
              </a:rPr>
              <a:t> </a:t>
            </a:r>
            <a:r>
              <a:rPr sz="2000" dirty="0">
                <a:latin typeface="Corbel"/>
                <a:cs typeface="Corbel"/>
              </a:rPr>
              <a:t>mukaan</a:t>
            </a:r>
            <a:r>
              <a:rPr sz="2000" spc="-20" dirty="0">
                <a:latin typeface="Corbel"/>
                <a:cs typeface="Corbel"/>
              </a:rPr>
              <a:t> </a:t>
            </a:r>
            <a:r>
              <a:rPr sz="2000" dirty="0">
                <a:latin typeface="Corbel"/>
                <a:cs typeface="Corbel"/>
              </a:rPr>
              <a:t>lukien</a:t>
            </a:r>
            <a:r>
              <a:rPr sz="2000" spc="-15" dirty="0">
                <a:latin typeface="Corbel"/>
                <a:cs typeface="Corbel"/>
              </a:rPr>
              <a:t> </a:t>
            </a:r>
            <a:r>
              <a:rPr sz="2000" spc="-10" dirty="0">
                <a:latin typeface="Corbel"/>
                <a:cs typeface="Corbel"/>
              </a:rPr>
              <a:t>lisätyn</a:t>
            </a:r>
            <a:endParaRPr sz="2000">
              <a:latin typeface="Corbel"/>
              <a:cs typeface="Corbel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4306823" y="245363"/>
            <a:ext cx="7565390" cy="6548755"/>
            <a:chOff x="4306823" y="245363"/>
            <a:chExt cx="7565390" cy="6548755"/>
          </a:xfrm>
        </p:grpSpPr>
        <p:pic>
          <p:nvPicPr>
            <p:cNvPr id="45" name="object 4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048244" y="4639817"/>
              <a:ext cx="653160" cy="12433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645652" y="245363"/>
              <a:ext cx="3226307" cy="234238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306823" y="3768850"/>
              <a:ext cx="4101083" cy="3025138"/>
            </a:xfrm>
            <a:prstGeom prst="rect">
              <a:avLst/>
            </a:prstGeom>
          </p:spPr>
        </p:pic>
      </p:grpSp>
      <p:sp>
        <p:nvSpPr>
          <p:cNvPr id="48" name="object 48"/>
          <p:cNvSpPr txBox="1"/>
          <p:nvPr/>
        </p:nvSpPr>
        <p:spPr>
          <a:xfrm>
            <a:off x="1002283" y="26669"/>
            <a:ext cx="34124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900" spc="-4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Diabetes</a:t>
            </a:r>
            <a:r>
              <a:rPr sz="9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9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Nutrition</a:t>
            </a:r>
            <a:r>
              <a:rPr sz="9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Study</a:t>
            </a:r>
            <a:r>
              <a:rPr sz="9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Group</a:t>
            </a:r>
            <a:r>
              <a:rPr sz="9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(DNSG)</a:t>
            </a:r>
            <a:r>
              <a:rPr sz="9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9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45" dirty="0">
                <a:solidFill>
                  <a:srgbClr val="FFFFFF"/>
                </a:solidFill>
                <a:latin typeface="Calibri"/>
                <a:cs typeface="Calibri"/>
              </a:rPr>
              <a:t>European</a:t>
            </a:r>
            <a:r>
              <a:rPr sz="9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Association</a:t>
            </a:r>
            <a:r>
              <a:rPr sz="9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4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9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Study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9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Diabetes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(EASD).</a:t>
            </a:r>
            <a:r>
              <a:rPr sz="9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60" dirty="0">
                <a:solidFill>
                  <a:srgbClr val="FFFFFF"/>
                </a:solidFill>
                <a:latin typeface="Calibri"/>
                <a:cs typeface="Calibri"/>
              </a:rPr>
              <a:t>Evidence-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based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45" dirty="0">
                <a:solidFill>
                  <a:srgbClr val="FFFFFF"/>
                </a:solidFill>
                <a:latin typeface="Calibri"/>
                <a:cs typeface="Calibri"/>
              </a:rPr>
              <a:t>European</a:t>
            </a:r>
            <a:r>
              <a:rPr sz="9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recommendations</a:t>
            </a:r>
            <a:r>
              <a:rPr sz="9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4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9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dietary</a:t>
            </a:r>
            <a:r>
              <a:rPr sz="9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management</a:t>
            </a:r>
            <a:r>
              <a:rPr sz="9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9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diabetes.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Diabetologia</a:t>
            </a:r>
            <a:r>
              <a:rPr sz="9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40" dirty="0">
                <a:solidFill>
                  <a:srgbClr val="FFFFFF"/>
                </a:solidFill>
                <a:latin typeface="Calibri"/>
                <a:cs typeface="Calibri"/>
              </a:rPr>
              <a:t>66,</a:t>
            </a:r>
            <a:r>
              <a:rPr sz="9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965–985(2023).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60" dirty="0">
                <a:solidFill>
                  <a:srgbClr val="FFFFFF"/>
                </a:solidFill>
                <a:latin typeface="Calibri"/>
                <a:cs typeface="Calibri"/>
              </a:rPr>
              <a:t>https://doi.org/10.1007/s00125-023-</a:t>
            </a:r>
            <a:r>
              <a:rPr sz="900" spc="-65" dirty="0">
                <a:solidFill>
                  <a:srgbClr val="FFFFFF"/>
                </a:solidFill>
                <a:latin typeface="Calibri"/>
                <a:cs typeface="Calibri"/>
              </a:rPr>
              <a:t>05894-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897493" y="4957317"/>
            <a:ext cx="3204845" cy="864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Rosenfeld</a:t>
            </a:r>
            <a:r>
              <a:rPr sz="9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et</a:t>
            </a:r>
            <a:r>
              <a:rPr sz="9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al;</a:t>
            </a:r>
            <a:r>
              <a:rPr sz="9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"Dietary</a:t>
            </a:r>
            <a:r>
              <a:rPr sz="9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Interventions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9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Treat</a:t>
            </a:r>
            <a:r>
              <a:rPr sz="9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45" dirty="0">
                <a:solidFill>
                  <a:srgbClr val="FFFFFF"/>
                </a:solidFill>
                <a:latin typeface="Calibri"/>
                <a:cs typeface="Calibri"/>
              </a:rPr>
              <a:t>Type</a:t>
            </a:r>
            <a:r>
              <a:rPr sz="9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9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Diabetes</a:t>
            </a:r>
            <a:r>
              <a:rPr sz="9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9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45" dirty="0">
                <a:solidFill>
                  <a:srgbClr val="FFFFFF"/>
                </a:solidFill>
                <a:latin typeface="Calibri"/>
                <a:cs typeface="Calibri"/>
              </a:rPr>
              <a:t>Adults</a:t>
            </a:r>
            <a:r>
              <a:rPr sz="9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45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9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Goalof</a:t>
            </a:r>
            <a:r>
              <a:rPr sz="9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Remission: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9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Expert</a:t>
            </a:r>
            <a:r>
              <a:rPr sz="9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Consensus</a:t>
            </a:r>
            <a:r>
              <a:rPr sz="9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Statement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45" dirty="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sz="9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 American</a:t>
            </a:r>
            <a:r>
              <a:rPr sz="9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College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9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Calibri"/>
                <a:cs typeface="Calibri"/>
              </a:rPr>
              <a:t>Lifestyle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medicine</a:t>
            </a:r>
            <a:endParaRPr sz="900">
              <a:latin typeface="Calibri"/>
              <a:cs typeface="Calibri"/>
            </a:endParaRPr>
          </a:p>
          <a:p>
            <a:pPr marL="198120" marR="188595" indent="-635" algn="ctr">
              <a:lnSpc>
                <a:spcPct val="155500"/>
              </a:lnSpc>
            </a:pPr>
            <a:r>
              <a:rPr sz="900" spc="-45" dirty="0">
                <a:solidFill>
                  <a:srgbClr val="FFFFFF"/>
                </a:solidFill>
                <a:latin typeface="Calibri"/>
                <a:cs typeface="Calibri"/>
              </a:rPr>
              <a:t>DOI:</a:t>
            </a:r>
            <a:r>
              <a:rPr sz="9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u="sng" spc="-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41"/>
              </a:rPr>
              <a:t>https://doi.org/10.1177/15598276221087624</a:t>
            </a:r>
            <a:r>
              <a:rPr sz="9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u="sng" spc="-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42"/>
              </a:rPr>
              <a:t>https://journals.sagepub.com/doi/full/10.1177/15598276221087624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4696" y="237743"/>
            <a:ext cx="11722735" cy="6383020"/>
          </a:xfrm>
          <a:custGeom>
            <a:avLst/>
            <a:gdLst/>
            <a:ahLst/>
            <a:cxnLst/>
            <a:rect l="l" t="t" r="r" b="b"/>
            <a:pathLst>
              <a:path w="11722735" h="6383020">
                <a:moveTo>
                  <a:pt x="11722608" y="0"/>
                </a:moveTo>
                <a:lnTo>
                  <a:pt x="0" y="0"/>
                </a:lnTo>
                <a:lnTo>
                  <a:pt x="0" y="5013960"/>
                </a:lnTo>
                <a:lnTo>
                  <a:pt x="0" y="6382512"/>
                </a:lnTo>
                <a:lnTo>
                  <a:pt x="11722608" y="6382512"/>
                </a:lnTo>
                <a:lnTo>
                  <a:pt x="11722608" y="5013960"/>
                </a:lnTo>
                <a:lnTo>
                  <a:pt x="11722608" y="0"/>
                </a:lnTo>
                <a:close/>
              </a:path>
            </a:pathLst>
          </a:custGeom>
          <a:solidFill>
            <a:srgbClr val="E2DE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45844" y="649681"/>
            <a:ext cx="9413875" cy="127063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>
              <a:lnSpc>
                <a:spcPts val="4650"/>
              </a:lnSpc>
              <a:spcBef>
                <a:spcPts val="675"/>
              </a:spcBef>
            </a:pPr>
            <a:r>
              <a:rPr sz="4300" dirty="0"/>
              <a:t>5/2022</a:t>
            </a:r>
            <a:r>
              <a:rPr sz="4300" spc="-155" dirty="0"/>
              <a:t> </a:t>
            </a:r>
            <a:r>
              <a:rPr sz="4300" dirty="0"/>
              <a:t>Expert</a:t>
            </a:r>
            <a:r>
              <a:rPr sz="4300" spc="-180" dirty="0"/>
              <a:t> </a:t>
            </a:r>
            <a:r>
              <a:rPr sz="4300" dirty="0"/>
              <a:t>Consensus</a:t>
            </a:r>
            <a:r>
              <a:rPr sz="4300" spc="-145" dirty="0"/>
              <a:t> </a:t>
            </a:r>
            <a:r>
              <a:rPr sz="4300" spc="-10" dirty="0"/>
              <a:t>Statement </a:t>
            </a:r>
            <a:r>
              <a:rPr sz="4300" dirty="0"/>
              <a:t>T2D</a:t>
            </a:r>
            <a:r>
              <a:rPr sz="4300" spc="-85" dirty="0"/>
              <a:t> </a:t>
            </a:r>
            <a:r>
              <a:rPr sz="4300" spc="-10" dirty="0"/>
              <a:t>Remissiosta</a:t>
            </a:r>
            <a:endParaRPr sz="4300"/>
          </a:p>
        </p:txBody>
      </p:sp>
      <p:sp>
        <p:nvSpPr>
          <p:cNvPr id="4" name="object 4"/>
          <p:cNvSpPr txBox="1"/>
          <p:nvPr/>
        </p:nvSpPr>
        <p:spPr>
          <a:xfrm>
            <a:off x="1130300" y="2639948"/>
            <a:ext cx="6682740" cy="2060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 marR="5080" indent="-182880">
              <a:lnSpc>
                <a:spcPct val="100000"/>
              </a:lnSpc>
              <a:spcBef>
                <a:spcPts val="100"/>
              </a:spcBef>
              <a:buClr>
                <a:srgbClr val="252525"/>
              </a:buClr>
              <a:buFont typeface="Garamond"/>
              <a:buChar char="◦"/>
              <a:tabLst>
                <a:tab pos="195580" algn="l"/>
              </a:tabLst>
            </a:pPr>
            <a:r>
              <a:rPr sz="1800" dirty="0">
                <a:latin typeface="Century Gothic"/>
                <a:cs typeface="Century Gothic"/>
              </a:rPr>
              <a:t>"Ruokavalio</a:t>
            </a:r>
            <a:r>
              <a:rPr sz="1800" spc="-6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tyypin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2</a:t>
            </a:r>
            <a:r>
              <a:rPr sz="1800" spc="-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diabeteksen</a:t>
            </a:r>
            <a:r>
              <a:rPr sz="1800" spc="1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ensisijaisena</a:t>
            </a:r>
            <a:r>
              <a:rPr sz="1800" spc="50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hoitotapana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voi</a:t>
            </a:r>
            <a:r>
              <a:rPr sz="1800" spc="-4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saada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aikaa</a:t>
            </a:r>
            <a:r>
              <a:rPr sz="1800" spc="-5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diabeteksen</a:t>
            </a:r>
            <a:r>
              <a:rPr sz="1800" spc="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remission </a:t>
            </a:r>
            <a:r>
              <a:rPr sz="1800" dirty="0">
                <a:latin typeface="Century Gothic"/>
                <a:cs typeface="Century Gothic"/>
              </a:rPr>
              <a:t>monilla</a:t>
            </a:r>
            <a:r>
              <a:rPr sz="1800" spc="-5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aikuisilla,</a:t>
            </a:r>
            <a:r>
              <a:rPr sz="1800" spc="-4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ja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on</a:t>
            </a:r>
            <a:r>
              <a:rPr sz="1800" spc="-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suhteessa</a:t>
            </a:r>
            <a:r>
              <a:rPr sz="1800" spc="4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siihen,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kuinka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intensiivinen </a:t>
            </a:r>
            <a:r>
              <a:rPr sz="1800" dirty="0">
                <a:latin typeface="Century Gothic"/>
                <a:cs typeface="Century Gothic"/>
              </a:rPr>
              <a:t>tämä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ruokavaliohoito</a:t>
            </a:r>
            <a:r>
              <a:rPr sz="1800" spc="-6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on.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spc="-50" dirty="0">
                <a:latin typeface="Century Gothic"/>
                <a:cs typeface="Century Gothic"/>
              </a:rPr>
              <a:t>”</a:t>
            </a:r>
            <a:endParaRPr sz="1800">
              <a:latin typeface="Century Gothic"/>
              <a:cs typeface="Century Gothic"/>
            </a:endParaRPr>
          </a:p>
          <a:p>
            <a:pPr marL="195580" marR="50165" indent="-182880">
              <a:lnSpc>
                <a:spcPct val="100000"/>
              </a:lnSpc>
              <a:spcBef>
                <a:spcPts val="900"/>
              </a:spcBef>
              <a:buClr>
                <a:srgbClr val="252525"/>
              </a:buClr>
              <a:buFont typeface="Garamond"/>
              <a:buChar char="◦"/>
              <a:tabLst>
                <a:tab pos="195580" algn="l"/>
              </a:tabLst>
            </a:pPr>
            <a:r>
              <a:rPr sz="1800" dirty="0">
                <a:latin typeface="Century Gothic"/>
                <a:cs typeface="Century Gothic"/>
              </a:rPr>
              <a:t>”Ruokavalio</a:t>
            </a:r>
            <a:r>
              <a:rPr sz="1800" spc="-6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tyypin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2</a:t>
            </a:r>
            <a:r>
              <a:rPr sz="1800" spc="-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diabeteksen</a:t>
            </a:r>
            <a:r>
              <a:rPr sz="1800" spc="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hoitona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on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tehokkain </a:t>
            </a:r>
            <a:r>
              <a:rPr sz="1800" dirty="0">
                <a:latin typeface="Century Gothic"/>
                <a:cs typeface="Century Gothic"/>
              </a:rPr>
              <a:t>silloin</a:t>
            </a:r>
            <a:r>
              <a:rPr sz="1800" spc="-5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kun se korostaa kokokasvisruokaa,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ja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lihan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ja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muiden </a:t>
            </a:r>
            <a:r>
              <a:rPr sz="1800" dirty="0">
                <a:latin typeface="Century Gothic"/>
                <a:cs typeface="Century Gothic"/>
              </a:rPr>
              <a:t>eläinperäisten</a:t>
            </a:r>
            <a:r>
              <a:rPr sz="1800" spc="-4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ruokien/tuotteiden </a:t>
            </a:r>
            <a:r>
              <a:rPr sz="1800" spc="-10" dirty="0">
                <a:latin typeface="Century Gothic"/>
                <a:cs typeface="Century Gothic"/>
              </a:rPr>
              <a:t>välttämistä."</a:t>
            </a:r>
            <a:endParaRPr sz="1800">
              <a:latin typeface="Century Gothic"/>
              <a:cs typeface="Century Gothic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539228" y="2142744"/>
            <a:ext cx="4569460" cy="4709160"/>
            <a:chOff x="7539228" y="2142744"/>
            <a:chExt cx="4569460" cy="470916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07096" y="2142744"/>
              <a:ext cx="4101084" cy="30251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39228" y="5251703"/>
              <a:ext cx="4453128" cy="16002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619238" y="5281676"/>
            <a:ext cx="4224655" cy="1520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366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entury Gothic"/>
                <a:cs typeface="Century Gothic"/>
              </a:rPr>
              <a:t>Rosenfeld</a:t>
            </a:r>
            <a:r>
              <a:rPr sz="1400" spc="-6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et</a:t>
            </a:r>
            <a:r>
              <a:rPr sz="1400" spc="-15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al;</a:t>
            </a:r>
            <a:r>
              <a:rPr sz="1400" spc="-3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"Dietary</a:t>
            </a:r>
            <a:r>
              <a:rPr sz="1400" spc="-25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Interventions</a:t>
            </a:r>
            <a:r>
              <a:rPr sz="1400" spc="-55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to</a:t>
            </a:r>
            <a:r>
              <a:rPr sz="1400" spc="-10" dirty="0">
                <a:latin typeface="Century Gothic"/>
                <a:cs typeface="Century Gothic"/>
              </a:rPr>
              <a:t> Treat </a:t>
            </a:r>
            <a:r>
              <a:rPr sz="1400" dirty="0">
                <a:latin typeface="Century Gothic"/>
                <a:cs typeface="Century Gothic"/>
              </a:rPr>
              <a:t>Type</a:t>
            </a:r>
            <a:r>
              <a:rPr sz="1400" spc="-2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2 Diabetes</a:t>
            </a:r>
            <a:r>
              <a:rPr sz="1400" spc="-5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in</a:t>
            </a:r>
            <a:r>
              <a:rPr sz="1400" spc="-35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Adults</a:t>
            </a:r>
            <a:r>
              <a:rPr sz="1400" spc="-35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with</a:t>
            </a:r>
            <a:r>
              <a:rPr sz="1400" spc="-35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a</a:t>
            </a:r>
            <a:r>
              <a:rPr sz="1400" spc="5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Goal</a:t>
            </a:r>
            <a:r>
              <a:rPr sz="1400" spc="-25" dirty="0">
                <a:latin typeface="Century Gothic"/>
                <a:cs typeface="Century Gothic"/>
              </a:rPr>
              <a:t> of </a:t>
            </a:r>
            <a:r>
              <a:rPr sz="1400" dirty="0">
                <a:latin typeface="Century Gothic"/>
                <a:cs typeface="Century Gothic"/>
              </a:rPr>
              <a:t>Remission:</a:t>
            </a:r>
            <a:r>
              <a:rPr sz="1400" spc="-65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An</a:t>
            </a:r>
            <a:r>
              <a:rPr sz="1400" spc="-35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Expert</a:t>
            </a:r>
            <a:r>
              <a:rPr sz="1400" spc="-3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Consensus</a:t>
            </a:r>
            <a:r>
              <a:rPr sz="1400" spc="-6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Statement</a:t>
            </a:r>
            <a:r>
              <a:rPr sz="1400" spc="-10" dirty="0">
                <a:latin typeface="Century Gothic"/>
                <a:cs typeface="Century Gothic"/>
              </a:rPr>
              <a:t> </a:t>
            </a:r>
            <a:r>
              <a:rPr sz="1400" spc="-20" dirty="0">
                <a:latin typeface="Century Gothic"/>
                <a:cs typeface="Century Gothic"/>
              </a:rPr>
              <a:t>from </a:t>
            </a:r>
            <a:r>
              <a:rPr sz="1400" dirty="0">
                <a:latin typeface="Century Gothic"/>
                <a:cs typeface="Century Gothic"/>
              </a:rPr>
              <a:t>the</a:t>
            </a:r>
            <a:r>
              <a:rPr sz="1400" spc="-5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American</a:t>
            </a:r>
            <a:r>
              <a:rPr sz="1400" spc="-5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College</a:t>
            </a:r>
            <a:r>
              <a:rPr sz="1400" spc="-5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of</a:t>
            </a:r>
            <a:r>
              <a:rPr sz="1400" spc="-2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Lifestyle</a:t>
            </a:r>
            <a:r>
              <a:rPr sz="1400" spc="-50" dirty="0">
                <a:latin typeface="Century Gothic"/>
                <a:cs typeface="Century Gothic"/>
              </a:rPr>
              <a:t> </a:t>
            </a:r>
            <a:r>
              <a:rPr sz="1400" spc="-10" dirty="0">
                <a:latin typeface="Century Gothic"/>
                <a:cs typeface="Century Gothic"/>
              </a:rPr>
              <a:t>medicine</a:t>
            </a:r>
            <a:r>
              <a:rPr sz="1400" spc="50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DOI:</a:t>
            </a:r>
            <a:r>
              <a:rPr sz="1400" spc="-45" dirty="0">
                <a:latin typeface="Century Gothic"/>
                <a:cs typeface="Century Gothic"/>
              </a:rPr>
              <a:t> </a:t>
            </a:r>
            <a:r>
              <a:rPr sz="1400" u="sng" spc="-10" dirty="0">
                <a:solidFill>
                  <a:srgbClr val="F49100"/>
                </a:solidFill>
                <a:uFill>
                  <a:solidFill>
                    <a:srgbClr val="F49100"/>
                  </a:solidFill>
                </a:uFill>
                <a:latin typeface="Century Gothic"/>
                <a:cs typeface="Century Gothic"/>
                <a:hlinkClick r:id="rId4"/>
              </a:rPr>
              <a:t>https://doi.org/10.1177/15598276221087624</a:t>
            </a:r>
            <a:endParaRPr sz="1400"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u="sng" spc="-10" dirty="0">
                <a:solidFill>
                  <a:srgbClr val="F49100"/>
                </a:solidFill>
                <a:uFill>
                  <a:solidFill>
                    <a:srgbClr val="F49100"/>
                  </a:solidFill>
                </a:uFill>
                <a:latin typeface="Century Gothic"/>
                <a:cs typeface="Century Gothic"/>
                <a:hlinkClick r:id="rId5"/>
              </a:rPr>
              <a:t>https://journals.sagepub.com/doi/full/10.1177/15</a:t>
            </a:r>
            <a:r>
              <a:rPr sz="1400" spc="-10" dirty="0">
                <a:solidFill>
                  <a:srgbClr val="F49100"/>
                </a:solidFill>
                <a:latin typeface="Century Gothic"/>
                <a:cs typeface="Century Gothic"/>
              </a:rPr>
              <a:t> </a:t>
            </a:r>
            <a:r>
              <a:rPr sz="1400" u="sng" spc="-10" dirty="0">
                <a:solidFill>
                  <a:srgbClr val="F49100"/>
                </a:solidFill>
                <a:uFill>
                  <a:solidFill>
                    <a:srgbClr val="F49100"/>
                  </a:solidFill>
                </a:uFill>
                <a:latin typeface="Century Gothic"/>
                <a:cs typeface="Century Gothic"/>
                <a:hlinkClick r:id="rId5"/>
              </a:rPr>
              <a:t>598276221087624</a:t>
            </a:r>
            <a:endParaRPr sz="14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78002"/>
            <a:ext cx="804037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Artikkelivinkki</a:t>
            </a:r>
            <a:r>
              <a:rPr spc="-10" dirty="0"/>
              <a:t> ruokavalioista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75640" y="1927986"/>
            <a:ext cx="9562465" cy="3180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i="1" dirty="0">
                <a:latin typeface="Century Gothic"/>
                <a:cs typeface="Century Gothic"/>
              </a:rPr>
              <a:t>“We</a:t>
            </a:r>
            <a:r>
              <a:rPr sz="1800" i="1" spc="-45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explore</a:t>
            </a:r>
            <a:r>
              <a:rPr sz="1800" i="1" spc="15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the</a:t>
            </a:r>
            <a:r>
              <a:rPr sz="1800" i="1" spc="-15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benefits</a:t>
            </a:r>
            <a:r>
              <a:rPr sz="1800" i="1" spc="-1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and</a:t>
            </a:r>
            <a:r>
              <a:rPr sz="1800" i="1" spc="-5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risks</a:t>
            </a:r>
            <a:r>
              <a:rPr sz="1800" i="1" spc="-15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of</a:t>
            </a:r>
            <a:r>
              <a:rPr sz="1800" i="1" spc="-15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various</a:t>
            </a:r>
            <a:r>
              <a:rPr sz="1800" i="1" spc="-1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dietary</a:t>
            </a:r>
            <a:r>
              <a:rPr sz="1800" i="1" spc="-25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patterns</a:t>
            </a:r>
            <a:r>
              <a:rPr sz="1800" i="1" spc="-1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…</a:t>
            </a:r>
            <a:r>
              <a:rPr sz="1800" i="1" spc="10" dirty="0">
                <a:latin typeface="Century Gothic"/>
                <a:cs typeface="Century Gothic"/>
              </a:rPr>
              <a:t> </a:t>
            </a:r>
            <a:r>
              <a:rPr sz="1800" b="1" i="1" dirty="0">
                <a:latin typeface="Century Gothic"/>
                <a:cs typeface="Century Gothic"/>
              </a:rPr>
              <a:t>within</a:t>
            </a:r>
            <a:r>
              <a:rPr sz="1800" b="1" i="1" spc="-10" dirty="0">
                <a:latin typeface="Century Gothic"/>
                <a:cs typeface="Century Gothic"/>
              </a:rPr>
              <a:t> </a:t>
            </a:r>
            <a:r>
              <a:rPr sz="1800" b="1" i="1" dirty="0">
                <a:latin typeface="Century Gothic"/>
                <a:cs typeface="Century Gothic"/>
              </a:rPr>
              <a:t>the</a:t>
            </a:r>
            <a:r>
              <a:rPr sz="1800" b="1" i="1" spc="-20" dirty="0">
                <a:latin typeface="Century Gothic"/>
                <a:cs typeface="Century Gothic"/>
              </a:rPr>
              <a:t> </a:t>
            </a:r>
            <a:r>
              <a:rPr sz="1800" b="1" i="1" dirty="0">
                <a:latin typeface="Century Gothic"/>
                <a:cs typeface="Century Gothic"/>
              </a:rPr>
              <a:t>context</a:t>
            </a:r>
            <a:r>
              <a:rPr sz="1800" b="1" i="1" spc="-30" dirty="0">
                <a:latin typeface="Century Gothic"/>
                <a:cs typeface="Century Gothic"/>
              </a:rPr>
              <a:t> </a:t>
            </a:r>
            <a:r>
              <a:rPr sz="1800" b="1" i="1" spc="-25" dirty="0">
                <a:latin typeface="Century Gothic"/>
                <a:cs typeface="Century Gothic"/>
              </a:rPr>
              <a:t>of </a:t>
            </a:r>
            <a:r>
              <a:rPr sz="1800" b="1" i="1" dirty="0">
                <a:latin typeface="Century Gothic"/>
                <a:cs typeface="Century Gothic"/>
              </a:rPr>
              <a:t>cardiovascular</a:t>
            </a:r>
            <a:r>
              <a:rPr sz="1800" b="1" i="1" spc="-35" dirty="0">
                <a:latin typeface="Century Gothic"/>
                <a:cs typeface="Century Gothic"/>
              </a:rPr>
              <a:t> </a:t>
            </a:r>
            <a:r>
              <a:rPr sz="1800" b="1" i="1" dirty="0">
                <a:latin typeface="Century Gothic"/>
                <a:cs typeface="Century Gothic"/>
              </a:rPr>
              <a:t>disease</a:t>
            </a:r>
            <a:r>
              <a:rPr sz="1800" b="1" i="1" spc="-3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to</a:t>
            </a:r>
            <a:r>
              <a:rPr sz="1800" i="1" spc="-3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empower</a:t>
            </a:r>
            <a:r>
              <a:rPr sz="1800" i="1" spc="3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clinicians</a:t>
            </a:r>
            <a:r>
              <a:rPr sz="1800" i="1" spc="-25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with</a:t>
            </a:r>
            <a:r>
              <a:rPr sz="1800" i="1" spc="-1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the</a:t>
            </a:r>
            <a:r>
              <a:rPr sz="1800" i="1" spc="-1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evidence</a:t>
            </a:r>
            <a:r>
              <a:rPr sz="1800" i="1" spc="5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and</a:t>
            </a:r>
            <a:r>
              <a:rPr sz="1800" i="1" spc="-5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information</a:t>
            </a:r>
            <a:r>
              <a:rPr sz="1800" i="1" spc="-45" dirty="0">
                <a:latin typeface="Century Gothic"/>
                <a:cs typeface="Century Gothic"/>
              </a:rPr>
              <a:t> </a:t>
            </a:r>
            <a:r>
              <a:rPr sz="1800" i="1" spc="-20" dirty="0">
                <a:latin typeface="Century Gothic"/>
                <a:cs typeface="Century Gothic"/>
              </a:rPr>
              <a:t>they </a:t>
            </a:r>
            <a:r>
              <a:rPr sz="1800" i="1" dirty="0">
                <a:latin typeface="Century Gothic"/>
                <a:cs typeface="Century Gothic"/>
              </a:rPr>
              <a:t>need</a:t>
            </a:r>
            <a:r>
              <a:rPr sz="1800" i="1" spc="-5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to</a:t>
            </a:r>
            <a:r>
              <a:rPr sz="1800" i="1" spc="-35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maximally</a:t>
            </a:r>
            <a:r>
              <a:rPr sz="1800" i="1" spc="-3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benefit</a:t>
            </a:r>
            <a:r>
              <a:rPr sz="1800" i="1" spc="-20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their</a:t>
            </a:r>
            <a:r>
              <a:rPr sz="1800" i="1" spc="-25" dirty="0">
                <a:latin typeface="Century Gothic"/>
                <a:cs typeface="Century Gothic"/>
              </a:rPr>
              <a:t> </a:t>
            </a:r>
            <a:r>
              <a:rPr sz="1800" i="1" spc="-10" dirty="0">
                <a:latin typeface="Century Gothic"/>
                <a:cs typeface="Century Gothic"/>
              </a:rPr>
              <a:t>patients.</a:t>
            </a:r>
            <a:endParaRPr sz="1800">
              <a:latin typeface="Century Gothic"/>
              <a:cs typeface="Century Gothic"/>
            </a:endParaRPr>
          </a:p>
          <a:p>
            <a:pPr marL="194945" indent="-182245">
              <a:lnSpc>
                <a:spcPct val="100000"/>
              </a:lnSpc>
              <a:spcBef>
                <a:spcPts val="9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Intermittent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Fasting</a:t>
            </a:r>
            <a:endParaRPr sz="1800">
              <a:latin typeface="Century Gothic"/>
              <a:cs typeface="Century Gothic"/>
            </a:endParaRPr>
          </a:p>
          <a:p>
            <a:pPr marL="194945" indent="-182245">
              <a:lnSpc>
                <a:spcPct val="100000"/>
              </a:lnSpc>
              <a:spcBef>
                <a:spcPts val="9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spc="-20" dirty="0">
                <a:latin typeface="Century Gothic"/>
                <a:cs typeface="Century Gothic"/>
              </a:rPr>
              <a:t>Low-</a:t>
            </a:r>
            <a:r>
              <a:rPr sz="1800" dirty="0">
                <a:latin typeface="Century Gothic"/>
                <a:cs typeface="Century Gothic"/>
              </a:rPr>
              <a:t>Carbohydrate</a:t>
            </a:r>
            <a:r>
              <a:rPr sz="1800" spc="3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and Ketogenic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Diets</a:t>
            </a:r>
            <a:endParaRPr sz="1800">
              <a:latin typeface="Century Gothic"/>
              <a:cs typeface="Century Gothic"/>
            </a:endParaRPr>
          </a:p>
          <a:p>
            <a:pPr marL="194945" indent="-182245">
              <a:lnSpc>
                <a:spcPct val="100000"/>
              </a:lnSpc>
              <a:spcBef>
                <a:spcPts val="9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The</a:t>
            </a:r>
            <a:r>
              <a:rPr sz="1800" spc="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Paleolithic</a:t>
            </a:r>
            <a:r>
              <a:rPr sz="1800" spc="-5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or</a:t>
            </a:r>
            <a:r>
              <a:rPr sz="1800" spc="-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Paleo</a:t>
            </a:r>
            <a:r>
              <a:rPr sz="1800" spc="-20" dirty="0">
                <a:latin typeface="Century Gothic"/>
                <a:cs typeface="Century Gothic"/>
              </a:rPr>
              <a:t> Diet</a:t>
            </a:r>
            <a:endParaRPr sz="1800">
              <a:latin typeface="Century Gothic"/>
              <a:cs typeface="Century Gothic"/>
            </a:endParaRPr>
          </a:p>
          <a:p>
            <a:pPr marL="194945" indent="-182245">
              <a:lnSpc>
                <a:spcPct val="100000"/>
              </a:lnSpc>
              <a:spcBef>
                <a:spcPts val="905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Whole</a:t>
            </a:r>
            <a:r>
              <a:rPr sz="1800" spc="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Food</a:t>
            </a:r>
            <a:r>
              <a:rPr sz="1800" spc="-10" dirty="0">
                <a:latin typeface="Century Gothic"/>
                <a:cs typeface="Century Gothic"/>
              </a:rPr>
              <a:t> Plant-</a:t>
            </a:r>
            <a:r>
              <a:rPr sz="1800" dirty="0">
                <a:latin typeface="Century Gothic"/>
                <a:cs typeface="Century Gothic"/>
              </a:rPr>
              <a:t>Based</a:t>
            </a:r>
            <a:r>
              <a:rPr sz="1800" spc="10" dirty="0">
                <a:latin typeface="Century Gothic"/>
                <a:cs typeface="Century Gothic"/>
              </a:rPr>
              <a:t> </a:t>
            </a:r>
            <a:r>
              <a:rPr sz="1800" spc="-20" dirty="0">
                <a:latin typeface="Century Gothic"/>
                <a:cs typeface="Century Gothic"/>
              </a:rPr>
              <a:t>Diet</a:t>
            </a:r>
            <a:endParaRPr sz="1800">
              <a:latin typeface="Century Gothic"/>
              <a:cs typeface="Century Gothic"/>
            </a:endParaRPr>
          </a:p>
          <a:p>
            <a:pPr marL="194945" indent="-182245">
              <a:lnSpc>
                <a:spcPct val="100000"/>
              </a:lnSpc>
              <a:spcBef>
                <a:spcPts val="9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Mediterranean</a:t>
            </a:r>
            <a:r>
              <a:rPr sz="1800" spc="-45" dirty="0">
                <a:latin typeface="Century Gothic"/>
                <a:cs typeface="Century Gothic"/>
              </a:rPr>
              <a:t> </a:t>
            </a:r>
            <a:r>
              <a:rPr sz="1800" spc="-20" dirty="0">
                <a:latin typeface="Century Gothic"/>
                <a:cs typeface="Century Gothic"/>
              </a:rPr>
              <a:t>Diet</a:t>
            </a:r>
            <a:endParaRPr sz="1800">
              <a:latin typeface="Century Gothic"/>
              <a:cs typeface="Century Gothic"/>
            </a:endParaRPr>
          </a:p>
          <a:p>
            <a:pPr marL="194945" indent="-182245">
              <a:lnSpc>
                <a:spcPct val="100000"/>
              </a:lnSpc>
              <a:spcBef>
                <a:spcPts val="9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Dietary</a:t>
            </a:r>
            <a:r>
              <a:rPr sz="1800" spc="-4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Approaches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to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Stop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Hypertension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(DASH)</a:t>
            </a:r>
            <a:r>
              <a:rPr sz="1800" spc="-20" dirty="0">
                <a:latin typeface="Century Gothic"/>
                <a:cs typeface="Century Gothic"/>
              </a:rPr>
              <a:t> Diet</a:t>
            </a:r>
            <a:endParaRPr sz="1800">
              <a:latin typeface="Century Gothic"/>
              <a:cs typeface="Century Gothic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45980" y="2523744"/>
            <a:ext cx="2407920" cy="24079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316339" y="258317"/>
            <a:ext cx="270573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entury Gothic"/>
                <a:cs typeface="Century Gothic"/>
              </a:rPr>
              <a:t>Controversial</a:t>
            </a:r>
            <a:r>
              <a:rPr sz="1800" spc="-4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Dietary </a:t>
            </a:r>
            <a:r>
              <a:rPr sz="1800" dirty="0">
                <a:latin typeface="Century Gothic"/>
                <a:cs typeface="Century Gothic"/>
              </a:rPr>
              <a:t>Patterns:</a:t>
            </a:r>
            <a:r>
              <a:rPr sz="1800" spc="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A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High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spc="-20" dirty="0">
                <a:latin typeface="Century Gothic"/>
                <a:cs typeface="Century Gothic"/>
              </a:rPr>
              <a:t>Yield </a:t>
            </a:r>
            <a:r>
              <a:rPr sz="1800" dirty="0">
                <a:latin typeface="Century Gothic"/>
                <a:cs typeface="Century Gothic"/>
              </a:rPr>
              <a:t>Primer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for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Clinicians, </a:t>
            </a:r>
            <a:r>
              <a:rPr sz="1800" dirty="0">
                <a:latin typeface="Century Gothic"/>
                <a:cs typeface="Century Gothic"/>
              </a:rPr>
              <a:t>Aggarwal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M et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al,</a:t>
            </a:r>
            <a:r>
              <a:rPr sz="1800" spc="-10" dirty="0">
                <a:latin typeface="Century Gothic"/>
                <a:cs typeface="Century Gothic"/>
              </a:rPr>
              <a:t> </a:t>
            </a:r>
            <a:r>
              <a:rPr sz="1800" spc="-25" dirty="0">
                <a:latin typeface="Century Gothic"/>
                <a:cs typeface="Century Gothic"/>
              </a:rPr>
              <a:t>The </a:t>
            </a:r>
            <a:r>
              <a:rPr sz="1800" dirty="0">
                <a:latin typeface="Century Gothic"/>
                <a:cs typeface="Century Gothic"/>
              </a:rPr>
              <a:t>American</a:t>
            </a:r>
            <a:r>
              <a:rPr sz="1800" spc="-5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Journal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spc="-25" dirty="0">
                <a:latin typeface="Century Gothic"/>
                <a:cs typeface="Century Gothic"/>
              </a:rPr>
              <a:t>of </a:t>
            </a:r>
            <a:r>
              <a:rPr sz="1800" dirty="0">
                <a:latin typeface="Century Gothic"/>
                <a:cs typeface="Century Gothic"/>
              </a:rPr>
              <a:t>Medicine</a:t>
            </a:r>
            <a:r>
              <a:rPr sz="1800" spc="-5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(2022)</a:t>
            </a:r>
            <a:r>
              <a:rPr sz="1800" spc="2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000:1−8</a:t>
            </a:r>
            <a:endParaRPr sz="1800">
              <a:latin typeface="Century Gothic"/>
              <a:cs typeface="Century Gothic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24216" y="5027674"/>
            <a:ext cx="4312920" cy="173583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677414" y="6327140"/>
            <a:ext cx="49060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-10" dirty="0">
                <a:solidFill>
                  <a:srgbClr val="F49100"/>
                </a:solidFill>
                <a:uFill>
                  <a:solidFill>
                    <a:srgbClr val="F49100"/>
                  </a:solidFill>
                </a:uFill>
                <a:latin typeface="Century Gothic"/>
                <a:cs typeface="Century Gothic"/>
                <a:hlinkClick r:id="rId4"/>
              </a:rPr>
              <a:t>https://pubmed.ncbi.nlm.nih.gov/35134371/</a:t>
            </a:r>
            <a:endParaRPr sz="1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3255" y="73152"/>
            <a:ext cx="12053570" cy="6790055"/>
            <a:chOff x="143255" y="73152"/>
            <a:chExt cx="12053570" cy="6790055"/>
          </a:xfrm>
        </p:grpSpPr>
        <p:sp>
          <p:nvSpPr>
            <p:cNvPr id="3" name="object 3"/>
            <p:cNvSpPr/>
            <p:nvPr/>
          </p:nvSpPr>
          <p:spPr>
            <a:xfrm>
              <a:off x="234696" y="237743"/>
              <a:ext cx="11722735" cy="6383020"/>
            </a:xfrm>
            <a:custGeom>
              <a:avLst/>
              <a:gdLst/>
              <a:ahLst/>
              <a:cxnLst/>
              <a:rect l="l" t="t" r="r" b="b"/>
              <a:pathLst>
                <a:path w="11722735" h="6383020">
                  <a:moveTo>
                    <a:pt x="11722608" y="0"/>
                  </a:moveTo>
                  <a:lnTo>
                    <a:pt x="0" y="0"/>
                  </a:lnTo>
                  <a:lnTo>
                    <a:pt x="0" y="5468112"/>
                  </a:lnTo>
                  <a:lnTo>
                    <a:pt x="0" y="6382512"/>
                  </a:lnTo>
                  <a:lnTo>
                    <a:pt x="11722608" y="6382512"/>
                  </a:lnTo>
                  <a:lnTo>
                    <a:pt x="11722608" y="5468112"/>
                  </a:lnTo>
                  <a:lnTo>
                    <a:pt x="11722608" y="0"/>
                  </a:lnTo>
                  <a:close/>
                </a:path>
              </a:pathLst>
            </a:custGeom>
            <a:solidFill>
              <a:srgbClr val="E2DE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255" y="73152"/>
              <a:ext cx="10511028" cy="599084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748784" y="5705855"/>
              <a:ext cx="7443470" cy="1152525"/>
            </a:xfrm>
            <a:custGeom>
              <a:avLst/>
              <a:gdLst/>
              <a:ahLst/>
              <a:cxnLst/>
              <a:rect l="l" t="t" r="r" b="b"/>
              <a:pathLst>
                <a:path w="7443470" h="1152525">
                  <a:moveTo>
                    <a:pt x="7443215" y="0"/>
                  </a:moveTo>
                  <a:lnTo>
                    <a:pt x="0" y="0"/>
                  </a:lnTo>
                  <a:lnTo>
                    <a:pt x="0" y="1152140"/>
                  </a:lnTo>
                  <a:lnTo>
                    <a:pt x="7443215" y="1152140"/>
                  </a:lnTo>
                  <a:lnTo>
                    <a:pt x="7443215" y="0"/>
                  </a:lnTo>
                  <a:close/>
                </a:path>
              </a:pathLst>
            </a:custGeom>
            <a:solidFill>
              <a:srgbClr val="D2EE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748784" y="5705855"/>
              <a:ext cx="7443470" cy="1152525"/>
            </a:xfrm>
            <a:custGeom>
              <a:avLst/>
              <a:gdLst/>
              <a:ahLst/>
              <a:cxnLst/>
              <a:rect l="l" t="t" r="r" b="b"/>
              <a:pathLst>
                <a:path w="7443470" h="1152525">
                  <a:moveTo>
                    <a:pt x="7443215" y="1152140"/>
                  </a:moveTo>
                  <a:lnTo>
                    <a:pt x="7443215" y="0"/>
                  </a:lnTo>
                  <a:lnTo>
                    <a:pt x="0" y="0"/>
                  </a:lnTo>
                  <a:lnTo>
                    <a:pt x="0" y="115214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827778" y="5734913"/>
            <a:ext cx="712279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entury Gothic"/>
                <a:cs typeface="Century Gothic"/>
              </a:rPr>
              <a:t>Kuva</a:t>
            </a:r>
            <a:r>
              <a:rPr sz="1800" spc="-5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1;</a:t>
            </a:r>
            <a:r>
              <a:rPr sz="1800" spc="-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Furman,</a:t>
            </a:r>
            <a:r>
              <a:rPr sz="1800" spc="-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D.,</a:t>
            </a:r>
            <a:r>
              <a:rPr sz="1800" spc="1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Campisi,</a:t>
            </a:r>
            <a:r>
              <a:rPr sz="1800" spc="-5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J.,</a:t>
            </a:r>
            <a:r>
              <a:rPr sz="1800" spc="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Verdin,</a:t>
            </a:r>
            <a:r>
              <a:rPr sz="1800" spc="-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E.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et</a:t>
            </a:r>
            <a:r>
              <a:rPr sz="1800" i="1" spc="-5" dirty="0">
                <a:latin typeface="Century Gothic"/>
                <a:cs typeface="Century Gothic"/>
              </a:rPr>
              <a:t> </a:t>
            </a:r>
            <a:r>
              <a:rPr sz="1800" i="1" dirty="0">
                <a:latin typeface="Century Gothic"/>
                <a:cs typeface="Century Gothic"/>
              </a:rPr>
              <a:t>al.</a:t>
            </a:r>
            <a:r>
              <a:rPr sz="1800" i="1" spc="-1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Chronic </a:t>
            </a:r>
            <a:r>
              <a:rPr sz="1800" dirty="0">
                <a:latin typeface="Century Gothic"/>
                <a:cs typeface="Century Gothic"/>
              </a:rPr>
              <a:t>inflammation</a:t>
            </a:r>
            <a:r>
              <a:rPr sz="1800" spc="-5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in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the</a:t>
            </a:r>
            <a:r>
              <a:rPr sz="1800" spc="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etiology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of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disease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across</a:t>
            </a:r>
            <a:r>
              <a:rPr sz="1800" spc="-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the</a:t>
            </a:r>
            <a:r>
              <a:rPr sz="1800" spc="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life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span.</a:t>
            </a:r>
            <a:r>
              <a:rPr sz="1800" spc="50" dirty="0">
                <a:latin typeface="Century Gothic"/>
                <a:cs typeface="Century Gothic"/>
              </a:rPr>
              <a:t> </a:t>
            </a:r>
            <a:r>
              <a:rPr sz="1800" i="1" spc="-25" dirty="0">
                <a:latin typeface="Century Gothic"/>
                <a:cs typeface="Century Gothic"/>
              </a:rPr>
              <a:t>Nat </a:t>
            </a:r>
            <a:r>
              <a:rPr sz="1800" i="1" dirty="0">
                <a:latin typeface="Century Gothic"/>
                <a:cs typeface="Century Gothic"/>
              </a:rPr>
              <a:t>Med </a:t>
            </a:r>
            <a:r>
              <a:rPr sz="1800" b="1" dirty="0">
                <a:latin typeface="Century Gothic"/>
                <a:cs typeface="Century Gothic"/>
              </a:rPr>
              <a:t>25</a:t>
            </a:r>
            <a:r>
              <a:rPr sz="1800" dirty="0">
                <a:latin typeface="Century Gothic"/>
                <a:cs typeface="Century Gothic"/>
              </a:rPr>
              <a:t>,</a:t>
            </a:r>
            <a:r>
              <a:rPr sz="1800" spc="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1822–1832</a:t>
            </a:r>
            <a:r>
              <a:rPr sz="1800" spc="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(2019).</a:t>
            </a:r>
            <a:r>
              <a:rPr sz="1800" spc="7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doi: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10.1038/s41591-</a:t>
            </a:r>
            <a:r>
              <a:rPr sz="1800" dirty="0">
                <a:latin typeface="Century Gothic"/>
                <a:cs typeface="Century Gothic"/>
              </a:rPr>
              <a:t>019-</a:t>
            </a:r>
            <a:r>
              <a:rPr sz="1800" spc="-10" dirty="0">
                <a:latin typeface="Century Gothic"/>
                <a:cs typeface="Century Gothic"/>
              </a:rPr>
              <a:t>0675-</a:t>
            </a:r>
            <a:r>
              <a:rPr sz="1800" dirty="0">
                <a:latin typeface="Century Gothic"/>
                <a:cs typeface="Century Gothic"/>
              </a:rPr>
              <a:t>0.</a:t>
            </a:r>
            <a:r>
              <a:rPr sz="1800" spc="6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PMID:</a:t>
            </a:r>
            <a:endParaRPr sz="18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Century Gothic"/>
                <a:cs typeface="Century Gothic"/>
              </a:rPr>
              <a:t>31806905;</a:t>
            </a:r>
            <a:r>
              <a:rPr sz="1800" spc="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PMCID:</a:t>
            </a:r>
            <a:r>
              <a:rPr sz="1800" spc="-5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PMC7147972.</a:t>
            </a:r>
            <a:endParaRPr sz="1800">
              <a:latin typeface="Century Gothic"/>
              <a:cs typeface="Century Gothic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-6350" y="781558"/>
            <a:ext cx="5511800" cy="5621020"/>
            <a:chOff x="-6350" y="781558"/>
            <a:chExt cx="5511800" cy="5621020"/>
          </a:xfrm>
        </p:grpSpPr>
        <p:sp>
          <p:nvSpPr>
            <p:cNvPr id="9" name="object 9"/>
            <p:cNvSpPr/>
            <p:nvPr/>
          </p:nvSpPr>
          <p:spPr>
            <a:xfrm>
              <a:off x="739140" y="787908"/>
              <a:ext cx="2750820" cy="2272665"/>
            </a:xfrm>
            <a:custGeom>
              <a:avLst/>
              <a:gdLst/>
              <a:ahLst/>
              <a:cxnLst/>
              <a:rect l="l" t="t" r="r" b="b"/>
              <a:pathLst>
                <a:path w="2750820" h="2272665">
                  <a:moveTo>
                    <a:pt x="1249680" y="793241"/>
                  </a:moveTo>
                  <a:lnTo>
                    <a:pt x="1251156" y="743070"/>
                  </a:lnTo>
                  <a:lnTo>
                    <a:pt x="1255528" y="693728"/>
                  </a:lnTo>
                  <a:lnTo>
                    <a:pt x="1262706" y="645309"/>
                  </a:lnTo>
                  <a:lnTo>
                    <a:pt x="1272603" y="597907"/>
                  </a:lnTo>
                  <a:lnTo>
                    <a:pt x="1285131" y="551612"/>
                  </a:lnTo>
                  <a:lnTo>
                    <a:pt x="1300201" y="506520"/>
                  </a:lnTo>
                  <a:lnTo>
                    <a:pt x="1317727" y="462721"/>
                  </a:lnTo>
                  <a:lnTo>
                    <a:pt x="1337621" y="420310"/>
                  </a:lnTo>
                  <a:lnTo>
                    <a:pt x="1359793" y="379379"/>
                  </a:lnTo>
                  <a:lnTo>
                    <a:pt x="1384157" y="340021"/>
                  </a:lnTo>
                  <a:lnTo>
                    <a:pt x="1410624" y="302329"/>
                  </a:lnTo>
                  <a:lnTo>
                    <a:pt x="1439106" y="266396"/>
                  </a:lnTo>
                  <a:lnTo>
                    <a:pt x="1469517" y="232314"/>
                  </a:lnTo>
                  <a:lnTo>
                    <a:pt x="1501766" y="200177"/>
                  </a:lnTo>
                  <a:lnTo>
                    <a:pt x="1535768" y="170077"/>
                  </a:lnTo>
                  <a:lnTo>
                    <a:pt x="1571433" y="142107"/>
                  </a:lnTo>
                  <a:lnTo>
                    <a:pt x="1608674" y="116360"/>
                  </a:lnTo>
                  <a:lnTo>
                    <a:pt x="1647403" y="92930"/>
                  </a:lnTo>
                  <a:lnTo>
                    <a:pt x="1687532" y="71907"/>
                  </a:lnTo>
                  <a:lnTo>
                    <a:pt x="1728973" y="53387"/>
                  </a:lnTo>
                  <a:lnTo>
                    <a:pt x="1771638" y="37461"/>
                  </a:lnTo>
                  <a:lnTo>
                    <a:pt x="1815440" y="24223"/>
                  </a:lnTo>
                  <a:lnTo>
                    <a:pt x="1860289" y="13764"/>
                  </a:lnTo>
                  <a:lnTo>
                    <a:pt x="1906100" y="6179"/>
                  </a:lnTo>
                  <a:lnTo>
                    <a:pt x="1952782" y="1560"/>
                  </a:lnTo>
                  <a:lnTo>
                    <a:pt x="2000250" y="0"/>
                  </a:lnTo>
                  <a:lnTo>
                    <a:pt x="2047717" y="1560"/>
                  </a:lnTo>
                  <a:lnTo>
                    <a:pt x="2094399" y="6179"/>
                  </a:lnTo>
                  <a:lnTo>
                    <a:pt x="2140210" y="13764"/>
                  </a:lnTo>
                  <a:lnTo>
                    <a:pt x="2185059" y="24223"/>
                  </a:lnTo>
                  <a:lnTo>
                    <a:pt x="2228861" y="37461"/>
                  </a:lnTo>
                  <a:lnTo>
                    <a:pt x="2271526" y="53387"/>
                  </a:lnTo>
                  <a:lnTo>
                    <a:pt x="2312967" y="71907"/>
                  </a:lnTo>
                  <a:lnTo>
                    <a:pt x="2353096" y="92930"/>
                  </a:lnTo>
                  <a:lnTo>
                    <a:pt x="2391825" y="116360"/>
                  </a:lnTo>
                  <a:lnTo>
                    <a:pt x="2429066" y="142107"/>
                  </a:lnTo>
                  <a:lnTo>
                    <a:pt x="2464731" y="170077"/>
                  </a:lnTo>
                  <a:lnTo>
                    <a:pt x="2498733" y="200177"/>
                  </a:lnTo>
                  <a:lnTo>
                    <a:pt x="2530983" y="232314"/>
                  </a:lnTo>
                  <a:lnTo>
                    <a:pt x="2561393" y="266396"/>
                  </a:lnTo>
                  <a:lnTo>
                    <a:pt x="2589875" y="302329"/>
                  </a:lnTo>
                  <a:lnTo>
                    <a:pt x="2616342" y="340021"/>
                  </a:lnTo>
                  <a:lnTo>
                    <a:pt x="2640706" y="379379"/>
                  </a:lnTo>
                  <a:lnTo>
                    <a:pt x="2662878" y="420310"/>
                  </a:lnTo>
                  <a:lnTo>
                    <a:pt x="2682772" y="462721"/>
                  </a:lnTo>
                  <a:lnTo>
                    <a:pt x="2700298" y="506520"/>
                  </a:lnTo>
                  <a:lnTo>
                    <a:pt x="2715368" y="551612"/>
                  </a:lnTo>
                  <a:lnTo>
                    <a:pt x="2727896" y="597907"/>
                  </a:lnTo>
                  <a:lnTo>
                    <a:pt x="2737793" y="645309"/>
                  </a:lnTo>
                  <a:lnTo>
                    <a:pt x="2744971" y="693728"/>
                  </a:lnTo>
                  <a:lnTo>
                    <a:pt x="2749343" y="743070"/>
                  </a:lnTo>
                  <a:lnTo>
                    <a:pt x="2750820" y="793241"/>
                  </a:lnTo>
                  <a:lnTo>
                    <a:pt x="2749343" y="843413"/>
                  </a:lnTo>
                  <a:lnTo>
                    <a:pt x="2744971" y="892755"/>
                  </a:lnTo>
                  <a:lnTo>
                    <a:pt x="2737793" y="941174"/>
                  </a:lnTo>
                  <a:lnTo>
                    <a:pt x="2727896" y="988576"/>
                  </a:lnTo>
                  <a:lnTo>
                    <a:pt x="2715368" y="1034871"/>
                  </a:lnTo>
                  <a:lnTo>
                    <a:pt x="2700298" y="1079963"/>
                  </a:lnTo>
                  <a:lnTo>
                    <a:pt x="2682772" y="1123762"/>
                  </a:lnTo>
                  <a:lnTo>
                    <a:pt x="2662878" y="1166173"/>
                  </a:lnTo>
                  <a:lnTo>
                    <a:pt x="2640706" y="1207104"/>
                  </a:lnTo>
                  <a:lnTo>
                    <a:pt x="2616342" y="1246462"/>
                  </a:lnTo>
                  <a:lnTo>
                    <a:pt x="2589875" y="1284154"/>
                  </a:lnTo>
                  <a:lnTo>
                    <a:pt x="2561393" y="1320087"/>
                  </a:lnTo>
                  <a:lnTo>
                    <a:pt x="2530983" y="1354169"/>
                  </a:lnTo>
                  <a:lnTo>
                    <a:pt x="2498733" y="1386306"/>
                  </a:lnTo>
                  <a:lnTo>
                    <a:pt x="2464731" y="1416406"/>
                  </a:lnTo>
                  <a:lnTo>
                    <a:pt x="2429066" y="1444376"/>
                  </a:lnTo>
                  <a:lnTo>
                    <a:pt x="2391825" y="1470123"/>
                  </a:lnTo>
                  <a:lnTo>
                    <a:pt x="2353096" y="1493553"/>
                  </a:lnTo>
                  <a:lnTo>
                    <a:pt x="2312967" y="1514576"/>
                  </a:lnTo>
                  <a:lnTo>
                    <a:pt x="2271526" y="1533096"/>
                  </a:lnTo>
                  <a:lnTo>
                    <a:pt x="2228861" y="1549022"/>
                  </a:lnTo>
                  <a:lnTo>
                    <a:pt x="2185059" y="1562260"/>
                  </a:lnTo>
                  <a:lnTo>
                    <a:pt x="2140210" y="1572719"/>
                  </a:lnTo>
                  <a:lnTo>
                    <a:pt x="2094399" y="1580304"/>
                  </a:lnTo>
                  <a:lnTo>
                    <a:pt x="2047717" y="1584923"/>
                  </a:lnTo>
                  <a:lnTo>
                    <a:pt x="2000250" y="1586483"/>
                  </a:lnTo>
                  <a:lnTo>
                    <a:pt x="1952782" y="1584923"/>
                  </a:lnTo>
                  <a:lnTo>
                    <a:pt x="1906100" y="1580304"/>
                  </a:lnTo>
                  <a:lnTo>
                    <a:pt x="1860289" y="1572719"/>
                  </a:lnTo>
                  <a:lnTo>
                    <a:pt x="1815440" y="1562260"/>
                  </a:lnTo>
                  <a:lnTo>
                    <a:pt x="1771638" y="1549022"/>
                  </a:lnTo>
                  <a:lnTo>
                    <a:pt x="1728973" y="1533096"/>
                  </a:lnTo>
                  <a:lnTo>
                    <a:pt x="1687532" y="1514576"/>
                  </a:lnTo>
                  <a:lnTo>
                    <a:pt x="1647403" y="1493553"/>
                  </a:lnTo>
                  <a:lnTo>
                    <a:pt x="1608674" y="1470123"/>
                  </a:lnTo>
                  <a:lnTo>
                    <a:pt x="1571433" y="1444376"/>
                  </a:lnTo>
                  <a:lnTo>
                    <a:pt x="1535768" y="1416406"/>
                  </a:lnTo>
                  <a:lnTo>
                    <a:pt x="1501766" y="1386306"/>
                  </a:lnTo>
                  <a:lnTo>
                    <a:pt x="1469517" y="1354169"/>
                  </a:lnTo>
                  <a:lnTo>
                    <a:pt x="1439106" y="1320087"/>
                  </a:lnTo>
                  <a:lnTo>
                    <a:pt x="1410624" y="1284154"/>
                  </a:lnTo>
                  <a:lnTo>
                    <a:pt x="1384157" y="1246462"/>
                  </a:lnTo>
                  <a:lnTo>
                    <a:pt x="1359793" y="1207104"/>
                  </a:lnTo>
                  <a:lnTo>
                    <a:pt x="1337621" y="1166173"/>
                  </a:lnTo>
                  <a:lnTo>
                    <a:pt x="1317727" y="1123762"/>
                  </a:lnTo>
                  <a:lnTo>
                    <a:pt x="1300201" y="1079963"/>
                  </a:lnTo>
                  <a:lnTo>
                    <a:pt x="1285131" y="1034871"/>
                  </a:lnTo>
                  <a:lnTo>
                    <a:pt x="1272603" y="988576"/>
                  </a:lnTo>
                  <a:lnTo>
                    <a:pt x="1262706" y="941174"/>
                  </a:lnTo>
                  <a:lnTo>
                    <a:pt x="1255528" y="892755"/>
                  </a:lnTo>
                  <a:lnTo>
                    <a:pt x="1251156" y="843413"/>
                  </a:lnTo>
                  <a:lnTo>
                    <a:pt x="1249680" y="793241"/>
                  </a:lnTo>
                  <a:close/>
                </a:path>
                <a:path w="2750820" h="2272665">
                  <a:moveTo>
                    <a:pt x="0" y="1479041"/>
                  </a:moveTo>
                  <a:lnTo>
                    <a:pt x="1476" y="1428870"/>
                  </a:lnTo>
                  <a:lnTo>
                    <a:pt x="5848" y="1379528"/>
                  </a:lnTo>
                  <a:lnTo>
                    <a:pt x="13026" y="1331109"/>
                  </a:lnTo>
                  <a:lnTo>
                    <a:pt x="22923" y="1283707"/>
                  </a:lnTo>
                  <a:lnTo>
                    <a:pt x="35451" y="1237412"/>
                  </a:lnTo>
                  <a:lnTo>
                    <a:pt x="50521" y="1192320"/>
                  </a:lnTo>
                  <a:lnTo>
                    <a:pt x="68047" y="1148521"/>
                  </a:lnTo>
                  <a:lnTo>
                    <a:pt x="87941" y="1106110"/>
                  </a:lnTo>
                  <a:lnTo>
                    <a:pt x="110113" y="1065179"/>
                  </a:lnTo>
                  <a:lnTo>
                    <a:pt x="134477" y="1025821"/>
                  </a:lnTo>
                  <a:lnTo>
                    <a:pt x="160944" y="988129"/>
                  </a:lnTo>
                  <a:lnTo>
                    <a:pt x="189426" y="952196"/>
                  </a:lnTo>
                  <a:lnTo>
                    <a:pt x="219836" y="918114"/>
                  </a:lnTo>
                  <a:lnTo>
                    <a:pt x="252086" y="885977"/>
                  </a:lnTo>
                  <a:lnTo>
                    <a:pt x="286088" y="855877"/>
                  </a:lnTo>
                  <a:lnTo>
                    <a:pt x="321753" y="827907"/>
                  </a:lnTo>
                  <a:lnTo>
                    <a:pt x="358994" y="802160"/>
                  </a:lnTo>
                  <a:lnTo>
                    <a:pt x="397723" y="778730"/>
                  </a:lnTo>
                  <a:lnTo>
                    <a:pt x="437852" y="757707"/>
                  </a:lnTo>
                  <a:lnTo>
                    <a:pt x="479293" y="739187"/>
                  </a:lnTo>
                  <a:lnTo>
                    <a:pt x="521958" y="723261"/>
                  </a:lnTo>
                  <a:lnTo>
                    <a:pt x="565760" y="710023"/>
                  </a:lnTo>
                  <a:lnTo>
                    <a:pt x="610609" y="699564"/>
                  </a:lnTo>
                  <a:lnTo>
                    <a:pt x="656420" y="691979"/>
                  </a:lnTo>
                  <a:lnTo>
                    <a:pt x="703102" y="687360"/>
                  </a:lnTo>
                  <a:lnTo>
                    <a:pt x="750569" y="685800"/>
                  </a:lnTo>
                  <a:lnTo>
                    <a:pt x="798037" y="687360"/>
                  </a:lnTo>
                  <a:lnTo>
                    <a:pt x="844719" y="691979"/>
                  </a:lnTo>
                  <a:lnTo>
                    <a:pt x="890530" y="699564"/>
                  </a:lnTo>
                  <a:lnTo>
                    <a:pt x="935379" y="710023"/>
                  </a:lnTo>
                  <a:lnTo>
                    <a:pt x="979181" y="723261"/>
                  </a:lnTo>
                  <a:lnTo>
                    <a:pt x="1021846" y="739187"/>
                  </a:lnTo>
                  <a:lnTo>
                    <a:pt x="1063287" y="757707"/>
                  </a:lnTo>
                  <a:lnTo>
                    <a:pt x="1103416" y="778730"/>
                  </a:lnTo>
                  <a:lnTo>
                    <a:pt x="1142145" y="802160"/>
                  </a:lnTo>
                  <a:lnTo>
                    <a:pt x="1179386" y="827907"/>
                  </a:lnTo>
                  <a:lnTo>
                    <a:pt x="1215051" y="855877"/>
                  </a:lnTo>
                  <a:lnTo>
                    <a:pt x="1249053" y="885977"/>
                  </a:lnTo>
                  <a:lnTo>
                    <a:pt x="1281303" y="918114"/>
                  </a:lnTo>
                  <a:lnTo>
                    <a:pt x="1311713" y="952196"/>
                  </a:lnTo>
                  <a:lnTo>
                    <a:pt x="1340195" y="988129"/>
                  </a:lnTo>
                  <a:lnTo>
                    <a:pt x="1366662" y="1025821"/>
                  </a:lnTo>
                  <a:lnTo>
                    <a:pt x="1391026" y="1065179"/>
                  </a:lnTo>
                  <a:lnTo>
                    <a:pt x="1413198" y="1106110"/>
                  </a:lnTo>
                  <a:lnTo>
                    <a:pt x="1433092" y="1148521"/>
                  </a:lnTo>
                  <a:lnTo>
                    <a:pt x="1450618" y="1192320"/>
                  </a:lnTo>
                  <a:lnTo>
                    <a:pt x="1465688" y="1237412"/>
                  </a:lnTo>
                  <a:lnTo>
                    <a:pt x="1478216" y="1283707"/>
                  </a:lnTo>
                  <a:lnTo>
                    <a:pt x="1488113" y="1331109"/>
                  </a:lnTo>
                  <a:lnTo>
                    <a:pt x="1495291" y="1379528"/>
                  </a:lnTo>
                  <a:lnTo>
                    <a:pt x="1499663" y="1428870"/>
                  </a:lnTo>
                  <a:lnTo>
                    <a:pt x="1501140" y="1479041"/>
                  </a:lnTo>
                  <a:lnTo>
                    <a:pt x="1499663" y="1529213"/>
                  </a:lnTo>
                  <a:lnTo>
                    <a:pt x="1495291" y="1578555"/>
                  </a:lnTo>
                  <a:lnTo>
                    <a:pt x="1488113" y="1626974"/>
                  </a:lnTo>
                  <a:lnTo>
                    <a:pt x="1478216" y="1674376"/>
                  </a:lnTo>
                  <a:lnTo>
                    <a:pt x="1465688" y="1720671"/>
                  </a:lnTo>
                  <a:lnTo>
                    <a:pt x="1450618" y="1765763"/>
                  </a:lnTo>
                  <a:lnTo>
                    <a:pt x="1433092" y="1809562"/>
                  </a:lnTo>
                  <a:lnTo>
                    <a:pt x="1413198" y="1851973"/>
                  </a:lnTo>
                  <a:lnTo>
                    <a:pt x="1391026" y="1892904"/>
                  </a:lnTo>
                  <a:lnTo>
                    <a:pt x="1366662" y="1932262"/>
                  </a:lnTo>
                  <a:lnTo>
                    <a:pt x="1340195" y="1969954"/>
                  </a:lnTo>
                  <a:lnTo>
                    <a:pt x="1311713" y="2005887"/>
                  </a:lnTo>
                  <a:lnTo>
                    <a:pt x="1281303" y="2039969"/>
                  </a:lnTo>
                  <a:lnTo>
                    <a:pt x="1249053" y="2072106"/>
                  </a:lnTo>
                  <a:lnTo>
                    <a:pt x="1215051" y="2102206"/>
                  </a:lnTo>
                  <a:lnTo>
                    <a:pt x="1179386" y="2130176"/>
                  </a:lnTo>
                  <a:lnTo>
                    <a:pt x="1142145" y="2155923"/>
                  </a:lnTo>
                  <a:lnTo>
                    <a:pt x="1103416" y="2179353"/>
                  </a:lnTo>
                  <a:lnTo>
                    <a:pt x="1063287" y="2200376"/>
                  </a:lnTo>
                  <a:lnTo>
                    <a:pt x="1021846" y="2218896"/>
                  </a:lnTo>
                  <a:lnTo>
                    <a:pt x="979181" y="2234822"/>
                  </a:lnTo>
                  <a:lnTo>
                    <a:pt x="935379" y="2248060"/>
                  </a:lnTo>
                  <a:lnTo>
                    <a:pt x="890530" y="2258519"/>
                  </a:lnTo>
                  <a:lnTo>
                    <a:pt x="844719" y="2266104"/>
                  </a:lnTo>
                  <a:lnTo>
                    <a:pt x="798037" y="2270723"/>
                  </a:lnTo>
                  <a:lnTo>
                    <a:pt x="750569" y="2272283"/>
                  </a:lnTo>
                  <a:lnTo>
                    <a:pt x="703102" y="2270723"/>
                  </a:lnTo>
                  <a:lnTo>
                    <a:pt x="656420" y="2266104"/>
                  </a:lnTo>
                  <a:lnTo>
                    <a:pt x="610609" y="2258519"/>
                  </a:lnTo>
                  <a:lnTo>
                    <a:pt x="565760" y="2248060"/>
                  </a:lnTo>
                  <a:lnTo>
                    <a:pt x="521958" y="2234822"/>
                  </a:lnTo>
                  <a:lnTo>
                    <a:pt x="479293" y="2218896"/>
                  </a:lnTo>
                  <a:lnTo>
                    <a:pt x="437852" y="2200376"/>
                  </a:lnTo>
                  <a:lnTo>
                    <a:pt x="397723" y="2179353"/>
                  </a:lnTo>
                  <a:lnTo>
                    <a:pt x="358994" y="2155923"/>
                  </a:lnTo>
                  <a:lnTo>
                    <a:pt x="321753" y="2130176"/>
                  </a:lnTo>
                  <a:lnTo>
                    <a:pt x="286088" y="2102206"/>
                  </a:lnTo>
                  <a:lnTo>
                    <a:pt x="252086" y="2072106"/>
                  </a:lnTo>
                  <a:lnTo>
                    <a:pt x="219836" y="2039969"/>
                  </a:lnTo>
                  <a:lnTo>
                    <a:pt x="189426" y="2005887"/>
                  </a:lnTo>
                  <a:lnTo>
                    <a:pt x="160944" y="1969954"/>
                  </a:lnTo>
                  <a:lnTo>
                    <a:pt x="134477" y="1932262"/>
                  </a:lnTo>
                  <a:lnTo>
                    <a:pt x="110113" y="1892904"/>
                  </a:lnTo>
                  <a:lnTo>
                    <a:pt x="87941" y="1851973"/>
                  </a:lnTo>
                  <a:lnTo>
                    <a:pt x="68047" y="1809562"/>
                  </a:lnTo>
                  <a:lnTo>
                    <a:pt x="50521" y="1765763"/>
                  </a:lnTo>
                  <a:lnTo>
                    <a:pt x="35451" y="1720671"/>
                  </a:lnTo>
                  <a:lnTo>
                    <a:pt x="22923" y="1674376"/>
                  </a:lnTo>
                  <a:lnTo>
                    <a:pt x="13026" y="1626974"/>
                  </a:lnTo>
                  <a:lnTo>
                    <a:pt x="5848" y="1578555"/>
                  </a:lnTo>
                  <a:lnTo>
                    <a:pt x="1476" y="1529213"/>
                  </a:lnTo>
                  <a:lnTo>
                    <a:pt x="0" y="1479041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2636519"/>
              <a:ext cx="1788160" cy="1584960"/>
            </a:xfrm>
            <a:custGeom>
              <a:avLst/>
              <a:gdLst/>
              <a:ahLst/>
              <a:cxnLst/>
              <a:rect l="l" t="t" r="r" b="b"/>
              <a:pathLst>
                <a:path w="1788160" h="1584960">
                  <a:moveTo>
                    <a:pt x="0" y="792479"/>
                  </a:moveTo>
                  <a:lnTo>
                    <a:pt x="1414" y="747513"/>
                  </a:lnTo>
                  <a:lnTo>
                    <a:pt x="5609" y="703204"/>
                  </a:lnTo>
                  <a:lnTo>
                    <a:pt x="12507" y="659619"/>
                  </a:lnTo>
                  <a:lnTo>
                    <a:pt x="22035" y="616826"/>
                  </a:lnTo>
                  <a:lnTo>
                    <a:pt x="34115" y="574892"/>
                  </a:lnTo>
                  <a:lnTo>
                    <a:pt x="48673" y="533882"/>
                  </a:lnTo>
                  <a:lnTo>
                    <a:pt x="65634" y="493866"/>
                  </a:lnTo>
                  <a:lnTo>
                    <a:pt x="84921" y="454908"/>
                  </a:lnTo>
                  <a:lnTo>
                    <a:pt x="106460" y="417076"/>
                  </a:lnTo>
                  <a:lnTo>
                    <a:pt x="130174" y="380438"/>
                  </a:lnTo>
                  <a:lnTo>
                    <a:pt x="155989" y="345060"/>
                  </a:lnTo>
                  <a:lnTo>
                    <a:pt x="183830" y="311008"/>
                  </a:lnTo>
                  <a:lnTo>
                    <a:pt x="213619" y="278350"/>
                  </a:lnTo>
                  <a:lnTo>
                    <a:pt x="245283" y="247154"/>
                  </a:lnTo>
                  <a:lnTo>
                    <a:pt x="278745" y="217484"/>
                  </a:lnTo>
                  <a:lnTo>
                    <a:pt x="313931" y="189410"/>
                  </a:lnTo>
                  <a:lnTo>
                    <a:pt x="350765" y="162997"/>
                  </a:lnTo>
                  <a:lnTo>
                    <a:pt x="389170" y="138312"/>
                  </a:lnTo>
                  <a:lnTo>
                    <a:pt x="429073" y="115423"/>
                  </a:lnTo>
                  <a:lnTo>
                    <a:pt x="470397" y="94396"/>
                  </a:lnTo>
                  <a:lnTo>
                    <a:pt x="513067" y="75298"/>
                  </a:lnTo>
                  <a:lnTo>
                    <a:pt x="557007" y="58197"/>
                  </a:lnTo>
                  <a:lnTo>
                    <a:pt x="602143" y="43158"/>
                  </a:lnTo>
                  <a:lnTo>
                    <a:pt x="648398" y="30250"/>
                  </a:lnTo>
                  <a:lnTo>
                    <a:pt x="695697" y="19538"/>
                  </a:lnTo>
                  <a:lnTo>
                    <a:pt x="743965" y="11090"/>
                  </a:lnTo>
                  <a:lnTo>
                    <a:pt x="793126" y="4973"/>
                  </a:lnTo>
                  <a:lnTo>
                    <a:pt x="843104" y="1254"/>
                  </a:lnTo>
                  <a:lnTo>
                    <a:pt x="893826" y="0"/>
                  </a:lnTo>
                  <a:lnTo>
                    <a:pt x="944547" y="1254"/>
                  </a:lnTo>
                  <a:lnTo>
                    <a:pt x="994525" y="4973"/>
                  </a:lnTo>
                  <a:lnTo>
                    <a:pt x="1043686" y="11090"/>
                  </a:lnTo>
                  <a:lnTo>
                    <a:pt x="1091954" y="19538"/>
                  </a:lnTo>
                  <a:lnTo>
                    <a:pt x="1139253" y="30250"/>
                  </a:lnTo>
                  <a:lnTo>
                    <a:pt x="1185508" y="43158"/>
                  </a:lnTo>
                  <a:lnTo>
                    <a:pt x="1230644" y="58197"/>
                  </a:lnTo>
                  <a:lnTo>
                    <a:pt x="1274584" y="75298"/>
                  </a:lnTo>
                  <a:lnTo>
                    <a:pt x="1317254" y="94396"/>
                  </a:lnTo>
                  <a:lnTo>
                    <a:pt x="1358578" y="115423"/>
                  </a:lnTo>
                  <a:lnTo>
                    <a:pt x="1398481" y="138312"/>
                  </a:lnTo>
                  <a:lnTo>
                    <a:pt x="1436886" y="162997"/>
                  </a:lnTo>
                  <a:lnTo>
                    <a:pt x="1473720" y="189410"/>
                  </a:lnTo>
                  <a:lnTo>
                    <a:pt x="1508906" y="217484"/>
                  </a:lnTo>
                  <a:lnTo>
                    <a:pt x="1542368" y="247154"/>
                  </a:lnTo>
                  <a:lnTo>
                    <a:pt x="1574032" y="278350"/>
                  </a:lnTo>
                  <a:lnTo>
                    <a:pt x="1603821" y="311008"/>
                  </a:lnTo>
                  <a:lnTo>
                    <a:pt x="1631662" y="345060"/>
                  </a:lnTo>
                  <a:lnTo>
                    <a:pt x="1657477" y="380438"/>
                  </a:lnTo>
                  <a:lnTo>
                    <a:pt x="1681191" y="417076"/>
                  </a:lnTo>
                  <a:lnTo>
                    <a:pt x="1702730" y="454908"/>
                  </a:lnTo>
                  <a:lnTo>
                    <a:pt x="1722017" y="493866"/>
                  </a:lnTo>
                  <a:lnTo>
                    <a:pt x="1738978" y="533882"/>
                  </a:lnTo>
                  <a:lnTo>
                    <a:pt x="1753536" y="574892"/>
                  </a:lnTo>
                  <a:lnTo>
                    <a:pt x="1765616" y="616826"/>
                  </a:lnTo>
                  <a:lnTo>
                    <a:pt x="1775144" y="659619"/>
                  </a:lnTo>
                  <a:lnTo>
                    <a:pt x="1782042" y="703204"/>
                  </a:lnTo>
                  <a:lnTo>
                    <a:pt x="1786237" y="747513"/>
                  </a:lnTo>
                  <a:lnTo>
                    <a:pt x="1787652" y="792479"/>
                  </a:lnTo>
                  <a:lnTo>
                    <a:pt x="1786237" y="837446"/>
                  </a:lnTo>
                  <a:lnTo>
                    <a:pt x="1782042" y="881755"/>
                  </a:lnTo>
                  <a:lnTo>
                    <a:pt x="1775144" y="925340"/>
                  </a:lnTo>
                  <a:lnTo>
                    <a:pt x="1765616" y="968133"/>
                  </a:lnTo>
                  <a:lnTo>
                    <a:pt x="1753536" y="1010067"/>
                  </a:lnTo>
                  <a:lnTo>
                    <a:pt x="1738978" y="1051077"/>
                  </a:lnTo>
                  <a:lnTo>
                    <a:pt x="1722017" y="1091093"/>
                  </a:lnTo>
                  <a:lnTo>
                    <a:pt x="1702730" y="1130051"/>
                  </a:lnTo>
                  <a:lnTo>
                    <a:pt x="1681191" y="1167883"/>
                  </a:lnTo>
                  <a:lnTo>
                    <a:pt x="1657477" y="1204521"/>
                  </a:lnTo>
                  <a:lnTo>
                    <a:pt x="1631662" y="1239899"/>
                  </a:lnTo>
                  <a:lnTo>
                    <a:pt x="1603821" y="1273951"/>
                  </a:lnTo>
                  <a:lnTo>
                    <a:pt x="1574032" y="1306609"/>
                  </a:lnTo>
                  <a:lnTo>
                    <a:pt x="1542368" y="1337805"/>
                  </a:lnTo>
                  <a:lnTo>
                    <a:pt x="1508906" y="1367475"/>
                  </a:lnTo>
                  <a:lnTo>
                    <a:pt x="1473720" y="1395549"/>
                  </a:lnTo>
                  <a:lnTo>
                    <a:pt x="1436886" y="1421962"/>
                  </a:lnTo>
                  <a:lnTo>
                    <a:pt x="1398481" y="1446647"/>
                  </a:lnTo>
                  <a:lnTo>
                    <a:pt x="1358578" y="1469536"/>
                  </a:lnTo>
                  <a:lnTo>
                    <a:pt x="1317254" y="1490563"/>
                  </a:lnTo>
                  <a:lnTo>
                    <a:pt x="1274584" y="1509661"/>
                  </a:lnTo>
                  <a:lnTo>
                    <a:pt x="1230644" y="1526762"/>
                  </a:lnTo>
                  <a:lnTo>
                    <a:pt x="1185508" y="1541801"/>
                  </a:lnTo>
                  <a:lnTo>
                    <a:pt x="1139253" y="1554709"/>
                  </a:lnTo>
                  <a:lnTo>
                    <a:pt x="1091954" y="1565421"/>
                  </a:lnTo>
                  <a:lnTo>
                    <a:pt x="1043686" y="1573869"/>
                  </a:lnTo>
                  <a:lnTo>
                    <a:pt x="994525" y="1579986"/>
                  </a:lnTo>
                  <a:lnTo>
                    <a:pt x="944547" y="1583705"/>
                  </a:lnTo>
                  <a:lnTo>
                    <a:pt x="893826" y="1584959"/>
                  </a:lnTo>
                  <a:lnTo>
                    <a:pt x="843104" y="1583705"/>
                  </a:lnTo>
                  <a:lnTo>
                    <a:pt x="793126" y="1579986"/>
                  </a:lnTo>
                  <a:lnTo>
                    <a:pt x="743965" y="1573869"/>
                  </a:lnTo>
                  <a:lnTo>
                    <a:pt x="695697" y="1565421"/>
                  </a:lnTo>
                  <a:lnTo>
                    <a:pt x="648398" y="1554709"/>
                  </a:lnTo>
                  <a:lnTo>
                    <a:pt x="602143" y="1541801"/>
                  </a:lnTo>
                  <a:lnTo>
                    <a:pt x="557007" y="1526762"/>
                  </a:lnTo>
                  <a:lnTo>
                    <a:pt x="513067" y="1509661"/>
                  </a:lnTo>
                  <a:lnTo>
                    <a:pt x="470397" y="1490563"/>
                  </a:lnTo>
                  <a:lnTo>
                    <a:pt x="429073" y="1469536"/>
                  </a:lnTo>
                  <a:lnTo>
                    <a:pt x="389170" y="1446647"/>
                  </a:lnTo>
                  <a:lnTo>
                    <a:pt x="350765" y="1421962"/>
                  </a:lnTo>
                  <a:lnTo>
                    <a:pt x="313931" y="1395549"/>
                  </a:lnTo>
                  <a:lnTo>
                    <a:pt x="278745" y="1367475"/>
                  </a:lnTo>
                  <a:lnTo>
                    <a:pt x="245283" y="1337805"/>
                  </a:lnTo>
                  <a:lnTo>
                    <a:pt x="213619" y="1306609"/>
                  </a:lnTo>
                  <a:lnTo>
                    <a:pt x="183830" y="1273951"/>
                  </a:lnTo>
                  <a:lnTo>
                    <a:pt x="155989" y="1239899"/>
                  </a:lnTo>
                  <a:lnTo>
                    <a:pt x="130174" y="1204521"/>
                  </a:lnTo>
                  <a:lnTo>
                    <a:pt x="106460" y="1167883"/>
                  </a:lnTo>
                  <a:lnTo>
                    <a:pt x="84921" y="1130051"/>
                  </a:lnTo>
                  <a:lnTo>
                    <a:pt x="65634" y="1091093"/>
                  </a:lnTo>
                  <a:lnTo>
                    <a:pt x="48673" y="1051077"/>
                  </a:lnTo>
                  <a:lnTo>
                    <a:pt x="34115" y="1010067"/>
                  </a:lnTo>
                  <a:lnTo>
                    <a:pt x="22035" y="968133"/>
                  </a:lnTo>
                  <a:lnTo>
                    <a:pt x="12507" y="925340"/>
                  </a:lnTo>
                  <a:lnTo>
                    <a:pt x="5609" y="881755"/>
                  </a:lnTo>
                  <a:lnTo>
                    <a:pt x="1414" y="837446"/>
                  </a:lnTo>
                  <a:lnTo>
                    <a:pt x="0" y="792479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2063" y="3808475"/>
              <a:ext cx="4986655" cy="2588260"/>
            </a:xfrm>
            <a:custGeom>
              <a:avLst/>
              <a:gdLst/>
              <a:ahLst/>
              <a:cxnLst/>
              <a:rect l="l" t="t" r="r" b="b"/>
              <a:pathLst>
                <a:path w="4986655" h="2588260">
                  <a:moveTo>
                    <a:pt x="0" y="793242"/>
                  </a:moveTo>
                  <a:lnTo>
                    <a:pt x="1478" y="743070"/>
                  </a:lnTo>
                  <a:lnTo>
                    <a:pt x="5853" y="693728"/>
                  </a:lnTo>
                  <a:lnTo>
                    <a:pt x="13039" y="645309"/>
                  </a:lnTo>
                  <a:lnTo>
                    <a:pt x="22946" y="597907"/>
                  </a:lnTo>
                  <a:lnTo>
                    <a:pt x="35487" y="551612"/>
                  </a:lnTo>
                  <a:lnTo>
                    <a:pt x="50573" y="506520"/>
                  </a:lnTo>
                  <a:lnTo>
                    <a:pt x="68117" y="462721"/>
                  </a:lnTo>
                  <a:lnTo>
                    <a:pt x="88030" y="420310"/>
                  </a:lnTo>
                  <a:lnTo>
                    <a:pt x="110225" y="379379"/>
                  </a:lnTo>
                  <a:lnTo>
                    <a:pt x="134614" y="340021"/>
                  </a:lnTo>
                  <a:lnTo>
                    <a:pt x="161108" y="302329"/>
                  </a:lnTo>
                  <a:lnTo>
                    <a:pt x="189619" y="266396"/>
                  </a:lnTo>
                  <a:lnTo>
                    <a:pt x="220060" y="232314"/>
                  </a:lnTo>
                  <a:lnTo>
                    <a:pt x="252343" y="200177"/>
                  </a:lnTo>
                  <a:lnTo>
                    <a:pt x="286379" y="170077"/>
                  </a:lnTo>
                  <a:lnTo>
                    <a:pt x="322080" y="142107"/>
                  </a:lnTo>
                  <a:lnTo>
                    <a:pt x="359359" y="116360"/>
                  </a:lnTo>
                  <a:lnTo>
                    <a:pt x="398127" y="92930"/>
                  </a:lnTo>
                  <a:lnTo>
                    <a:pt x="438297" y="71907"/>
                  </a:lnTo>
                  <a:lnTo>
                    <a:pt x="479780" y="53387"/>
                  </a:lnTo>
                  <a:lnTo>
                    <a:pt x="522489" y="37461"/>
                  </a:lnTo>
                  <a:lnTo>
                    <a:pt x="566335" y="24223"/>
                  </a:lnTo>
                  <a:lnTo>
                    <a:pt x="611230" y="13764"/>
                  </a:lnTo>
                  <a:lnTo>
                    <a:pt x="657086" y="6179"/>
                  </a:lnTo>
                  <a:lnTo>
                    <a:pt x="703816" y="1560"/>
                  </a:lnTo>
                  <a:lnTo>
                    <a:pt x="751332" y="0"/>
                  </a:lnTo>
                  <a:lnTo>
                    <a:pt x="798843" y="1560"/>
                  </a:lnTo>
                  <a:lnTo>
                    <a:pt x="845569" y="6179"/>
                  </a:lnTo>
                  <a:lnTo>
                    <a:pt x="891423" y="13764"/>
                  </a:lnTo>
                  <a:lnTo>
                    <a:pt x="936316" y="24223"/>
                  </a:lnTo>
                  <a:lnTo>
                    <a:pt x="980160" y="37461"/>
                  </a:lnTo>
                  <a:lnTo>
                    <a:pt x="1022867" y="53387"/>
                  </a:lnTo>
                  <a:lnTo>
                    <a:pt x="1064349" y="71907"/>
                  </a:lnTo>
                  <a:lnTo>
                    <a:pt x="1104519" y="92930"/>
                  </a:lnTo>
                  <a:lnTo>
                    <a:pt x="1143287" y="116360"/>
                  </a:lnTo>
                  <a:lnTo>
                    <a:pt x="1180566" y="142107"/>
                  </a:lnTo>
                  <a:lnTo>
                    <a:pt x="1216268" y="170077"/>
                  </a:lnTo>
                  <a:lnTo>
                    <a:pt x="1250305" y="200177"/>
                  </a:lnTo>
                  <a:lnTo>
                    <a:pt x="1282588" y="232314"/>
                  </a:lnTo>
                  <a:lnTo>
                    <a:pt x="1313031" y="266396"/>
                  </a:lnTo>
                  <a:lnTo>
                    <a:pt x="1341543" y="302329"/>
                  </a:lnTo>
                  <a:lnTo>
                    <a:pt x="1368039" y="340021"/>
                  </a:lnTo>
                  <a:lnTo>
                    <a:pt x="1392429" y="379379"/>
                  </a:lnTo>
                  <a:lnTo>
                    <a:pt x="1414625" y="420310"/>
                  </a:lnTo>
                  <a:lnTo>
                    <a:pt x="1434540" y="462721"/>
                  </a:lnTo>
                  <a:lnTo>
                    <a:pt x="1452085" y="506520"/>
                  </a:lnTo>
                  <a:lnTo>
                    <a:pt x="1467173" y="551612"/>
                  </a:lnTo>
                  <a:lnTo>
                    <a:pt x="1479715" y="597907"/>
                  </a:lnTo>
                  <a:lnTo>
                    <a:pt x="1489623" y="645309"/>
                  </a:lnTo>
                  <a:lnTo>
                    <a:pt x="1496809" y="693728"/>
                  </a:lnTo>
                  <a:lnTo>
                    <a:pt x="1501185" y="743070"/>
                  </a:lnTo>
                  <a:lnTo>
                    <a:pt x="1502664" y="793242"/>
                  </a:lnTo>
                  <a:lnTo>
                    <a:pt x="1501185" y="843413"/>
                  </a:lnTo>
                  <a:lnTo>
                    <a:pt x="1496809" y="892755"/>
                  </a:lnTo>
                  <a:lnTo>
                    <a:pt x="1489623" y="941174"/>
                  </a:lnTo>
                  <a:lnTo>
                    <a:pt x="1479715" y="988576"/>
                  </a:lnTo>
                  <a:lnTo>
                    <a:pt x="1467173" y="1034871"/>
                  </a:lnTo>
                  <a:lnTo>
                    <a:pt x="1452085" y="1079963"/>
                  </a:lnTo>
                  <a:lnTo>
                    <a:pt x="1434540" y="1123762"/>
                  </a:lnTo>
                  <a:lnTo>
                    <a:pt x="1414625" y="1166173"/>
                  </a:lnTo>
                  <a:lnTo>
                    <a:pt x="1392429" y="1207104"/>
                  </a:lnTo>
                  <a:lnTo>
                    <a:pt x="1368039" y="1246462"/>
                  </a:lnTo>
                  <a:lnTo>
                    <a:pt x="1341543" y="1284154"/>
                  </a:lnTo>
                  <a:lnTo>
                    <a:pt x="1313031" y="1320087"/>
                  </a:lnTo>
                  <a:lnTo>
                    <a:pt x="1282588" y="1354169"/>
                  </a:lnTo>
                  <a:lnTo>
                    <a:pt x="1250305" y="1386306"/>
                  </a:lnTo>
                  <a:lnTo>
                    <a:pt x="1216268" y="1416406"/>
                  </a:lnTo>
                  <a:lnTo>
                    <a:pt x="1180566" y="1444376"/>
                  </a:lnTo>
                  <a:lnTo>
                    <a:pt x="1143287" y="1470123"/>
                  </a:lnTo>
                  <a:lnTo>
                    <a:pt x="1104519" y="1493553"/>
                  </a:lnTo>
                  <a:lnTo>
                    <a:pt x="1064349" y="1514576"/>
                  </a:lnTo>
                  <a:lnTo>
                    <a:pt x="1022867" y="1533096"/>
                  </a:lnTo>
                  <a:lnTo>
                    <a:pt x="980160" y="1549022"/>
                  </a:lnTo>
                  <a:lnTo>
                    <a:pt x="936316" y="1562260"/>
                  </a:lnTo>
                  <a:lnTo>
                    <a:pt x="891423" y="1572719"/>
                  </a:lnTo>
                  <a:lnTo>
                    <a:pt x="845569" y="1580304"/>
                  </a:lnTo>
                  <a:lnTo>
                    <a:pt x="798843" y="1584923"/>
                  </a:lnTo>
                  <a:lnTo>
                    <a:pt x="751332" y="1586484"/>
                  </a:lnTo>
                  <a:lnTo>
                    <a:pt x="703816" y="1584923"/>
                  </a:lnTo>
                  <a:lnTo>
                    <a:pt x="657086" y="1580304"/>
                  </a:lnTo>
                  <a:lnTo>
                    <a:pt x="611230" y="1572719"/>
                  </a:lnTo>
                  <a:lnTo>
                    <a:pt x="566335" y="1562260"/>
                  </a:lnTo>
                  <a:lnTo>
                    <a:pt x="522489" y="1549022"/>
                  </a:lnTo>
                  <a:lnTo>
                    <a:pt x="479780" y="1533096"/>
                  </a:lnTo>
                  <a:lnTo>
                    <a:pt x="438297" y="1514576"/>
                  </a:lnTo>
                  <a:lnTo>
                    <a:pt x="398127" y="1493553"/>
                  </a:lnTo>
                  <a:lnTo>
                    <a:pt x="359359" y="1470123"/>
                  </a:lnTo>
                  <a:lnTo>
                    <a:pt x="322080" y="1444376"/>
                  </a:lnTo>
                  <a:lnTo>
                    <a:pt x="286379" y="1416406"/>
                  </a:lnTo>
                  <a:lnTo>
                    <a:pt x="252343" y="1386306"/>
                  </a:lnTo>
                  <a:lnTo>
                    <a:pt x="220060" y="1354169"/>
                  </a:lnTo>
                  <a:lnTo>
                    <a:pt x="189619" y="1320087"/>
                  </a:lnTo>
                  <a:lnTo>
                    <a:pt x="161108" y="1284154"/>
                  </a:lnTo>
                  <a:lnTo>
                    <a:pt x="134614" y="1246462"/>
                  </a:lnTo>
                  <a:lnTo>
                    <a:pt x="110225" y="1207104"/>
                  </a:lnTo>
                  <a:lnTo>
                    <a:pt x="88030" y="1166173"/>
                  </a:lnTo>
                  <a:lnTo>
                    <a:pt x="68117" y="1123762"/>
                  </a:lnTo>
                  <a:lnTo>
                    <a:pt x="50573" y="1079963"/>
                  </a:lnTo>
                  <a:lnTo>
                    <a:pt x="35487" y="1034871"/>
                  </a:lnTo>
                  <a:lnTo>
                    <a:pt x="22946" y="988576"/>
                  </a:lnTo>
                  <a:lnTo>
                    <a:pt x="13039" y="941174"/>
                  </a:lnTo>
                  <a:lnTo>
                    <a:pt x="5853" y="892755"/>
                  </a:lnTo>
                  <a:lnTo>
                    <a:pt x="1478" y="843413"/>
                  </a:lnTo>
                  <a:lnTo>
                    <a:pt x="0" y="793242"/>
                  </a:lnTo>
                  <a:close/>
                </a:path>
                <a:path w="4986655" h="2588260">
                  <a:moveTo>
                    <a:pt x="976883" y="1794510"/>
                  </a:moveTo>
                  <a:lnTo>
                    <a:pt x="978362" y="1744338"/>
                  </a:lnTo>
                  <a:lnTo>
                    <a:pt x="982738" y="1694996"/>
                  </a:lnTo>
                  <a:lnTo>
                    <a:pt x="989924" y="1646577"/>
                  </a:lnTo>
                  <a:lnTo>
                    <a:pt x="999832" y="1599175"/>
                  </a:lnTo>
                  <a:lnTo>
                    <a:pt x="1012374" y="1552880"/>
                  </a:lnTo>
                  <a:lnTo>
                    <a:pt x="1027462" y="1507788"/>
                  </a:lnTo>
                  <a:lnTo>
                    <a:pt x="1045007" y="1463989"/>
                  </a:lnTo>
                  <a:lnTo>
                    <a:pt x="1064922" y="1421578"/>
                  </a:lnTo>
                  <a:lnTo>
                    <a:pt x="1087118" y="1380647"/>
                  </a:lnTo>
                  <a:lnTo>
                    <a:pt x="1111508" y="1341289"/>
                  </a:lnTo>
                  <a:lnTo>
                    <a:pt x="1138004" y="1303597"/>
                  </a:lnTo>
                  <a:lnTo>
                    <a:pt x="1166516" y="1267664"/>
                  </a:lnTo>
                  <a:lnTo>
                    <a:pt x="1196959" y="1233582"/>
                  </a:lnTo>
                  <a:lnTo>
                    <a:pt x="1229242" y="1201445"/>
                  </a:lnTo>
                  <a:lnTo>
                    <a:pt x="1263279" y="1171345"/>
                  </a:lnTo>
                  <a:lnTo>
                    <a:pt x="1298981" y="1143375"/>
                  </a:lnTo>
                  <a:lnTo>
                    <a:pt x="1336260" y="1117628"/>
                  </a:lnTo>
                  <a:lnTo>
                    <a:pt x="1375028" y="1094198"/>
                  </a:lnTo>
                  <a:lnTo>
                    <a:pt x="1415198" y="1073175"/>
                  </a:lnTo>
                  <a:lnTo>
                    <a:pt x="1456680" y="1054655"/>
                  </a:lnTo>
                  <a:lnTo>
                    <a:pt x="1499387" y="1038729"/>
                  </a:lnTo>
                  <a:lnTo>
                    <a:pt x="1543231" y="1025491"/>
                  </a:lnTo>
                  <a:lnTo>
                    <a:pt x="1588124" y="1015032"/>
                  </a:lnTo>
                  <a:lnTo>
                    <a:pt x="1633978" y="1007447"/>
                  </a:lnTo>
                  <a:lnTo>
                    <a:pt x="1680704" y="1002828"/>
                  </a:lnTo>
                  <a:lnTo>
                    <a:pt x="1728216" y="1001268"/>
                  </a:lnTo>
                  <a:lnTo>
                    <a:pt x="1775727" y="1002828"/>
                  </a:lnTo>
                  <a:lnTo>
                    <a:pt x="1822453" y="1007447"/>
                  </a:lnTo>
                  <a:lnTo>
                    <a:pt x="1868307" y="1015032"/>
                  </a:lnTo>
                  <a:lnTo>
                    <a:pt x="1913200" y="1025491"/>
                  </a:lnTo>
                  <a:lnTo>
                    <a:pt x="1957044" y="1038729"/>
                  </a:lnTo>
                  <a:lnTo>
                    <a:pt x="1999751" y="1054655"/>
                  </a:lnTo>
                  <a:lnTo>
                    <a:pt x="2041233" y="1073175"/>
                  </a:lnTo>
                  <a:lnTo>
                    <a:pt x="2081403" y="1094198"/>
                  </a:lnTo>
                  <a:lnTo>
                    <a:pt x="2120171" y="1117628"/>
                  </a:lnTo>
                  <a:lnTo>
                    <a:pt x="2157450" y="1143375"/>
                  </a:lnTo>
                  <a:lnTo>
                    <a:pt x="2193152" y="1171345"/>
                  </a:lnTo>
                  <a:lnTo>
                    <a:pt x="2227189" y="1201445"/>
                  </a:lnTo>
                  <a:lnTo>
                    <a:pt x="2259472" y="1233582"/>
                  </a:lnTo>
                  <a:lnTo>
                    <a:pt x="2289915" y="1267664"/>
                  </a:lnTo>
                  <a:lnTo>
                    <a:pt x="2318427" y="1303597"/>
                  </a:lnTo>
                  <a:lnTo>
                    <a:pt x="2344923" y="1341289"/>
                  </a:lnTo>
                  <a:lnTo>
                    <a:pt x="2369313" y="1380647"/>
                  </a:lnTo>
                  <a:lnTo>
                    <a:pt x="2391509" y="1421578"/>
                  </a:lnTo>
                  <a:lnTo>
                    <a:pt x="2411424" y="1463989"/>
                  </a:lnTo>
                  <a:lnTo>
                    <a:pt x="2428969" y="1507788"/>
                  </a:lnTo>
                  <a:lnTo>
                    <a:pt x="2444057" y="1552880"/>
                  </a:lnTo>
                  <a:lnTo>
                    <a:pt x="2456599" y="1599175"/>
                  </a:lnTo>
                  <a:lnTo>
                    <a:pt x="2466507" y="1646577"/>
                  </a:lnTo>
                  <a:lnTo>
                    <a:pt x="2473693" y="1694996"/>
                  </a:lnTo>
                  <a:lnTo>
                    <a:pt x="2478069" y="1744338"/>
                  </a:lnTo>
                  <a:lnTo>
                    <a:pt x="2479548" y="1794510"/>
                  </a:lnTo>
                  <a:lnTo>
                    <a:pt x="2478069" y="1844676"/>
                  </a:lnTo>
                  <a:lnTo>
                    <a:pt x="2473693" y="1894013"/>
                  </a:lnTo>
                  <a:lnTo>
                    <a:pt x="2466507" y="1942428"/>
                  </a:lnTo>
                  <a:lnTo>
                    <a:pt x="2456599" y="1989828"/>
                  </a:lnTo>
                  <a:lnTo>
                    <a:pt x="2444057" y="2036120"/>
                  </a:lnTo>
                  <a:lnTo>
                    <a:pt x="2428969" y="2081211"/>
                  </a:lnTo>
                  <a:lnTo>
                    <a:pt x="2411424" y="2125008"/>
                  </a:lnTo>
                  <a:lnTo>
                    <a:pt x="2391509" y="2167418"/>
                  </a:lnTo>
                  <a:lnTo>
                    <a:pt x="2369313" y="2208349"/>
                  </a:lnTo>
                  <a:lnTo>
                    <a:pt x="2344923" y="2247707"/>
                  </a:lnTo>
                  <a:lnTo>
                    <a:pt x="2318427" y="2285400"/>
                  </a:lnTo>
                  <a:lnTo>
                    <a:pt x="2289915" y="2321335"/>
                  </a:lnTo>
                  <a:lnTo>
                    <a:pt x="2259472" y="2355418"/>
                  </a:lnTo>
                  <a:lnTo>
                    <a:pt x="2227189" y="2387557"/>
                  </a:lnTo>
                  <a:lnTo>
                    <a:pt x="2193152" y="2417658"/>
                  </a:lnTo>
                  <a:lnTo>
                    <a:pt x="2157450" y="2445630"/>
                  </a:lnTo>
                  <a:lnTo>
                    <a:pt x="2120171" y="2471379"/>
                  </a:lnTo>
                  <a:lnTo>
                    <a:pt x="2081403" y="2494812"/>
                  </a:lnTo>
                  <a:lnTo>
                    <a:pt x="2041233" y="2515835"/>
                  </a:lnTo>
                  <a:lnTo>
                    <a:pt x="1999751" y="2534358"/>
                  </a:lnTo>
                  <a:lnTo>
                    <a:pt x="1957044" y="2550285"/>
                  </a:lnTo>
                  <a:lnTo>
                    <a:pt x="1913200" y="2563525"/>
                  </a:lnTo>
                  <a:lnTo>
                    <a:pt x="1868307" y="2573985"/>
                  </a:lnTo>
                  <a:lnTo>
                    <a:pt x="1822453" y="2581571"/>
                  </a:lnTo>
                  <a:lnTo>
                    <a:pt x="1775727" y="2586191"/>
                  </a:lnTo>
                  <a:lnTo>
                    <a:pt x="1728216" y="2587752"/>
                  </a:lnTo>
                  <a:lnTo>
                    <a:pt x="1680704" y="2586191"/>
                  </a:lnTo>
                  <a:lnTo>
                    <a:pt x="1633978" y="2581571"/>
                  </a:lnTo>
                  <a:lnTo>
                    <a:pt x="1588124" y="2573985"/>
                  </a:lnTo>
                  <a:lnTo>
                    <a:pt x="1543231" y="2563525"/>
                  </a:lnTo>
                  <a:lnTo>
                    <a:pt x="1499387" y="2550285"/>
                  </a:lnTo>
                  <a:lnTo>
                    <a:pt x="1456680" y="2534358"/>
                  </a:lnTo>
                  <a:lnTo>
                    <a:pt x="1415198" y="2515835"/>
                  </a:lnTo>
                  <a:lnTo>
                    <a:pt x="1375028" y="2494812"/>
                  </a:lnTo>
                  <a:lnTo>
                    <a:pt x="1336260" y="2471379"/>
                  </a:lnTo>
                  <a:lnTo>
                    <a:pt x="1298981" y="2445630"/>
                  </a:lnTo>
                  <a:lnTo>
                    <a:pt x="1263279" y="2417658"/>
                  </a:lnTo>
                  <a:lnTo>
                    <a:pt x="1229242" y="2387557"/>
                  </a:lnTo>
                  <a:lnTo>
                    <a:pt x="1196959" y="2355418"/>
                  </a:lnTo>
                  <a:lnTo>
                    <a:pt x="1166516" y="2321335"/>
                  </a:lnTo>
                  <a:lnTo>
                    <a:pt x="1138004" y="2285400"/>
                  </a:lnTo>
                  <a:lnTo>
                    <a:pt x="1111508" y="2247707"/>
                  </a:lnTo>
                  <a:lnTo>
                    <a:pt x="1087118" y="2208349"/>
                  </a:lnTo>
                  <a:lnTo>
                    <a:pt x="1064922" y="2167418"/>
                  </a:lnTo>
                  <a:lnTo>
                    <a:pt x="1045007" y="2125008"/>
                  </a:lnTo>
                  <a:lnTo>
                    <a:pt x="1027462" y="2081211"/>
                  </a:lnTo>
                  <a:lnTo>
                    <a:pt x="1012374" y="2036120"/>
                  </a:lnTo>
                  <a:lnTo>
                    <a:pt x="999832" y="1989828"/>
                  </a:lnTo>
                  <a:lnTo>
                    <a:pt x="989924" y="1942428"/>
                  </a:lnTo>
                  <a:lnTo>
                    <a:pt x="982738" y="1894013"/>
                  </a:lnTo>
                  <a:lnTo>
                    <a:pt x="978362" y="1844676"/>
                  </a:lnTo>
                  <a:lnTo>
                    <a:pt x="976883" y="1794510"/>
                  </a:lnTo>
                  <a:close/>
                </a:path>
                <a:path w="4986655" h="2588260">
                  <a:moveTo>
                    <a:pt x="2482596" y="1794510"/>
                  </a:moveTo>
                  <a:lnTo>
                    <a:pt x="2484072" y="1744338"/>
                  </a:lnTo>
                  <a:lnTo>
                    <a:pt x="2488444" y="1694996"/>
                  </a:lnTo>
                  <a:lnTo>
                    <a:pt x="2495622" y="1646577"/>
                  </a:lnTo>
                  <a:lnTo>
                    <a:pt x="2505519" y="1599175"/>
                  </a:lnTo>
                  <a:lnTo>
                    <a:pt x="2518047" y="1552880"/>
                  </a:lnTo>
                  <a:lnTo>
                    <a:pt x="2533117" y="1507788"/>
                  </a:lnTo>
                  <a:lnTo>
                    <a:pt x="2550643" y="1463989"/>
                  </a:lnTo>
                  <a:lnTo>
                    <a:pt x="2570537" y="1421578"/>
                  </a:lnTo>
                  <a:lnTo>
                    <a:pt x="2592709" y="1380647"/>
                  </a:lnTo>
                  <a:lnTo>
                    <a:pt x="2617073" y="1341289"/>
                  </a:lnTo>
                  <a:lnTo>
                    <a:pt x="2643540" y="1303597"/>
                  </a:lnTo>
                  <a:lnTo>
                    <a:pt x="2672022" y="1267664"/>
                  </a:lnTo>
                  <a:lnTo>
                    <a:pt x="2702433" y="1233582"/>
                  </a:lnTo>
                  <a:lnTo>
                    <a:pt x="2734682" y="1201445"/>
                  </a:lnTo>
                  <a:lnTo>
                    <a:pt x="2768684" y="1171345"/>
                  </a:lnTo>
                  <a:lnTo>
                    <a:pt x="2804349" y="1143375"/>
                  </a:lnTo>
                  <a:lnTo>
                    <a:pt x="2841590" y="1117628"/>
                  </a:lnTo>
                  <a:lnTo>
                    <a:pt x="2880319" y="1094198"/>
                  </a:lnTo>
                  <a:lnTo>
                    <a:pt x="2920448" y="1073175"/>
                  </a:lnTo>
                  <a:lnTo>
                    <a:pt x="2961889" y="1054655"/>
                  </a:lnTo>
                  <a:lnTo>
                    <a:pt x="3004554" y="1038729"/>
                  </a:lnTo>
                  <a:lnTo>
                    <a:pt x="3048356" y="1025491"/>
                  </a:lnTo>
                  <a:lnTo>
                    <a:pt x="3093205" y="1015032"/>
                  </a:lnTo>
                  <a:lnTo>
                    <a:pt x="3139016" y="1007447"/>
                  </a:lnTo>
                  <a:lnTo>
                    <a:pt x="3185698" y="1002828"/>
                  </a:lnTo>
                  <a:lnTo>
                    <a:pt x="3233166" y="1001268"/>
                  </a:lnTo>
                  <a:lnTo>
                    <a:pt x="3280633" y="1002828"/>
                  </a:lnTo>
                  <a:lnTo>
                    <a:pt x="3327315" y="1007447"/>
                  </a:lnTo>
                  <a:lnTo>
                    <a:pt x="3373126" y="1015032"/>
                  </a:lnTo>
                  <a:lnTo>
                    <a:pt x="3417975" y="1025491"/>
                  </a:lnTo>
                  <a:lnTo>
                    <a:pt x="3461777" y="1038729"/>
                  </a:lnTo>
                  <a:lnTo>
                    <a:pt x="3504442" y="1054655"/>
                  </a:lnTo>
                  <a:lnTo>
                    <a:pt x="3545883" y="1073175"/>
                  </a:lnTo>
                  <a:lnTo>
                    <a:pt x="3586012" y="1094198"/>
                  </a:lnTo>
                  <a:lnTo>
                    <a:pt x="3624741" y="1117628"/>
                  </a:lnTo>
                  <a:lnTo>
                    <a:pt x="3661982" y="1143375"/>
                  </a:lnTo>
                  <a:lnTo>
                    <a:pt x="3697647" y="1171345"/>
                  </a:lnTo>
                  <a:lnTo>
                    <a:pt x="3731649" y="1201445"/>
                  </a:lnTo>
                  <a:lnTo>
                    <a:pt x="3763899" y="1233582"/>
                  </a:lnTo>
                  <a:lnTo>
                    <a:pt x="3794309" y="1267664"/>
                  </a:lnTo>
                  <a:lnTo>
                    <a:pt x="3822791" y="1303597"/>
                  </a:lnTo>
                  <a:lnTo>
                    <a:pt x="3849258" y="1341289"/>
                  </a:lnTo>
                  <a:lnTo>
                    <a:pt x="3873622" y="1380647"/>
                  </a:lnTo>
                  <a:lnTo>
                    <a:pt x="3895794" y="1421578"/>
                  </a:lnTo>
                  <a:lnTo>
                    <a:pt x="3915688" y="1463989"/>
                  </a:lnTo>
                  <a:lnTo>
                    <a:pt x="3933214" y="1507788"/>
                  </a:lnTo>
                  <a:lnTo>
                    <a:pt x="3948284" y="1552880"/>
                  </a:lnTo>
                  <a:lnTo>
                    <a:pt x="3960812" y="1599175"/>
                  </a:lnTo>
                  <a:lnTo>
                    <a:pt x="3970709" y="1646577"/>
                  </a:lnTo>
                  <a:lnTo>
                    <a:pt x="3977887" y="1694996"/>
                  </a:lnTo>
                  <a:lnTo>
                    <a:pt x="3982259" y="1744338"/>
                  </a:lnTo>
                  <a:lnTo>
                    <a:pt x="3983736" y="1794510"/>
                  </a:lnTo>
                  <a:lnTo>
                    <a:pt x="3982259" y="1844676"/>
                  </a:lnTo>
                  <a:lnTo>
                    <a:pt x="3977887" y="1894013"/>
                  </a:lnTo>
                  <a:lnTo>
                    <a:pt x="3970709" y="1942428"/>
                  </a:lnTo>
                  <a:lnTo>
                    <a:pt x="3960812" y="1989828"/>
                  </a:lnTo>
                  <a:lnTo>
                    <a:pt x="3948284" y="2036120"/>
                  </a:lnTo>
                  <a:lnTo>
                    <a:pt x="3933214" y="2081211"/>
                  </a:lnTo>
                  <a:lnTo>
                    <a:pt x="3915688" y="2125008"/>
                  </a:lnTo>
                  <a:lnTo>
                    <a:pt x="3895794" y="2167418"/>
                  </a:lnTo>
                  <a:lnTo>
                    <a:pt x="3873622" y="2208349"/>
                  </a:lnTo>
                  <a:lnTo>
                    <a:pt x="3849258" y="2247707"/>
                  </a:lnTo>
                  <a:lnTo>
                    <a:pt x="3822791" y="2285400"/>
                  </a:lnTo>
                  <a:lnTo>
                    <a:pt x="3794309" y="2321335"/>
                  </a:lnTo>
                  <a:lnTo>
                    <a:pt x="3763899" y="2355418"/>
                  </a:lnTo>
                  <a:lnTo>
                    <a:pt x="3731649" y="2387557"/>
                  </a:lnTo>
                  <a:lnTo>
                    <a:pt x="3697647" y="2417658"/>
                  </a:lnTo>
                  <a:lnTo>
                    <a:pt x="3661982" y="2445630"/>
                  </a:lnTo>
                  <a:lnTo>
                    <a:pt x="3624741" y="2471379"/>
                  </a:lnTo>
                  <a:lnTo>
                    <a:pt x="3586012" y="2494812"/>
                  </a:lnTo>
                  <a:lnTo>
                    <a:pt x="3545883" y="2515835"/>
                  </a:lnTo>
                  <a:lnTo>
                    <a:pt x="3504442" y="2534358"/>
                  </a:lnTo>
                  <a:lnTo>
                    <a:pt x="3461777" y="2550285"/>
                  </a:lnTo>
                  <a:lnTo>
                    <a:pt x="3417975" y="2563525"/>
                  </a:lnTo>
                  <a:lnTo>
                    <a:pt x="3373126" y="2573985"/>
                  </a:lnTo>
                  <a:lnTo>
                    <a:pt x="3327315" y="2581571"/>
                  </a:lnTo>
                  <a:lnTo>
                    <a:pt x="3280633" y="2586191"/>
                  </a:lnTo>
                  <a:lnTo>
                    <a:pt x="3233166" y="2587752"/>
                  </a:lnTo>
                  <a:lnTo>
                    <a:pt x="3185698" y="2586191"/>
                  </a:lnTo>
                  <a:lnTo>
                    <a:pt x="3139016" y="2581571"/>
                  </a:lnTo>
                  <a:lnTo>
                    <a:pt x="3093205" y="2573985"/>
                  </a:lnTo>
                  <a:lnTo>
                    <a:pt x="3048356" y="2563525"/>
                  </a:lnTo>
                  <a:lnTo>
                    <a:pt x="3004554" y="2550285"/>
                  </a:lnTo>
                  <a:lnTo>
                    <a:pt x="2961889" y="2534358"/>
                  </a:lnTo>
                  <a:lnTo>
                    <a:pt x="2920448" y="2515835"/>
                  </a:lnTo>
                  <a:lnTo>
                    <a:pt x="2880319" y="2494812"/>
                  </a:lnTo>
                  <a:lnTo>
                    <a:pt x="2841590" y="2471379"/>
                  </a:lnTo>
                  <a:lnTo>
                    <a:pt x="2804349" y="2445630"/>
                  </a:lnTo>
                  <a:lnTo>
                    <a:pt x="2768684" y="2417658"/>
                  </a:lnTo>
                  <a:lnTo>
                    <a:pt x="2734682" y="2387557"/>
                  </a:lnTo>
                  <a:lnTo>
                    <a:pt x="2702433" y="2355418"/>
                  </a:lnTo>
                  <a:lnTo>
                    <a:pt x="2672022" y="2321335"/>
                  </a:lnTo>
                  <a:lnTo>
                    <a:pt x="2643540" y="2285400"/>
                  </a:lnTo>
                  <a:lnTo>
                    <a:pt x="2617073" y="2247707"/>
                  </a:lnTo>
                  <a:lnTo>
                    <a:pt x="2592709" y="2208349"/>
                  </a:lnTo>
                  <a:lnTo>
                    <a:pt x="2570537" y="2167418"/>
                  </a:lnTo>
                  <a:lnTo>
                    <a:pt x="2550643" y="2125008"/>
                  </a:lnTo>
                  <a:lnTo>
                    <a:pt x="2533117" y="2081211"/>
                  </a:lnTo>
                  <a:lnTo>
                    <a:pt x="2518047" y="2036120"/>
                  </a:lnTo>
                  <a:lnTo>
                    <a:pt x="2505519" y="1989828"/>
                  </a:lnTo>
                  <a:lnTo>
                    <a:pt x="2495622" y="1942428"/>
                  </a:lnTo>
                  <a:lnTo>
                    <a:pt x="2488444" y="1894013"/>
                  </a:lnTo>
                  <a:lnTo>
                    <a:pt x="2484072" y="1844676"/>
                  </a:lnTo>
                  <a:lnTo>
                    <a:pt x="2482596" y="1794510"/>
                  </a:lnTo>
                  <a:close/>
                </a:path>
                <a:path w="4986655" h="2588260">
                  <a:moveTo>
                    <a:pt x="3485388" y="945642"/>
                  </a:moveTo>
                  <a:lnTo>
                    <a:pt x="3486864" y="895470"/>
                  </a:lnTo>
                  <a:lnTo>
                    <a:pt x="3491236" y="846128"/>
                  </a:lnTo>
                  <a:lnTo>
                    <a:pt x="3498414" y="797709"/>
                  </a:lnTo>
                  <a:lnTo>
                    <a:pt x="3508311" y="750307"/>
                  </a:lnTo>
                  <a:lnTo>
                    <a:pt x="3520839" y="704012"/>
                  </a:lnTo>
                  <a:lnTo>
                    <a:pt x="3535909" y="658920"/>
                  </a:lnTo>
                  <a:lnTo>
                    <a:pt x="3553435" y="615121"/>
                  </a:lnTo>
                  <a:lnTo>
                    <a:pt x="3573329" y="572710"/>
                  </a:lnTo>
                  <a:lnTo>
                    <a:pt x="3595501" y="531779"/>
                  </a:lnTo>
                  <a:lnTo>
                    <a:pt x="3619865" y="492421"/>
                  </a:lnTo>
                  <a:lnTo>
                    <a:pt x="3646332" y="454729"/>
                  </a:lnTo>
                  <a:lnTo>
                    <a:pt x="3674814" y="418796"/>
                  </a:lnTo>
                  <a:lnTo>
                    <a:pt x="3705225" y="384714"/>
                  </a:lnTo>
                  <a:lnTo>
                    <a:pt x="3737474" y="352577"/>
                  </a:lnTo>
                  <a:lnTo>
                    <a:pt x="3771476" y="322477"/>
                  </a:lnTo>
                  <a:lnTo>
                    <a:pt x="3807141" y="294507"/>
                  </a:lnTo>
                  <a:lnTo>
                    <a:pt x="3844382" y="268760"/>
                  </a:lnTo>
                  <a:lnTo>
                    <a:pt x="3883111" y="245330"/>
                  </a:lnTo>
                  <a:lnTo>
                    <a:pt x="3923240" y="224307"/>
                  </a:lnTo>
                  <a:lnTo>
                    <a:pt x="3964681" y="205787"/>
                  </a:lnTo>
                  <a:lnTo>
                    <a:pt x="4007346" y="189861"/>
                  </a:lnTo>
                  <a:lnTo>
                    <a:pt x="4051148" y="176623"/>
                  </a:lnTo>
                  <a:lnTo>
                    <a:pt x="4095997" y="166164"/>
                  </a:lnTo>
                  <a:lnTo>
                    <a:pt x="4141808" y="158579"/>
                  </a:lnTo>
                  <a:lnTo>
                    <a:pt x="4188490" y="153960"/>
                  </a:lnTo>
                  <a:lnTo>
                    <a:pt x="4235958" y="152400"/>
                  </a:lnTo>
                  <a:lnTo>
                    <a:pt x="4283425" y="153960"/>
                  </a:lnTo>
                  <a:lnTo>
                    <a:pt x="4330107" y="158579"/>
                  </a:lnTo>
                  <a:lnTo>
                    <a:pt x="4375918" y="166164"/>
                  </a:lnTo>
                  <a:lnTo>
                    <a:pt x="4420767" y="176623"/>
                  </a:lnTo>
                  <a:lnTo>
                    <a:pt x="4464569" y="189861"/>
                  </a:lnTo>
                  <a:lnTo>
                    <a:pt x="4507234" y="205787"/>
                  </a:lnTo>
                  <a:lnTo>
                    <a:pt x="4548675" y="224307"/>
                  </a:lnTo>
                  <a:lnTo>
                    <a:pt x="4588804" y="245330"/>
                  </a:lnTo>
                  <a:lnTo>
                    <a:pt x="4627533" y="268760"/>
                  </a:lnTo>
                  <a:lnTo>
                    <a:pt x="4664774" y="294507"/>
                  </a:lnTo>
                  <a:lnTo>
                    <a:pt x="4700439" y="322477"/>
                  </a:lnTo>
                  <a:lnTo>
                    <a:pt x="4734441" y="352577"/>
                  </a:lnTo>
                  <a:lnTo>
                    <a:pt x="4766690" y="384714"/>
                  </a:lnTo>
                  <a:lnTo>
                    <a:pt x="4797101" y="418796"/>
                  </a:lnTo>
                  <a:lnTo>
                    <a:pt x="4825583" y="454729"/>
                  </a:lnTo>
                  <a:lnTo>
                    <a:pt x="4852050" y="492421"/>
                  </a:lnTo>
                  <a:lnTo>
                    <a:pt x="4876414" y="531779"/>
                  </a:lnTo>
                  <a:lnTo>
                    <a:pt x="4898586" y="572710"/>
                  </a:lnTo>
                  <a:lnTo>
                    <a:pt x="4918480" y="615121"/>
                  </a:lnTo>
                  <a:lnTo>
                    <a:pt x="4936006" y="658920"/>
                  </a:lnTo>
                  <a:lnTo>
                    <a:pt x="4951076" y="704012"/>
                  </a:lnTo>
                  <a:lnTo>
                    <a:pt x="4963604" y="750307"/>
                  </a:lnTo>
                  <a:lnTo>
                    <a:pt x="4973501" y="797709"/>
                  </a:lnTo>
                  <a:lnTo>
                    <a:pt x="4980679" y="846128"/>
                  </a:lnTo>
                  <a:lnTo>
                    <a:pt x="4985051" y="895470"/>
                  </a:lnTo>
                  <a:lnTo>
                    <a:pt x="4986528" y="945642"/>
                  </a:lnTo>
                  <a:lnTo>
                    <a:pt x="4985051" y="995813"/>
                  </a:lnTo>
                  <a:lnTo>
                    <a:pt x="4980679" y="1045155"/>
                  </a:lnTo>
                  <a:lnTo>
                    <a:pt x="4973501" y="1093574"/>
                  </a:lnTo>
                  <a:lnTo>
                    <a:pt x="4963604" y="1140976"/>
                  </a:lnTo>
                  <a:lnTo>
                    <a:pt x="4951076" y="1187271"/>
                  </a:lnTo>
                  <a:lnTo>
                    <a:pt x="4936006" y="1232363"/>
                  </a:lnTo>
                  <a:lnTo>
                    <a:pt x="4918480" y="1276162"/>
                  </a:lnTo>
                  <a:lnTo>
                    <a:pt x="4898586" y="1318573"/>
                  </a:lnTo>
                  <a:lnTo>
                    <a:pt x="4876414" y="1359504"/>
                  </a:lnTo>
                  <a:lnTo>
                    <a:pt x="4852050" y="1398862"/>
                  </a:lnTo>
                  <a:lnTo>
                    <a:pt x="4825583" y="1436554"/>
                  </a:lnTo>
                  <a:lnTo>
                    <a:pt x="4797101" y="1472487"/>
                  </a:lnTo>
                  <a:lnTo>
                    <a:pt x="4766691" y="1506569"/>
                  </a:lnTo>
                  <a:lnTo>
                    <a:pt x="4734441" y="1538706"/>
                  </a:lnTo>
                  <a:lnTo>
                    <a:pt x="4700439" y="1568806"/>
                  </a:lnTo>
                  <a:lnTo>
                    <a:pt x="4664774" y="1596776"/>
                  </a:lnTo>
                  <a:lnTo>
                    <a:pt x="4627533" y="1622523"/>
                  </a:lnTo>
                  <a:lnTo>
                    <a:pt x="4588804" y="1645953"/>
                  </a:lnTo>
                  <a:lnTo>
                    <a:pt x="4548675" y="1666976"/>
                  </a:lnTo>
                  <a:lnTo>
                    <a:pt x="4507234" y="1685496"/>
                  </a:lnTo>
                  <a:lnTo>
                    <a:pt x="4464569" y="1701422"/>
                  </a:lnTo>
                  <a:lnTo>
                    <a:pt x="4420767" y="1714660"/>
                  </a:lnTo>
                  <a:lnTo>
                    <a:pt x="4375918" y="1725119"/>
                  </a:lnTo>
                  <a:lnTo>
                    <a:pt x="4330107" y="1732704"/>
                  </a:lnTo>
                  <a:lnTo>
                    <a:pt x="4283425" y="1737323"/>
                  </a:lnTo>
                  <a:lnTo>
                    <a:pt x="4235958" y="1738884"/>
                  </a:lnTo>
                  <a:lnTo>
                    <a:pt x="4188490" y="1737323"/>
                  </a:lnTo>
                  <a:lnTo>
                    <a:pt x="4141808" y="1732704"/>
                  </a:lnTo>
                  <a:lnTo>
                    <a:pt x="4095997" y="1725119"/>
                  </a:lnTo>
                  <a:lnTo>
                    <a:pt x="4051148" y="1714660"/>
                  </a:lnTo>
                  <a:lnTo>
                    <a:pt x="4007346" y="1701422"/>
                  </a:lnTo>
                  <a:lnTo>
                    <a:pt x="3964681" y="1685496"/>
                  </a:lnTo>
                  <a:lnTo>
                    <a:pt x="3923240" y="1666976"/>
                  </a:lnTo>
                  <a:lnTo>
                    <a:pt x="3883111" y="1645953"/>
                  </a:lnTo>
                  <a:lnTo>
                    <a:pt x="3844382" y="1622523"/>
                  </a:lnTo>
                  <a:lnTo>
                    <a:pt x="3807141" y="1596776"/>
                  </a:lnTo>
                  <a:lnTo>
                    <a:pt x="3771476" y="1568806"/>
                  </a:lnTo>
                  <a:lnTo>
                    <a:pt x="3737474" y="1538706"/>
                  </a:lnTo>
                  <a:lnTo>
                    <a:pt x="3705225" y="1506569"/>
                  </a:lnTo>
                  <a:lnTo>
                    <a:pt x="3674814" y="1472487"/>
                  </a:lnTo>
                  <a:lnTo>
                    <a:pt x="3646332" y="1436554"/>
                  </a:lnTo>
                  <a:lnTo>
                    <a:pt x="3619865" y="1398862"/>
                  </a:lnTo>
                  <a:lnTo>
                    <a:pt x="3595501" y="1359504"/>
                  </a:lnTo>
                  <a:lnTo>
                    <a:pt x="3573329" y="1318573"/>
                  </a:lnTo>
                  <a:lnTo>
                    <a:pt x="3553435" y="1276162"/>
                  </a:lnTo>
                  <a:lnTo>
                    <a:pt x="3535909" y="1232363"/>
                  </a:lnTo>
                  <a:lnTo>
                    <a:pt x="3520839" y="1187271"/>
                  </a:lnTo>
                  <a:lnTo>
                    <a:pt x="3508311" y="1140976"/>
                  </a:lnTo>
                  <a:lnTo>
                    <a:pt x="3498414" y="1093574"/>
                  </a:lnTo>
                  <a:lnTo>
                    <a:pt x="3491236" y="1045155"/>
                  </a:lnTo>
                  <a:lnTo>
                    <a:pt x="3486864" y="995813"/>
                  </a:lnTo>
                  <a:lnTo>
                    <a:pt x="3485388" y="945642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4695" y="0"/>
            <a:ext cx="11962130" cy="6863080"/>
            <a:chOff x="234695" y="0"/>
            <a:chExt cx="11962130" cy="6863080"/>
          </a:xfrm>
        </p:grpSpPr>
        <p:sp>
          <p:nvSpPr>
            <p:cNvPr id="3" name="object 3"/>
            <p:cNvSpPr/>
            <p:nvPr/>
          </p:nvSpPr>
          <p:spPr>
            <a:xfrm>
              <a:off x="234696" y="237743"/>
              <a:ext cx="11722735" cy="6383020"/>
            </a:xfrm>
            <a:custGeom>
              <a:avLst/>
              <a:gdLst/>
              <a:ahLst/>
              <a:cxnLst/>
              <a:rect l="l" t="t" r="r" b="b"/>
              <a:pathLst>
                <a:path w="11722735" h="6383020">
                  <a:moveTo>
                    <a:pt x="11722608" y="0"/>
                  </a:moveTo>
                  <a:lnTo>
                    <a:pt x="0" y="0"/>
                  </a:lnTo>
                  <a:lnTo>
                    <a:pt x="0" y="4503420"/>
                  </a:lnTo>
                  <a:lnTo>
                    <a:pt x="0" y="6382512"/>
                  </a:lnTo>
                  <a:lnTo>
                    <a:pt x="11722608" y="6382512"/>
                  </a:lnTo>
                  <a:lnTo>
                    <a:pt x="11722608" y="4503420"/>
                  </a:lnTo>
                  <a:lnTo>
                    <a:pt x="11722608" y="0"/>
                  </a:lnTo>
                  <a:close/>
                </a:path>
              </a:pathLst>
            </a:custGeom>
            <a:solidFill>
              <a:srgbClr val="E2DE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66900" y="0"/>
              <a:ext cx="10325100" cy="50673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467343" y="4741164"/>
              <a:ext cx="3724910" cy="2117090"/>
            </a:xfrm>
            <a:custGeom>
              <a:avLst/>
              <a:gdLst/>
              <a:ahLst/>
              <a:cxnLst/>
              <a:rect l="l" t="t" r="r" b="b"/>
              <a:pathLst>
                <a:path w="3724909" h="2117090">
                  <a:moveTo>
                    <a:pt x="3724655" y="0"/>
                  </a:moveTo>
                  <a:lnTo>
                    <a:pt x="0" y="0"/>
                  </a:lnTo>
                  <a:lnTo>
                    <a:pt x="0" y="2116836"/>
                  </a:lnTo>
                  <a:lnTo>
                    <a:pt x="3724655" y="2116836"/>
                  </a:lnTo>
                  <a:lnTo>
                    <a:pt x="3724655" y="0"/>
                  </a:lnTo>
                  <a:close/>
                </a:path>
              </a:pathLst>
            </a:custGeom>
            <a:solidFill>
              <a:srgbClr val="D2EE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467343" y="4741164"/>
              <a:ext cx="3724910" cy="2117090"/>
            </a:xfrm>
            <a:custGeom>
              <a:avLst/>
              <a:gdLst/>
              <a:ahLst/>
              <a:cxnLst/>
              <a:rect l="l" t="t" r="r" b="b"/>
              <a:pathLst>
                <a:path w="3724909" h="2117090">
                  <a:moveTo>
                    <a:pt x="0" y="2116836"/>
                  </a:moveTo>
                  <a:lnTo>
                    <a:pt x="3724655" y="2116836"/>
                  </a:lnTo>
                  <a:lnTo>
                    <a:pt x="3724655" y="0"/>
                  </a:lnTo>
                  <a:lnTo>
                    <a:pt x="0" y="0"/>
                  </a:lnTo>
                  <a:lnTo>
                    <a:pt x="0" y="211683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547607" y="4771771"/>
            <a:ext cx="3565525" cy="2038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entury Gothic"/>
                <a:cs typeface="Century Gothic"/>
              </a:rPr>
              <a:t>Figure</a:t>
            </a:r>
            <a:r>
              <a:rPr sz="1100" spc="-40" dirty="0">
                <a:latin typeface="Century Gothic"/>
                <a:cs typeface="Century Gothic"/>
              </a:rPr>
              <a:t> </a:t>
            </a:r>
            <a:r>
              <a:rPr sz="1100" spc="-25" dirty="0">
                <a:latin typeface="Century Gothic"/>
                <a:cs typeface="Century Gothic"/>
              </a:rPr>
              <a:t>1;</a:t>
            </a:r>
            <a:endParaRPr sz="1100"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</a:pPr>
            <a:r>
              <a:rPr sz="1100" dirty="0">
                <a:latin typeface="Century Gothic"/>
                <a:cs typeface="Century Gothic"/>
              </a:rPr>
              <a:t>Vodovotz Y,</a:t>
            </a:r>
            <a:r>
              <a:rPr sz="1100" spc="-2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Barnard</a:t>
            </a:r>
            <a:r>
              <a:rPr sz="1100" spc="-5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N,</a:t>
            </a:r>
            <a:r>
              <a:rPr sz="1100" spc="-2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Hu</a:t>
            </a:r>
            <a:r>
              <a:rPr sz="1100" spc="-2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FB,</a:t>
            </a:r>
            <a:r>
              <a:rPr sz="1100" spc="-2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Jakicic</a:t>
            </a:r>
            <a:r>
              <a:rPr sz="1100" spc="-4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J,</a:t>
            </a:r>
            <a:r>
              <a:rPr sz="1100" spc="-2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Lianov</a:t>
            </a:r>
            <a:r>
              <a:rPr sz="1100" spc="-25" dirty="0">
                <a:latin typeface="Century Gothic"/>
                <a:cs typeface="Century Gothic"/>
              </a:rPr>
              <a:t> L, </a:t>
            </a:r>
            <a:r>
              <a:rPr sz="1100" dirty="0">
                <a:latin typeface="Century Gothic"/>
                <a:cs typeface="Century Gothic"/>
              </a:rPr>
              <a:t>Loveland</a:t>
            </a:r>
            <a:r>
              <a:rPr sz="1100" spc="-4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D,</a:t>
            </a:r>
            <a:r>
              <a:rPr sz="1100" spc="-3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Buysse</a:t>
            </a:r>
            <a:r>
              <a:rPr sz="1100" spc="-3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D,</a:t>
            </a:r>
            <a:r>
              <a:rPr sz="1100" spc="-3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Szigethy</a:t>
            </a:r>
            <a:r>
              <a:rPr sz="1100" spc="-3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E,</a:t>
            </a:r>
            <a:r>
              <a:rPr sz="1100" spc="-2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Finkel</a:t>
            </a:r>
            <a:r>
              <a:rPr sz="1100" spc="-1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T,</a:t>
            </a:r>
            <a:r>
              <a:rPr sz="1100" spc="-3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Sowa</a:t>
            </a:r>
            <a:r>
              <a:rPr sz="1100" spc="-10" dirty="0">
                <a:latin typeface="Century Gothic"/>
                <a:cs typeface="Century Gothic"/>
              </a:rPr>
              <a:t> </a:t>
            </a:r>
            <a:r>
              <a:rPr sz="1100" spc="-25" dirty="0">
                <a:latin typeface="Century Gothic"/>
                <a:cs typeface="Century Gothic"/>
              </a:rPr>
              <a:t>G, </a:t>
            </a:r>
            <a:r>
              <a:rPr sz="1100" dirty="0">
                <a:latin typeface="Century Gothic"/>
                <a:cs typeface="Century Gothic"/>
              </a:rPr>
              <a:t>Verschure</a:t>
            </a:r>
            <a:r>
              <a:rPr sz="1100" spc="-5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P,</a:t>
            </a:r>
            <a:r>
              <a:rPr sz="1100" spc="-3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Williams</a:t>
            </a:r>
            <a:r>
              <a:rPr sz="1100" spc="-2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K,</a:t>
            </a:r>
            <a:r>
              <a:rPr sz="1100" spc="-2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Sanchez</a:t>
            </a:r>
            <a:r>
              <a:rPr sz="1100" spc="-4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E,</a:t>
            </a:r>
            <a:r>
              <a:rPr sz="1100" spc="-3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Dysinger</a:t>
            </a:r>
            <a:r>
              <a:rPr sz="1100" spc="-45" dirty="0">
                <a:latin typeface="Century Gothic"/>
                <a:cs typeface="Century Gothic"/>
              </a:rPr>
              <a:t> </a:t>
            </a:r>
            <a:r>
              <a:rPr sz="1100" spc="-25" dirty="0">
                <a:latin typeface="Century Gothic"/>
                <a:cs typeface="Century Gothic"/>
              </a:rPr>
              <a:t>W, </a:t>
            </a:r>
            <a:r>
              <a:rPr sz="1100" dirty="0">
                <a:latin typeface="Century Gothic"/>
                <a:cs typeface="Century Gothic"/>
              </a:rPr>
              <a:t>Maizes</a:t>
            </a:r>
            <a:r>
              <a:rPr sz="1100" spc="-3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V, Junker</a:t>
            </a:r>
            <a:r>
              <a:rPr sz="1100" spc="-5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C,</a:t>
            </a:r>
            <a:r>
              <a:rPr sz="1100" spc="-2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Phillips</a:t>
            </a:r>
            <a:r>
              <a:rPr sz="1100" spc="-2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E,</a:t>
            </a:r>
            <a:r>
              <a:rPr sz="1100" spc="-2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Katz</a:t>
            </a:r>
            <a:r>
              <a:rPr sz="1100" spc="-2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D,</a:t>
            </a:r>
            <a:r>
              <a:rPr sz="1100" spc="-2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Drant</a:t>
            </a:r>
            <a:r>
              <a:rPr sz="1100" spc="-40" dirty="0">
                <a:latin typeface="Century Gothic"/>
                <a:cs typeface="Century Gothic"/>
              </a:rPr>
              <a:t> </a:t>
            </a:r>
            <a:r>
              <a:rPr sz="1100" spc="-25" dirty="0">
                <a:latin typeface="Century Gothic"/>
                <a:cs typeface="Century Gothic"/>
              </a:rPr>
              <a:t>S,</a:t>
            </a:r>
            <a:r>
              <a:rPr sz="1100" spc="50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Jackson</a:t>
            </a:r>
            <a:r>
              <a:rPr sz="1100" spc="-2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RJ,</a:t>
            </a:r>
            <a:r>
              <a:rPr sz="1100" spc="-4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Trasande</a:t>
            </a:r>
            <a:r>
              <a:rPr sz="1100" spc="-4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L,</a:t>
            </a:r>
            <a:r>
              <a:rPr sz="1100" spc="-2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Woolf</a:t>
            </a:r>
            <a:r>
              <a:rPr sz="1100" spc="1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S,</a:t>
            </a:r>
            <a:r>
              <a:rPr sz="1100" spc="-2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Salive</a:t>
            </a:r>
            <a:r>
              <a:rPr sz="1100" spc="-2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M,</a:t>
            </a:r>
            <a:r>
              <a:rPr sz="1100" spc="-1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South-</a:t>
            </a:r>
            <a:r>
              <a:rPr sz="1100" spc="-20" dirty="0">
                <a:latin typeface="Century Gothic"/>
                <a:cs typeface="Century Gothic"/>
              </a:rPr>
              <a:t>Paul </a:t>
            </a:r>
            <a:r>
              <a:rPr sz="1100" dirty="0">
                <a:latin typeface="Century Gothic"/>
                <a:cs typeface="Century Gothic"/>
              </a:rPr>
              <a:t>J,</a:t>
            </a:r>
            <a:r>
              <a:rPr sz="1100" spc="-1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States</a:t>
            </a:r>
            <a:r>
              <a:rPr sz="1100" spc="-2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SL,</a:t>
            </a:r>
            <a:r>
              <a:rPr sz="1100" spc="-1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Roth</a:t>
            </a:r>
            <a:r>
              <a:rPr sz="1100" spc="-1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L,</a:t>
            </a:r>
            <a:r>
              <a:rPr sz="1100" spc="-1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Fraser</a:t>
            </a:r>
            <a:r>
              <a:rPr sz="1100" spc="-5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G,</a:t>
            </a:r>
            <a:r>
              <a:rPr sz="1100" spc="-2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Stout</a:t>
            </a:r>
            <a:r>
              <a:rPr sz="1100" spc="-1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R</a:t>
            </a:r>
            <a:r>
              <a:rPr sz="1100" spc="-2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and</a:t>
            </a:r>
            <a:r>
              <a:rPr sz="1100" spc="-5" dirty="0">
                <a:latin typeface="Century Gothic"/>
                <a:cs typeface="Century Gothic"/>
              </a:rPr>
              <a:t> </a:t>
            </a:r>
            <a:r>
              <a:rPr sz="1100" spc="-10" dirty="0">
                <a:latin typeface="Century Gothic"/>
                <a:cs typeface="Century Gothic"/>
              </a:rPr>
              <a:t>Parkinson </a:t>
            </a:r>
            <a:r>
              <a:rPr sz="1100" dirty="0">
                <a:latin typeface="Century Gothic"/>
                <a:cs typeface="Century Gothic"/>
              </a:rPr>
              <a:t>MD</a:t>
            </a:r>
            <a:r>
              <a:rPr sz="1100" spc="-3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(2020)</a:t>
            </a:r>
            <a:r>
              <a:rPr sz="1100" spc="-1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Prioritized</a:t>
            </a:r>
            <a:r>
              <a:rPr sz="1100" spc="-5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Research</a:t>
            </a:r>
            <a:r>
              <a:rPr sz="1100" spc="-6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for</a:t>
            </a:r>
            <a:r>
              <a:rPr sz="1100" spc="-2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the</a:t>
            </a:r>
            <a:r>
              <a:rPr sz="1100" spc="-20" dirty="0">
                <a:latin typeface="Century Gothic"/>
                <a:cs typeface="Century Gothic"/>
              </a:rPr>
              <a:t> </a:t>
            </a:r>
            <a:r>
              <a:rPr sz="1100" spc="-10" dirty="0">
                <a:latin typeface="Century Gothic"/>
                <a:cs typeface="Century Gothic"/>
              </a:rPr>
              <a:t>Prevention, </a:t>
            </a:r>
            <a:r>
              <a:rPr sz="1100" dirty="0">
                <a:latin typeface="Century Gothic"/>
                <a:cs typeface="Century Gothic"/>
              </a:rPr>
              <a:t>Treatment,</a:t>
            </a:r>
            <a:r>
              <a:rPr sz="1100" spc="-4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and</a:t>
            </a:r>
            <a:r>
              <a:rPr sz="1100" spc="-2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Reversal</a:t>
            </a:r>
            <a:r>
              <a:rPr sz="1100" spc="-4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of Chronic</a:t>
            </a:r>
            <a:r>
              <a:rPr sz="1100" spc="-15" dirty="0">
                <a:latin typeface="Century Gothic"/>
                <a:cs typeface="Century Gothic"/>
              </a:rPr>
              <a:t> </a:t>
            </a:r>
            <a:r>
              <a:rPr sz="1100" spc="-10" dirty="0">
                <a:latin typeface="Century Gothic"/>
                <a:cs typeface="Century Gothic"/>
              </a:rPr>
              <a:t>Disease: </a:t>
            </a:r>
            <a:r>
              <a:rPr sz="1100" dirty="0">
                <a:latin typeface="Century Gothic"/>
                <a:cs typeface="Century Gothic"/>
              </a:rPr>
              <a:t>Recommendations</a:t>
            </a:r>
            <a:r>
              <a:rPr sz="1100" spc="-4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From</a:t>
            </a:r>
            <a:r>
              <a:rPr sz="1100" spc="-2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the</a:t>
            </a:r>
            <a:r>
              <a:rPr sz="1100" spc="-2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Lifestyle</a:t>
            </a:r>
            <a:r>
              <a:rPr sz="1100" spc="-45" dirty="0">
                <a:latin typeface="Century Gothic"/>
                <a:cs typeface="Century Gothic"/>
              </a:rPr>
              <a:t> </a:t>
            </a:r>
            <a:r>
              <a:rPr sz="1100" spc="-10" dirty="0">
                <a:latin typeface="Century Gothic"/>
                <a:cs typeface="Century Gothic"/>
              </a:rPr>
              <a:t>Medicine </a:t>
            </a:r>
            <a:r>
              <a:rPr sz="1100" dirty="0">
                <a:latin typeface="Century Gothic"/>
                <a:cs typeface="Century Gothic"/>
              </a:rPr>
              <a:t>Research</a:t>
            </a:r>
            <a:r>
              <a:rPr sz="1100" spc="-5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Summit.</a:t>
            </a:r>
            <a:r>
              <a:rPr sz="1100" spc="-40" dirty="0">
                <a:latin typeface="Century Gothic"/>
                <a:cs typeface="Century Gothic"/>
              </a:rPr>
              <a:t> </a:t>
            </a:r>
            <a:r>
              <a:rPr sz="1100" i="1" dirty="0">
                <a:latin typeface="Century Gothic"/>
                <a:cs typeface="Century Gothic"/>
              </a:rPr>
              <a:t>Front.</a:t>
            </a:r>
            <a:r>
              <a:rPr sz="1100" i="1" spc="-50" dirty="0">
                <a:latin typeface="Century Gothic"/>
                <a:cs typeface="Century Gothic"/>
              </a:rPr>
              <a:t> </a:t>
            </a:r>
            <a:r>
              <a:rPr sz="1100" i="1" dirty="0">
                <a:latin typeface="Century Gothic"/>
                <a:cs typeface="Century Gothic"/>
              </a:rPr>
              <a:t>Med.</a:t>
            </a:r>
            <a:r>
              <a:rPr sz="1100" i="1" spc="-2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7:585744.</a:t>
            </a:r>
            <a:r>
              <a:rPr sz="1100" spc="-40" dirty="0">
                <a:latin typeface="Century Gothic"/>
                <a:cs typeface="Century Gothic"/>
              </a:rPr>
              <a:t> </a:t>
            </a:r>
            <a:r>
              <a:rPr sz="1100" spc="-20" dirty="0">
                <a:latin typeface="Century Gothic"/>
                <a:cs typeface="Century Gothic"/>
              </a:rPr>
              <a:t>doi: </a:t>
            </a:r>
            <a:r>
              <a:rPr sz="1100" spc="-10" dirty="0">
                <a:latin typeface="Century Gothic"/>
                <a:cs typeface="Century Gothic"/>
              </a:rPr>
              <a:t>10.3389/fmed.2020.585744</a:t>
            </a:r>
            <a:endParaRPr sz="11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831" y="1958085"/>
            <a:ext cx="1708785" cy="2357755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10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spc="-10" dirty="0">
                <a:latin typeface="Century Gothic"/>
                <a:cs typeface="Century Gothic"/>
              </a:rPr>
              <a:t>Kokojyväviljat</a:t>
            </a:r>
            <a:endParaRPr sz="1800">
              <a:latin typeface="Century Gothic"/>
              <a:cs typeface="Century Gothic"/>
            </a:endParaRPr>
          </a:p>
          <a:p>
            <a:pPr marL="194945" indent="-182245">
              <a:lnSpc>
                <a:spcPct val="100000"/>
              </a:lnSpc>
              <a:spcBef>
                <a:spcPts val="9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spc="-10" dirty="0">
                <a:latin typeface="Century Gothic"/>
                <a:cs typeface="Century Gothic"/>
              </a:rPr>
              <a:t>Palkokasvit</a:t>
            </a:r>
            <a:endParaRPr sz="1800">
              <a:latin typeface="Century Gothic"/>
              <a:cs typeface="Century Gothic"/>
            </a:endParaRPr>
          </a:p>
          <a:p>
            <a:pPr marL="194945" indent="-182245">
              <a:lnSpc>
                <a:spcPct val="100000"/>
              </a:lnSpc>
              <a:spcBef>
                <a:spcPts val="9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spc="-10" dirty="0">
                <a:latin typeface="Century Gothic"/>
                <a:cs typeface="Century Gothic"/>
              </a:rPr>
              <a:t>Hedelmät</a:t>
            </a:r>
            <a:endParaRPr sz="1800">
              <a:latin typeface="Century Gothic"/>
              <a:cs typeface="Century Gothic"/>
            </a:endParaRPr>
          </a:p>
          <a:p>
            <a:pPr marL="194945" indent="-182245">
              <a:lnSpc>
                <a:spcPct val="100000"/>
              </a:lnSpc>
              <a:spcBef>
                <a:spcPts val="9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spc="-10" dirty="0">
                <a:latin typeface="Century Gothic"/>
                <a:cs typeface="Century Gothic"/>
              </a:rPr>
              <a:t>Vihannekset</a:t>
            </a:r>
            <a:endParaRPr sz="1800">
              <a:latin typeface="Century Gothic"/>
              <a:cs typeface="Century Gothic"/>
            </a:endParaRPr>
          </a:p>
          <a:p>
            <a:pPr marL="194945" indent="-182245">
              <a:lnSpc>
                <a:spcPct val="100000"/>
              </a:lnSpc>
              <a:spcBef>
                <a:spcPts val="9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spc="-10" dirty="0">
                <a:latin typeface="Century Gothic"/>
                <a:cs typeface="Century Gothic"/>
              </a:rPr>
              <a:t>Pähkinät</a:t>
            </a:r>
            <a:endParaRPr sz="1800">
              <a:latin typeface="Century Gothic"/>
              <a:cs typeface="Century Gothic"/>
            </a:endParaRPr>
          </a:p>
          <a:p>
            <a:pPr marL="194945" indent="-182245">
              <a:lnSpc>
                <a:spcPct val="100000"/>
              </a:lnSpc>
              <a:spcBef>
                <a:spcPts val="905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spc="-10" dirty="0">
                <a:latin typeface="Century Gothic"/>
                <a:cs typeface="Century Gothic"/>
              </a:rPr>
              <a:t>Siemenet</a:t>
            </a:r>
            <a:endParaRPr sz="1800">
              <a:latin typeface="Century Gothic"/>
              <a:cs typeface="Century Gothic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364223" y="2478036"/>
            <a:ext cx="3096260" cy="2169795"/>
            <a:chOff x="6364223" y="2478036"/>
            <a:chExt cx="3096260" cy="21697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64223" y="2499372"/>
              <a:ext cx="403110" cy="51586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85559" y="2520708"/>
              <a:ext cx="366534" cy="47928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41591" y="2478036"/>
              <a:ext cx="477774" cy="54786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62927" y="2499372"/>
              <a:ext cx="441198" cy="51128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04659" y="2535948"/>
              <a:ext cx="1326642" cy="45185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25995" y="2557284"/>
              <a:ext cx="1290066" cy="41527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03463" y="2535948"/>
              <a:ext cx="678942" cy="45185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24799" y="2557284"/>
              <a:ext cx="642366" cy="41527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64223" y="2904756"/>
              <a:ext cx="403110" cy="51586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85559" y="2926092"/>
              <a:ext cx="366534" cy="47928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41591" y="2883420"/>
              <a:ext cx="477774" cy="54786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62927" y="2904756"/>
              <a:ext cx="441198" cy="51128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04659" y="2941332"/>
              <a:ext cx="1088898" cy="45185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25995" y="2962668"/>
              <a:ext cx="1052322" cy="41527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65719" y="2941332"/>
              <a:ext cx="677418" cy="45185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687055" y="2962668"/>
              <a:ext cx="640842" cy="41527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64223" y="3310140"/>
              <a:ext cx="403110" cy="51586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85559" y="3331476"/>
              <a:ext cx="366534" cy="47928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41591" y="3288804"/>
              <a:ext cx="447281" cy="54786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662927" y="3310140"/>
              <a:ext cx="410705" cy="51128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774179" y="3346716"/>
              <a:ext cx="822198" cy="45185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795515" y="3368052"/>
              <a:ext cx="785622" cy="41527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368539" y="3346716"/>
              <a:ext cx="899922" cy="45185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389875" y="3368052"/>
              <a:ext cx="863346" cy="41527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64223" y="3715524"/>
              <a:ext cx="403110" cy="51586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85559" y="3736860"/>
              <a:ext cx="366534" cy="47928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41591" y="3694188"/>
              <a:ext cx="477774" cy="54786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62927" y="3715524"/>
              <a:ext cx="441198" cy="51128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804659" y="3752100"/>
              <a:ext cx="1462277" cy="45185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825995" y="3773436"/>
              <a:ext cx="1425702" cy="41527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040623" y="3752100"/>
              <a:ext cx="845057" cy="45185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061959" y="3773436"/>
              <a:ext cx="808481" cy="41527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64223" y="4120908"/>
              <a:ext cx="403110" cy="51586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85559" y="4142244"/>
              <a:ext cx="366534" cy="47928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641591" y="4099572"/>
              <a:ext cx="488429" cy="54786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662927" y="4120908"/>
              <a:ext cx="451853" cy="51128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815327" y="4157484"/>
              <a:ext cx="1980437" cy="45185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836663" y="4178820"/>
              <a:ext cx="1943862" cy="41527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570975" y="4157484"/>
              <a:ext cx="889253" cy="45185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592311" y="4178820"/>
              <a:ext cx="852677" cy="415277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6518275" y="2437891"/>
            <a:ext cx="2818130" cy="2052955"/>
          </a:xfrm>
          <a:prstGeom prst="rect">
            <a:avLst/>
          </a:prstGeom>
        </p:spPr>
        <p:txBody>
          <a:bodyPr vert="horz" wrap="square" lIns="0" tIns="14351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130"/>
              </a:spcBef>
              <a:buClr>
                <a:srgbClr val="1CACE3"/>
              </a:buClr>
              <a:buFont typeface="Arial"/>
              <a:buChar char="•"/>
              <a:tabLst>
                <a:tab pos="299085" algn="l"/>
              </a:tabLst>
            </a:pPr>
            <a:r>
              <a:rPr sz="1800" cap="small" dirty="0">
                <a:latin typeface="Century Gothic"/>
                <a:cs typeface="Century Gothic"/>
              </a:rPr>
              <a:t>Prosessoitu</a:t>
            </a:r>
            <a:r>
              <a:rPr sz="1800" cap="small" spc="-55" dirty="0">
                <a:latin typeface="Century Gothic"/>
                <a:cs typeface="Century Gothic"/>
              </a:rPr>
              <a:t> </a:t>
            </a:r>
            <a:r>
              <a:rPr sz="1800" cap="small" spc="-20" dirty="0">
                <a:latin typeface="Century Gothic"/>
                <a:cs typeface="Century Gothic"/>
              </a:rPr>
              <a:t>liha</a:t>
            </a:r>
            <a:endParaRPr sz="1800">
              <a:latin typeface="Century Gothic"/>
              <a:cs typeface="Century Gothic"/>
            </a:endParaRPr>
          </a:p>
          <a:p>
            <a:pPr marL="299085" indent="-286385">
              <a:lnSpc>
                <a:spcPct val="100000"/>
              </a:lnSpc>
              <a:spcBef>
                <a:spcPts val="1035"/>
              </a:spcBef>
              <a:buClr>
                <a:srgbClr val="1CACE3"/>
              </a:buClr>
              <a:buFont typeface="Arial"/>
              <a:buChar char="•"/>
              <a:tabLst>
                <a:tab pos="299085" algn="l"/>
              </a:tabLst>
            </a:pPr>
            <a:r>
              <a:rPr sz="1800" cap="small" dirty="0">
                <a:latin typeface="Century Gothic"/>
                <a:cs typeface="Century Gothic"/>
              </a:rPr>
              <a:t>Punainen </a:t>
            </a:r>
            <a:r>
              <a:rPr sz="1800" cap="small" spc="-20" dirty="0">
                <a:latin typeface="Century Gothic"/>
                <a:cs typeface="Century Gothic"/>
              </a:rPr>
              <a:t>liha</a:t>
            </a:r>
            <a:endParaRPr sz="1800">
              <a:latin typeface="Century Gothic"/>
              <a:cs typeface="Century Gothic"/>
            </a:endParaRPr>
          </a:p>
          <a:p>
            <a:pPr marL="299085" indent="-286385">
              <a:lnSpc>
                <a:spcPct val="100000"/>
              </a:lnSpc>
              <a:spcBef>
                <a:spcPts val="1030"/>
              </a:spcBef>
              <a:buClr>
                <a:srgbClr val="1CACE3"/>
              </a:buClr>
              <a:buFont typeface="Arial"/>
              <a:buChar char="•"/>
              <a:tabLst>
                <a:tab pos="299085" algn="l"/>
              </a:tabLst>
            </a:pPr>
            <a:r>
              <a:rPr sz="1800" cap="small" dirty="0">
                <a:latin typeface="Century Gothic"/>
                <a:cs typeface="Century Gothic"/>
              </a:rPr>
              <a:t>Lisätty</a:t>
            </a:r>
            <a:r>
              <a:rPr sz="1800" cap="small" spc="25" dirty="0">
                <a:latin typeface="Century Gothic"/>
                <a:cs typeface="Century Gothic"/>
              </a:rPr>
              <a:t> </a:t>
            </a:r>
            <a:r>
              <a:rPr sz="1800" cap="small" spc="-10" dirty="0">
                <a:latin typeface="Century Gothic"/>
                <a:cs typeface="Century Gothic"/>
              </a:rPr>
              <a:t>sokeri</a:t>
            </a:r>
            <a:endParaRPr sz="1800">
              <a:latin typeface="Century Gothic"/>
              <a:cs typeface="Century Gothic"/>
            </a:endParaRPr>
          </a:p>
          <a:p>
            <a:pPr marL="299085" indent="-286385">
              <a:lnSpc>
                <a:spcPct val="100000"/>
              </a:lnSpc>
              <a:spcBef>
                <a:spcPts val="1035"/>
              </a:spcBef>
              <a:buClr>
                <a:srgbClr val="1CACE3"/>
              </a:buClr>
              <a:buFont typeface="Arial"/>
              <a:buChar char="•"/>
              <a:tabLst>
                <a:tab pos="299085" algn="l"/>
              </a:tabLst>
            </a:pPr>
            <a:r>
              <a:rPr sz="1800" cap="small" dirty="0">
                <a:latin typeface="Century Gothic"/>
                <a:cs typeface="Century Gothic"/>
              </a:rPr>
              <a:t>Prosessoidut</a:t>
            </a:r>
            <a:r>
              <a:rPr sz="1800" cap="small" spc="-55" dirty="0">
                <a:latin typeface="Century Gothic"/>
                <a:cs typeface="Century Gothic"/>
              </a:rPr>
              <a:t> </a:t>
            </a:r>
            <a:r>
              <a:rPr sz="1800" cap="small" spc="-10" dirty="0">
                <a:latin typeface="Century Gothic"/>
                <a:cs typeface="Century Gothic"/>
              </a:rPr>
              <a:t>viljat</a:t>
            </a:r>
            <a:endParaRPr sz="1800">
              <a:latin typeface="Century Gothic"/>
              <a:cs typeface="Century Gothic"/>
            </a:endParaRPr>
          </a:p>
          <a:p>
            <a:pPr marL="299085" indent="-286385">
              <a:lnSpc>
                <a:spcPct val="100000"/>
              </a:lnSpc>
              <a:spcBef>
                <a:spcPts val="1030"/>
              </a:spcBef>
              <a:buClr>
                <a:srgbClr val="1CACE3"/>
              </a:buClr>
              <a:buFont typeface="Arial"/>
              <a:buChar char="•"/>
              <a:tabLst>
                <a:tab pos="299085" algn="l"/>
              </a:tabLst>
            </a:pPr>
            <a:r>
              <a:rPr sz="1800" cap="small" spc="-10" dirty="0">
                <a:latin typeface="Century Gothic"/>
                <a:cs typeface="Century Gothic"/>
              </a:rPr>
              <a:t>Ultraprosessoidut</a:t>
            </a:r>
            <a:r>
              <a:rPr sz="1800" cap="small" spc="50" dirty="0">
                <a:latin typeface="Century Gothic"/>
                <a:cs typeface="Century Gothic"/>
              </a:rPr>
              <a:t> </a:t>
            </a:r>
            <a:r>
              <a:rPr sz="1800" cap="small" spc="-80" dirty="0">
                <a:latin typeface="Century Gothic"/>
                <a:cs typeface="Century Gothic"/>
              </a:rPr>
              <a:t>ruoat</a:t>
            </a:r>
            <a:endParaRPr sz="1800">
              <a:latin typeface="Century Gothic"/>
              <a:cs typeface="Century Gothic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-38100" y="452627"/>
            <a:ext cx="9596755" cy="6269990"/>
            <a:chOff x="-38100" y="452627"/>
            <a:chExt cx="9596755" cy="6269990"/>
          </a:xfrm>
        </p:grpSpPr>
        <p:pic>
          <p:nvPicPr>
            <p:cNvPr id="46" name="object 4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43255" y="4680204"/>
              <a:ext cx="2872740" cy="1892808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0" y="606551"/>
              <a:ext cx="3104515" cy="6071870"/>
            </a:xfrm>
            <a:custGeom>
              <a:avLst/>
              <a:gdLst/>
              <a:ahLst/>
              <a:cxnLst/>
              <a:rect l="l" t="t" r="r" b="b"/>
              <a:pathLst>
                <a:path w="3104515" h="6071870">
                  <a:moveTo>
                    <a:pt x="0" y="6071616"/>
                  </a:moveTo>
                  <a:lnTo>
                    <a:pt x="3104388" y="6071616"/>
                  </a:lnTo>
                  <a:lnTo>
                    <a:pt x="3104388" y="0"/>
                  </a:lnTo>
                  <a:lnTo>
                    <a:pt x="0" y="0"/>
                  </a:lnTo>
                  <a:lnTo>
                    <a:pt x="0" y="6071616"/>
                  </a:lnTo>
                  <a:close/>
                </a:path>
              </a:pathLst>
            </a:custGeom>
            <a:ln w="762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284220" y="4704587"/>
              <a:ext cx="2956560" cy="1868424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3218688" y="614171"/>
              <a:ext cx="3104515" cy="6070600"/>
            </a:xfrm>
            <a:custGeom>
              <a:avLst/>
              <a:gdLst/>
              <a:ahLst/>
              <a:cxnLst/>
              <a:rect l="l" t="t" r="r" b="b"/>
              <a:pathLst>
                <a:path w="3104515" h="6070600">
                  <a:moveTo>
                    <a:pt x="0" y="6070092"/>
                  </a:moveTo>
                  <a:lnTo>
                    <a:pt x="3104388" y="6070092"/>
                  </a:lnTo>
                  <a:lnTo>
                    <a:pt x="3104388" y="0"/>
                  </a:lnTo>
                  <a:lnTo>
                    <a:pt x="0" y="0"/>
                  </a:lnTo>
                  <a:lnTo>
                    <a:pt x="0" y="6070092"/>
                  </a:lnTo>
                  <a:close/>
                </a:path>
              </a:pathLst>
            </a:custGeom>
            <a:ln w="762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483095" y="4710683"/>
              <a:ext cx="2878836" cy="1862327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6417564" y="614171"/>
              <a:ext cx="3103245" cy="6070600"/>
            </a:xfrm>
            <a:custGeom>
              <a:avLst/>
              <a:gdLst/>
              <a:ahLst/>
              <a:cxnLst/>
              <a:rect l="l" t="t" r="r" b="b"/>
              <a:pathLst>
                <a:path w="3103245" h="6070600">
                  <a:moveTo>
                    <a:pt x="0" y="6070092"/>
                  </a:moveTo>
                  <a:lnTo>
                    <a:pt x="3102864" y="6070092"/>
                  </a:lnTo>
                  <a:lnTo>
                    <a:pt x="3102864" y="0"/>
                  </a:lnTo>
                  <a:lnTo>
                    <a:pt x="0" y="0"/>
                  </a:lnTo>
                  <a:lnTo>
                    <a:pt x="0" y="6070092"/>
                  </a:lnTo>
                  <a:close/>
                </a:path>
              </a:pathLst>
            </a:custGeom>
            <a:ln w="762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0" y="452627"/>
              <a:ext cx="747522" cy="1064514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0" y="486155"/>
              <a:ext cx="724662" cy="100965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49352" y="569975"/>
              <a:ext cx="2571750" cy="872489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81356" y="603503"/>
              <a:ext cx="2516886" cy="817626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9435" y="1220736"/>
              <a:ext cx="447281" cy="54786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0771" y="1243596"/>
              <a:ext cx="410705" cy="51128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96595" y="1534709"/>
              <a:ext cx="2800350" cy="8149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92024" y="1278648"/>
              <a:ext cx="787146" cy="451853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13359" y="1301508"/>
              <a:ext cx="750570" cy="415277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49808" y="1278648"/>
              <a:ext cx="1315974" cy="451853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71144" y="1301508"/>
              <a:ext cx="1279397" cy="415277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839467" y="1278648"/>
              <a:ext cx="512838" cy="451853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860804" y="1301508"/>
              <a:ext cx="476262" cy="415277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127504" y="1278648"/>
              <a:ext cx="979169" cy="451853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148839" y="1301508"/>
              <a:ext cx="942594" cy="415277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86868" y="1552968"/>
              <a:ext cx="1273302" cy="451853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08204" y="1575828"/>
              <a:ext cx="1236726" cy="415277"/>
            </a:xfrm>
            <a:prstGeom prst="rect">
              <a:avLst/>
            </a:prstGeom>
          </p:spPr>
        </p:pic>
      </p:grpSp>
      <p:sp>
        <p:nvSpPr>
          <p:cNvPr id="69" name="object 69"/>
          <p:cNvSpPr txBox="1"/>
          <p:nvPr/>
        </p:nvSpPr>
        <p:spPr>
          <a:xfrm>
            <a:off x="9782047" y="4239514"/>
            <a:ext cx="2298065" cy="1764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sz="1200" spc="-10" dirty="0">
                <a:latin typeface="Century Gothic"/>
                <a:cs typeface="Century Gothic"/>
              </a:rPr>
              <a:t>Kuva:</a:t>
            </a:r>
            <a:endParaRPr sz="1200">
              <a:latin typeface="Century Gothic"/>
              <a:cs typeface="Century Gothic"/>
            </a:endParaRPr>
          </a:p>
          <a:p>
            <a:pPr marL="12700">
              <a:lnSpc>
                <a:spcPts val="2155"/>
              </a:lnSpc>
            </a:pPr>
            <a:r>
              <a:rPr sz="1800" dirty="0">
                <a:latin typeface="Century Gothic"/>
                <a:cs typeface="Century Gothic"/>
              </a:rPr>
              <a:t>Michelle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McMacken</a:t>
            </a:r>
            <a:endParaRPr sz="18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050" dirty="0">
                <a:latin typeface="Century Gothic"/>
                <a:cs typeface="Century Gothic"/>
              </a:rPr>
              <a:t>MD,</a:t>
            </a:r>
            <a:r>
              <a:rPr sz="1050" spc="-25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FACP,</a:t>
            </a:r>
            <a:r>
              <a:rPr sz="1050" spc="-30" dirty="0">
                <a:latin typeface="Century Gothic"/>
                <a:cs typeface="Century Gothic"/>
              </a:rPr>
              <a:t> </a:t>
            </a:r>
            <a:r>
              <a:rPr sz="1050" spc="-10" dirty="0">
                <a:latin typeface="Century Gothic"/>
                <a:cs typeface="Century Gothic"/>
              </a:rPr>
              <a:t>DipABLM;</a:t>
            </a:r>
            <a:endParaRPr sz="1050">
              <a:latin typeface="Century Gothic"/>
              <a:cs typeface="Century Gothic"/>
            </a:endParaRPr>
          </a:p>
          <a:p>
            <a:pPr marL="12700" marR="501015">
              <a:lnSpc>
                <a:spcPct val="100000"/>
              </a:lnSpc>
            </a:pPr>
            <a:r>
              <a:rPr sz="1050" dirty="0">
                <a:latin typeface="Century Gothic"/>
                <a:cs typeface="Century Gothic"/>
              </a:rPr>
              <a:t>Executive</a:t>
            </a:r>
            <a:r>
              <a:rPr sz="1050" spc="-60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Director,</a:t>
            </a:r>
            <a:r>
              <a:rPr sz="1050" spc="-40" dirty="0">
                <a:latin typeface="Century Gothic"/>
                <a:cs typeface="Century Gothic"/>
              </a:rPr>
              <a:t> </a:t>
            </a:r>
            <a:r>
              <a:rPr sz="1050" spc="-10" dirty="0">
                <a:latin typeface="Century Gothic"/>
                <a:cs typeface="Century Gothic"/>
              </a:rPr>
              <a:t>Nutrition </a:t>
            </a:r>
            <a:r>
              <a:rPr sz="1050" dirty="0">
                <a:latin typeface="Century Gothic"/>
                <a:cs typeface="Century Gothic"/>
              </a:rPr>
              <a:t>and</a:t>
            </a:r>
            <a:r>
              <a:rPr sz="1050" spc="-35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Lifestyle</a:t>
            </a:r>
            <a:r>
              <a:rPr sz="1050" spc="-30" dirty="0">
                <a:latin typeface="Century Gothic"/>
                <a:cs typeface="Century Gothic"/>
              </a:rPr>
              <a:t> </a:t>
            </a:r>
            <a:r>
              <a:rPr sz="1050" spc="-10" dirty="0">
                <a:latin typeface="Century Gothic"/>
                <a:cs typeface="Century Gothic"/>
              </a:rPr>
              <a:t>Medicine</a:t>
            </a:r>
            <a:endParaRPr sz="1050">
              <a:latin typeface="Century Gothic"/>
              <a:cs typeface="Century Gothic"/>
            </a:endParaRPr>
          </a:p>
          <a:p>
            <a:pPr marL="12700" marR="190500">
              <a:lnSpc>
                <a:spcPct val="100000"/>
              </a:lnSpc>
            </a:pPr>
            <a:r>
              <a:rPr sz="1050" dirty="0">
                <a:latin typeface="Century Gothic"/>
                <a:cs typeface="Century Gothic"/>
              </a:rPr>
              <a:t>Office</a:t>
            </a:r>
            <a:r>
              <a:rPr sz="1050" spc="-60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of</a:t>
            </a:r>
            <a:r>
              <a:rPr sz="1050" spc="-25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Ambulatory</a:t>
            </a:r>
            <a:r>
              <a:rPr sz="1050" spc="-50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Care</a:t>
            </a:r>
            <a:r>
              <a:rPr sz="1050" spc="-40" dirty="0">
                <a:latin typeface="Century Gothic"/>
                <a:cs typeface="Century Gothic"/>
              </a:rPr>
              <a:t> </a:t>
            </a:r>
            <a:r>
              <a:rPr sz="1050" spc="-25" dirty="0">
                <a:latin typeface="Century Gothic"/>
                <a:cs typeface="Century Gothic"/>
              </a:rPr>
              <a:t>and </a:t>
            </a:r>
            <a:r>
              <a:rPr sz="1050" dirty="0">
                <a:latin typeface="Century Gothic"/>
                <a:cs typeface="Century Gothic"/>
              </a:rPr>
              <a:t>Population</a:t>
            </a:r>
            <a:r>
              <a:rPr sz="1050" spc="-75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Health,</a:t>
            </a:r>
            <a:r>
              <a:rPr sz="1050" spc="-60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NYC</a:t>
            </a:r>
            <a:r>
              <a:rPr sz="1050" spc="-35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Health</a:t>
            </a:r>
            <a:r>
              <a:rPr sz="1050" spc="-55" dirty="0">
                <a:latin typeface="Century Gothic"/>
                <a:cs typeface="Century Gothic"/>
              </a:rPr>
              <a:t> </a:t>
            </a:r>
            <a:r>
              <a:rPr sz="1050" spc="-50" dirty="0">
                <a:latin typeface="Century Gothic"/>
                <a:cs typeface="Century Gothic"/>
              </a:rPr>
              <a:t>+ </a:t>
            </a:r>
            <a:r>
              <a:rPr sz="1050" spc="-10" dirty="0">
                <a:latin typeface="Century Gothic"/>
                <a:cs typeface="Century Gothic"/>
              </a:rPr>
              <a:t>Hospitals</a:t>
            </a:r>
            <a:endParaRPr sz="1050">
              <a:latin typeface="Century Gothic"/>
              <a:cs typeface="Century Gothic"/>
            </a:endParaRPr>
          </a:p>
          <a:p>
            <a:pPr marL="12700" marR="45085">
              <a:lnSpc>
                <a:spcPct val="100000"/>
              </a:lnSpc>
              <a:spcBef>
                <a:spcPts val="5"/>
              </a:spcBef>
            </a:pPr>
            <a:r>
              <a:rPr sz="1050" dirty="0">
                <a:latin typeface="Century Gothic"/>
                <a:cs typeface="Century Gothic"/>
              </a:rPr>
              <a:t>Associate</a:t>
            </a:r>
            <a:r>
              <a:rPr sz="1050" spc="-40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Professor</a:t>
            </a:r>
            <a:r>
              <a:rPr sz="1050" spc="-35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of</a:t>
            </a:r>
            <a:r>
              <a:rPr sz="1050" spc="-35" dirty="0">
                <a:latin typeface="Century Gothic"/>
                <a:cs typeface="Century Gothic"/>
              </a:rPr>
              <a:t> </a:t>
            </a:r>
            <a:r>
              <a:rPr sz="1050" spc="-10" dirty="0">
                <a:latin typeface="Century Gothic"/>
                <a:cs typeface="Century Gothic"/>
              </a:rPr>
              <a:t>Medicine, </a:t>
            </a:r>
            <a:r>
              <a:rPr sz="1050" dirty="0">
                <a:latin typeface="Century Gothic"/>
                <a:cs typeface="Century Gothic"/>
              </a:rPr>
              <a:t>NYU</a:t>
            </a:r>
            <a:r>
              <a:rPr sz="1050" spc="-20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Grossman</a:t>
            </a:r>
            <a:r>
              <a:rPr sz="1050" spc="-50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School</a:t>
            </a:r>
            <a:r>
              <a:rPr sz="1050" spc="-40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of</a:t>
            </a:r>
            <a:r>
              <a:rPr sz="1050" spc="-15" dirty="0">
                <a:latin typeface="Century Gothic"/>
                <a:cs typeface="Century Gothic"/>
              </a:rPr>
              <a:t> </a:t>
            </a:r>
            <a:r>
              <a:rPr sz="1050" spc="-10" dirty="0">
                <a:latin typeface="Century Gothic"/>
                <a:cs typeface="Century Gothic"/>
              </a:rPr>
              <a:t>Medicine</a:t>
            </a:r>
            <a:endParaRPr sz="1050">
              <a:latin typeface="Century Gothic"/>
              <a:cs typeface="Century Gothic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9782047" y="6297269"/>
            <a:ext cx="228282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entury Gothic"/>
                <a:cs typeface="Century Gothic"/>
              </a:rPr>
              <a:t>Dia</a:t>
            </a:r>
            <a:r>
              <a:rPr sz="1050" spc="-25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suomennettu</a:t>
            </a:r>
            <a:r>
              <a:rPr sz="1050" spc="-45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ja</a:t>
            </a:r>
            <a:r>
              <a:rPr sz="1050" spc="-25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kuvaa</a:t>
            </a:r>
            <a:r>
              <a:rPr sz="1050" spc="-40" dirty="0">
                <a:latin typeface="Century Gothic"/>
                <a:cs typeface="Century Gothic"/>
              </a:rPr>
              <a:t> </a:t>
            </a:r>
            <a:r>
              <a:rPr sz="1050" spc="-10" dirty="0">
                <a:latin typeface="Century Gothic"/>
                <a:cs typeface="Century Gothic"/>
              </a:rPr>
              <a:t>käytetty </a:t>
            </a:r>
            <a:r>
              <a:rPr sz="1050" dirty="0">
                <a:latin typeface="Century Gothic"/>
                <a:cs typeface="Century Gothic"/>
              </a:rPr>
              <a:t>Dr</a:t>
            </a:r>
            <a:r>
              <a:rPr sz="1050" spc="5" dirty="0">
                <a:latin typeface="Century Gothic"/>
                <a:cs typeface="Century Gothic"/>
              </a:rPr>
              <a:t> </a:t>
            </a:r>
            <a:r>
              <a:rPr sz="1050" spc="-10" dirty="0">
                <a:latin typeface="Century Gothic"/>
                <a:cs typeface="Century Gothic"/>
              </a:rPr>
              <a:t>McMackenin</a:t>
            </a:r>
            <a:r>
              <a:rPr sz="1050" spc="-45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ja</a:t>
            </a:r>
            <a:r>
              <a:rPr sz="1050" spc="5" dirty="0">
                <a:latin typeface="Century Gothic"/>
                <a:cs typeface="Century Gothic"/>
              </a:rPr>
              <a:t> </a:t>
            </a:r>
            <a:r>
              <a:rPr sz="1050" dirty="0">
                <a:latin typeface="Century Gothic"/>
                <a:cs typeface="Century Gothic"/>
              </a:rPr>
              <a:t>ACLM</a:t>
            </a:r>
            <a:r>
              <a:rPr sz="1050" spc="-20" dirty="0">
                <a:latin typeface="Century Gothic"/>
                <a:cs typeface="Century Gothic"/>
              </a:rPr>
              <a:t> </a:t>
            </a:r>
            <a:r>
              <a:rPr sz="1050" spc="-10" dirty="0">
                <a:latin typeface="Century Gothic"/>
                <a:cs typeface="Century Gothic"/>
              </a:rPr>
              <a:t>luvalla</a:t>
            </a:r>
            <a:endParaRPr sz="1050">
              <a:latin typeface="Century Gothic"/>
              <a:cs typeface="Century Gothic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222605" y="359809"/>
            <a:ext cx="2759075" cy="1517015"/>
          </a:xfrm>
          <a:prstGeom prst="rect">
            <a:avLst/>
          </a:prstGeom>
        </p:spPr>
        <p:txBody>
          <a:bodyPr vert="horz" wrap="square" lIns="0" tIns="281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15"/>
              </a:spcBef>
            </a:pPr>
            <a:r>
              <a:rPr sz="3600" b="1" cap="small" spc="-10" dirty="0">
                <a:latin typeface="Century Gothic"/>
                <a:cs typeface="Century Gothic"/>
              </a:rPr>
              <a:t>Terveellisiä</a:t>
            </a:r>
            <a:endParaRPr sz="3600">
              <a:latin typeface="Century Gothic"/>
              <a:cs typeface="Century Gothic"/>
            </a:endParaRPr>
          </a:p>
          <a:p>
            <a:pPr marL="12700" marR="5080">
              <a:lnSpc>
                <a:spcPct val="116199"/>
              </a:lnSpc>
              <a:spcBef>
                <a:spcPts val="710"/>
              </a:spcBef>
            </a:pPr>
            <a:r>
              <a:rPr sz="1800" u="sng" cap="small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Laaja</a:t>
            </a:r>
            <a:r>
              <a:rPr sz="1800" u="sng" cap="small" spc="15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1800" u="sng" cap="small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konsensus</a:t>
            </a:r>
            <a:r>
              <a:rPr sz="1800" u="sng" cap="small" spc="20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1800" u="sng" cap="small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ja</a:t>
            </a:r>
            <a:r>
              <a:rPr sz="1800" u="sng" cap="small" spc="50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1800" u="sng" cap="small" spc="-85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näyttö</a:t>
            </a:r>
            <a:r>
              <a:rPr sz="1800" cap="small" spc="-85" dirty="0">
                <a:latin typeface="Century Gothic"/>
                <a:cs typeface="Century Gothic"/>
              </a:rPr>
              <a:t> </a:t>
            </a:r>
            <a:r>
              <a:rPr sz="1800" u="heavy" cap="small" spc="-10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hyödyistä</a:t>
            </a:r>
            <a:endParaRPr sz="1800">
              <a:latin typeface="Century Gothic"/>
              <a:cs typeface="Century Gothic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196595" y="408431"/>
            <a:ext cx="5478145" cy="1482090"/>
            <a:chOff x="196595" y="408431"/>
            <a:chExt cx="5478145" cy="1482090"/>
          </a:xfrm>
        </p:grpSpPr>
        <p:pic>
          <p:nvPicPr>
            <p:cNvPr id="73" name="object 73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96595" y="1809031"/>
              <a:ext cx="1053846" cy="81490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006851" y="408431"/>
              <a:ext cx="936498" cy="1064514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038856" y="441959"/>
              <a:ext cx="881633" cy="1009650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345179" y="525779"/>
              <a:ext cx="2082546" cy="872489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377184" y="559307"/>
              <a:ext cx="2027682" cy="817626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829555" y="408431"/>
              <a:ext cx="845058" cy="1064514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861560" y="441959"/>
              <a:ext cx="790193" cy="1009650"/>
            </a:xfrm>
            <a:prstGeom prst="rect">
              <a:avLst/>
            </a:prstGeom>
          </p:spPr>
        </p:pic>
      </p:grpSp>
      <p:sp>
        <p:nvSpPr>
          <p:cNvPr id="80" name="object 80"/>
          <p:cNvSpPr txBox="1">
            <a:spLocks noGrp="1"/>
          </p:cNvSpPr>
          <p:nvPr>
            <p:ph type="title"/>
          </p:nvPr>
        </p:nvSpPr>
        <p:spPr>
          <a:xfrm>
            <a:off x="3327019" y="584149"/>
            <a:ext cx="2040889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cap="small" spc="-55" dirty="0">
                <a:solidFill>
                  <a:srgbClr val="000000"/>
                </a:solidFill>
                <a:latin typeface="Century Gothic"/>
                <a:cs typeface="Century Gothic"/>
              </a:rPr>
              <a:t>Keskustel-</a:t>
            </a:r>
            <a:endParaRPr sz="3600">
              <a:latin typeface="Century Gothic"/>
              <a:cs typeface="Century Gothic"/>
            </a:endParaRPr>
          </a:p>
        </p:txBody>
      </p:sp>
      <p:grpSp>
        <p:nvGrpSpPr>
          <p:cNvPr id="81" name="object 81"/>
          <p:cNvGrpSpPr/>
          <p:nvPr/>
        </p:nvGrpSpPr>
        <p:grpSpPr>
          <a:xfrm>
            <a:off x="3061716" y="1074419"/>
            <a:ext cx="1979295" cy="872490"/>
            <a:chOff x="3061716" y="1074419"/>
            <a:chExt cx="1979295" cy="872490"/>
          </a:xfrm>
        </p:grpSpPr>
        <p:pic>
          <p:nvPicPr>
            <p:cNvPr id="82" name="object 82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061716" y="1074419"/>
              <a:ext cx="1978913" cy="872489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093720" y="1107947"/>
              <a:ext cx="1924050" cy="817626"/>
            </a:xfrm>
            <a:prstGeom prst="rect">
              <a:avLst/>
            </a:prstGeom>
          </p:spPr>
        </p:pic>
      </p:grpSp>
      <p:sp>
        <p:nvSpPr>
          <p:cNvPr id="84" name="object 84"/>
          <p:cNvSpPr txBox="1"/>
          <p:nvPr/>
        </p:nvSpPr>
        <p:spPr>
          <a:xfrm>
            <a:off x="3327019" y="1224787"/>
            <a:ext cx="1459865" cy="4648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850" b="1" spc="-10" dirty="0">
                <a:latin typeface="Century Gothic"/>
                <a:cs typeface="Century Gothic"/>
              </a:rPr>
              <a:t>TAVISSA</a:t>
            </a:r>
            <a:endParaRPr sz="2850">
              <a:latin typeface="Century Gothic"/>
              <a:cs typeface="Century Gothic"/>
            </a:endParaRPr>
          </a:p>
        </p:txBody>
      </p:sp>
      <p:grpSp>
        <p:nvGrpSpPr>
          <p:cNvPr id="85" name="object 85"/>
          <p:cNvGrpSpPr/>
          <p:nvPr/>
        </p:nvGrpSpPr>
        <p:grpSpPr>
          <a:xfrm>
            <a:off x="3163823" y="1725180"/>
            <a:ext cx="3133090" cy="784225"/>
            <a:chOff x="3163823" y="1725180"/>
            <a:chExt cx="3133090" cy="784225"/>
          </a:xfrm>
        </p:grpSpPr>
        <p:pic>
          <p:nvPicPr>
            <p:cNvPr id="86" name="object 86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163823" y="1725180"/>
              <a:ext cx="500634" cy="547865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185159" y="1748040"/>
              <a:ext cx="464058" cy="511289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300983" y="2039155"/>
              <a:ext cx="2885693" cy="81490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349751" y="1783092"/>
              <a:ext cx="1035558" cy="451853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371087" y="1805952"/>
              <a:ext cx="998982" cy="415277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155947" y="1783092"/>
              <a:ext cx="989838" cy="451853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177283" y="1805952"/>
              <a:ext cx="953262" cy="415277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917947" y="1783092"/>
              <a:ext cx="1378458" cy="451853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939283" y="1805952"/>
              <a:ext cx="1341882" cy="415277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3191255" y="2057412"/>
              <a:ext cx="1061466" cy="451853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212591" y="2080272"/>
              <a:ext cx="1024890" cy="415277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3300983" y="2313473"/>
              <a:ext cx="1774698" cy="81492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4026407" y="2057412"/>
              <a:ext cx="1159002" cy="451853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4047743" y="2080272"/>
              <a:ext cx="1122426" cy="415277"/>
            </a:xfrm>
            <a:prstGeom prst="rect">
              <a:avLst/>
            </a:prstGeom>
          </p:spPr>
        </p:pic>
      </p:grpSp>
      <p:sp>
        <p:nvSpPr>
          <p:cNvPr id="100" name="object 100"/>
          <p:cNvSpPr txBox="1"/>
          <p:nvPr/>
        </p:nvSpPr>
        <p:spPr>
          <a:xfrm>
            <a:off x="3326638" y="1758950"/>
            <a:ext cx="2843530" cy="250952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indent="-635">
              <a:lnSpc>
                <a:spcPct val="116199"/>
              </a:lnSpc>
              <a:spcBef>
                <a:spcPts val="200"/>
              </a:spcBef>
            </a:pPr>
            <a:r>
              <a:rPr sz="1800" u="heavy" cap="small" spc="-405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1800" cap="small" dirty="0">
                <a:latin typeface="Century Gothic"/>
                <a:cs typeface="Century Gothic"/>
              </a:rPr>
              <a:t>V</a:t>
            </a:r>
            <a:r>
              <a:rPr sz="1800" u="heavy" cap="small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oidaan</a:t>
            </a:r>
            <a:r>
              <a:rPr sz="1800" u="heavy" cap="small" spc="5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1800" u="heavy" cap="small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löytää</a:t>
            </a:r>
            <a:r>
              <a:rPr sz="1800" u="heavy" cap="small" spc="25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1800" u="heavy" cap="small" spc="-55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tutkimuksia</a:t>
            </a:r>
            <a:r>
              <a:rPr sz="1800" cap="small" spc="-55" dirty="0">
                <a:latin typeface="Century Gothic"/>
                <a:cs typeface="Century Gothic"/>
              </a:rPr>
              <a:t> </a:t>
            </a:r>
            <a:r>
              <a:rPr sz="1800" u="heavy" cap="small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hyödyn</a:t>
            </a:r>
            <a:r>
              <a:rPr sz="1800" u="heavy" cap="small" spc="25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1800" u="heavy" cap="small" spc="-10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puolesta</a:t>
            </a:r>
            <a:endParaRPr sz="1800">
              <a:latin typeface="Century Gothic"/>
              <a:cs typeface="Century Gothic"/>
            </a:endParaRPr>
          </a:p>
          <a:p>
            <a:pPr marL="219075" indent="-182245">
              <a:lnSpc>
                <a:spcPct val="100000"/>
              </a:lnSpc>
              <a:spcBef>
                <a:spcPts val="1355"/>
              </a:spcBef>
              <a:buClr>
                <a:srgbClr val="252525"/>
              </a:buClr>
              <a:buFont typeface="Garamond"/>
              <a:buChar char="◦"/>
              <a:tabLst>
                <a:tab pos="219075" algn="l"/>
              </a:tabLst>
            </a:pPr>
            <a:r>
              <a:rPr sz="1800" dirty="0">
                <a:latin typeface="Century Gothic"/>
                <a:cs typeface="Century Gothic"/>
              </a:rPr>
              <a:t>Broileri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ym.</a:t>
            </a:r>
            <a:r>
              <a:rPr sz="1800" spc="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siipikarjan</a:t>
            </a:r>
            <a:endParaRPr sz="1800">
              <a:latin typeface="Century Gothic"/>
              <a:cs typeface="Century Gothic"/>
            </a:endParaRPr>
          </a:p>
          <a:p>
            <a:pPr marL="219710">
              <a:lnSpc>
                <a:spcPct val="100000"/>
              </a:lnSpc>
            </a:pPr>
            <a:r>
              <a:rPr sz="1800" spc="-20" dirty="0">
                <a:latin typeface="Century Gothic"/>
                <a:cs typeface="Century Gothic"/>
              </a:rPr>
              <a:t>liha</a:t>
            </a:r>
            <a:endParaRPr sz="1800">
              <a:latin typeface="Century Gothic"/>
              <a:cs typeface="Century Gothic"/>
            </a:endParaRPr>
          </a:p>
          <a:p>
            <a:pPr marL="219075" indent="-182245">
              <a:lnSpc>
                <a:spcPct val="100000"/>
              </a:lnSpc>
              <a:spcBef>
                <a:spcPts val="905"/>
              </a:spcBef>
              <a:buClr>
                <a:srgbClr val="252525"/>
              </a:buClr>
              <a:buFont typeface="Garamond"/>
              <a:buChar char="◦"/>
              <a:tabLst>
                <a:tab pos="219075" algn="l"/>
              </a:tabLst>
            </a:pPr>
            <a:r>
              <a:rPr sz="1800" spc="-10" dirty="0">
                <a:latin typeface="Century Gothic"/>
                <a:cs typeface="Century Gothic"/>
              </a:rPr>
              <a:t>Kananmunat</a:t>
            </a:r>
            <a:endParaRPr sz="1800">
              <a:latin typeface="Century Gothic"/>
              <a:cs typeface="Century Gothic"/>
            </a:endParaRPr>
          </a:p>
          <a:p>
            <a:pPr marL="219075" indent="-182245">
              <a:lnSpc>
                <a:spcPct val="100000"/>
              </a:lnSpc>
              <a:spcBef>
                <a:spcPts val="900"/>
              </a:spcBef>
              <a:buClr>
                <a:srgbClr val="252525"/>
              </a:buClr>
              <a:buFont typeface="Garamond"/>
              <a:buChar char="◦"/>
              <a:tabLst>
                <a:tab pos="219075" algn="l"/>
              </a:tabLst>
            </a:pPr>
            <a:r>
              <a:rPr sz="1800" spc="-10" dirty="0">
                <a:latin typeface="Century Gothic"/>
                <a:cs typeface="Century Gothic"/>
              </a:rPr>
              <a:t>Maitotuotteet</a:t>
            </a:r>
            <a:endParaRPr sz="1800">
              <a:latin typeface="Century Gothic"/>
              <a:cs typeface="Century Gothic"/>
            </a:endParaRPr>
          </a:p>
          <a:p>
            <a:pPr marL="219075" indent="-182245">
              <a:lnSpc>
                <a:spcPct val="100000"/>
              </a:lnSpc>
              <a:spcBef>
                <a:spcPts val="900"/>
              </a:spcBef>
              <a:buClr>
                <a:srgbClr val="252525"/>
              </a:buClr>
              <a:buFont typeface="Garamond"/>
              <a:buChar char="◦"/>
              <a:tabLst>
                <a:tab pos="219075" algn="l"/>
              </a:tabLst>
            </a:pPr>
            <a:r>
              <a:rPr sz="1800" spc="-20" dirty="0">
                <a:latin typeface="Century Gothic"/>
                <a:cs typeface="Century Gothic"/>
              </a:rPr>
              <a:t>Kala</a:t>
            </a:r>
            <a:endParaRPr sz="1800">
              <a:latin typeface="Century Gothic"/>
              <a:cs typeface="Century Gothic"/>
            </a:endParaRPr>
          </a:p>
        </p:txBody>
      </p:sp>
      <p:grpSp>
        <p:nvGrpSpPr>
          <p:cNvPr id="101" name="object 101"/>
          <p:cNvGrpSpPr/>
          <p:nvPr/>
        </p:nvGrpSpPr>
        <p:grpSpPr>
          <a:xfrm>
            <a:off x="6172200" y="586740"/>
            <a:ext cx="3493770" cy="1553845"/>
            <a:chOff x="6172200" y="586740"/>
            <a:chExt cx="3493770" cy="1553845"/>
          </a:xfrm>
        </p:grpSpPr>
        <p:pic>
          <p:nvPicPr>
            <p:cNvPr id="102" name="object 102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6172200" y="586740"/>
              <a:ext cx="890777" cy="1064514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6205728" y="620268"/>
              <a:ext cx="835914" cy="1009650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6464808" y="704088"/>
              <a:ext cx="3201162" cy="872489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6498336" y="737616"/>
              <a:ext cx="3146298" cy="817626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330695" y="1356359"/>
              <a:ext cx="447281" cy="547877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52031" y="1377708"/>
              <a:ext cx="410705" cy="511289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6467856" y="1670345"/>
              <a:ext cx="2800350" cy="81492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6463284" y="1414284"/>
              <a:ext cx="787145" cy="451853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6484620" y="1435620"/>
              <a:ext cx="750570" cy="415277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7021067" y="1414284"/>
              <a:ext cx="1315974" cy="451853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7042403" y="1435620"/>
              <a:ext cx="1279398" cy="415277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8110727" y="1414284"/>
              <a:ext cx="512825" cy="451853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8132064" y="1435620"/>
              <a:ext cx="476262" cy="415277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8398764" y="1414284"/>
              <a:ext cx="979170" cy="451853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8420100" y="1435620"/>
              <a:ext cx="942594" cy="415277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6358128" y="1688604"/>
              <a:ext cx="1881377" cy="451853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6379463" y="1709940"/>
              <a:ext cx="1844801" cy="415277"/>
            </a:xfrm>
            <a:prstGeom prst="rect">
              <a:avLst/>
            </a:prstGeom>
          </p:spPr>
        </p:pic>
      </p:grpSp>
      <p:sp>
        <p:nvSpPr>
          <p:cNvPr id="119" name="object 119"/>
          <p:cNvSpPr txBox="1"/>
          <p:nvPr/>
        </p:nvSpPr>
        <p:spPr>
          <a:xfrm>
            <a:off x="6493890" y="494557"/>
            <a:ext cx="2922270" cy="1517015"/>
          </a:xfrm>
          <a:prstGeom prst="rect">
            <a:avLst/>
          </a:prstGeom>
        </p:spPr>
        <p:txBody>
          <a:bodyPr vert="horz" wrap="square" lIns="0" tIns="281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15"/>
              </a:spcBef>
            </a:pPr>
            <a:r>
              <a:rPr sz="3600" b="1" cap="small" spc="-45" dirty="0">
                <a:latin typeface="Century Gothic"/>
                <a:cs typeface="Century Gothic"/>
              </a:rPr>
              <a:t>Epäterveellisiä</a:t>
            </a:r>
            <a:endParaRPr sz="3600">
              <a:latin typeface="Century Gothic"/>
              <a:cs typeface="Century Gothic"/>
            </a:endParaRPr>
          </a:p>
          <a:p>
            <a:pPr marL="12700" marR="168275">
              <a:lnSpc>
                <a:spcPct val="116199"/>
              </a:lnSpc>
              <a:spcBef>
                <a:spcPts val="710"/>
              </a:spcBef>
            </a:pPr>
            <a:r>
              <a:rPr sz="1800" u="sng" cap="small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Laaja</a:t>
            </a:r>
            <a:r>
              <a:rPr sz="1800" u="sng" cap="small" spc="15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1800" u="sng" cap="small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konsensus</a:t>
            </a:r>
            <a:r>
              <a:rPr sz="1800" u="sng" cap="small" spc="25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1800" u="sng" cap="small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ja</a:t>
            </a:r>
            <a:r>
              <a:rPr sz="1800" u="sng" cap="small" spc="50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1800" u="sng" cap="small" spc="-90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näyttö</a:t>
            </a:r>
            <a:r>
              <a:rPr sz="1800" cap="small" spc="-90" dirty="0">
                <a:latin typeface="Century Gothic"/>
                <a:cs typeface="Century Gothic"/>
              </a:rPr>
              <a:t> </a:t>
            </a:r>
            <a:r>
              <a:rPr sz="1800" u="heavy" cap="small" spc="-10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haitallisuudesta</a:t>
            </a:r>
            <a:endParaRPr sz="1800">
              <a:latin typeface="Century Gothic"/>
              <a:cs typeface="Century Gothic"/>
            </a:endParaRPr>
          </a:p>
        </p:txBody>
      </p:sp>
      <p:pic>
        <p:nvPicPr>
          <p:cNvPr id="120" name="object 120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6467855" y="1944665"/>
            <a:ext cx="1661922" cy="81492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432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Lopuksi</a:t>
            </a:r>
          </a:p>
        </p:txBody>
      </p:sp>
      <p:sp>
        <p:nvSpPr>
          <p:cNvPr id="3" name="object 3"/>
          <p:cNvSpPr/>
          <p:nvPr/>
        </p:nvSpPr>
        <p:spPr>
          <a:xfrm>
            <a:off x="736091" y="1825751"/>
            <a:ext cx="7780020" cy="3845560"/>
          </a:xfrm>
          <a:custGeom>
            <a:avLst/>
            <a:gdLst/>
            <a:ahLst/>
            <a:cxnLst/>
            <a:rect l="l" t="t" r="r" b="b"/>
            <a:pathLst>
              <a:path w="7780020" h="3845560">
                <a:moveTo>
                  <a:pt x="0" y="3845052"/>
                </a:moveTo>
                <a:lnTo>
                  <a:pt x="7780020" y="3845052"/>
                </a:lnTo>
                <a:lnTo>
                  <a:pt x="7780020" y="0"/>
                </a:lnTo>
                <a:lnTo>
                  <a:pt x="0" y="0"/>
                </a:lnTo>
                <a:lnTo>
                  <a:pt x="0" y="3845052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15441" y="1854453"/>
            <a:ext cx="7401559" cy="2418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entury Gothic"/>
                <a:cs typeface="Century Gothic"/>
              </a:rPr>
              <a:t>Voimme</a:t>
            </a:r>
            <a:r>
              <a:rPr sz="1800" spc="-4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–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ja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meidän</a:t>
            </a:r>
            <a:r>
              <a:rPr sz="1800" spc="-4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kannattaa</a:t>
            </a:r>
            <a:r>
              <a:rPr sz="1800" spc="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–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kannustaa</a:t>
            </a:r>
            <a:r>
              <a:rPr sz="1800" spc="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itseämme, </a:t>
            </a:r>
            <a:r>
              <a:rPr sz="1800" spc="-10" dirty="0">
                <a:latin typeface="Century Gothic"/>
                <a:cs typeface="Century Gothic"/>
              </a:rPr>
              <a:t>toisiamme </a:t>
            </a:r>
            <a:r>
              <a:rPr sz="1800" dirty="0">
                <a:latin typeface="Century Gothic"/>
                <a:cs typeface="Century Gothic"/>
              </a:rPr>
              <a:t>ja</a:t>
            </a:r>
            <a:r>
              <a:rPr sz="1800" spc="-10" dirty="0">
                <a:latin typeface="Century Gothic"/>
                <a:cs typeface="Century Gothic"/>
              </a:rPr>
              <a:t> potilaitamme</a:t>
            </a:r>
            <a:endParaRPr sz="1800">
              <a:latin typeface="Century Gothic"/>
              <a:cs typeface="Century Gothic"/>
            </a:endParaRPr>
          </a:p>
          <a:p>
            <a:pPr marL="469265" indent="-182245">
              <a:lnSpc>
                <a:spcPct val="100000"/>
              </a:lnSpc>
              <a:spcBef>
                <a:spcPts val="500"/>
              </a:spcBef>
              <a:buClr>
                <a:srgbClr val="252525"/>
              </a:buClr>
              <a:buFont typeface="Garamond"/>
              <a:buChar char="◦"/>
              <a:tabLst>
                <a:tab pos="469265" algn="l"/>
              </a:tabLst>
            </a:pPr>
            <a:r>
              <a:rPr sz="1600" dirty="0">
                <a:latin typeface="Century Gothic"/>
                <a:cs typeface="Century Gothic"/>
              </a:rPr>
              <a:t>Syömään</a:t>
            </a:r>
            <a:r>
              <a:rPr sz="1600" spc="-4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kasvisvoittoisesti </a:t>
            </a:r>
            <a:r>
              <a:rPr sz="1600" dirty="0">
                <a:latin typeface="Century Gothic"/>
                <a:cs typeface="Century Gothic"/>
              </a:rPr>
              <a:t>–</a:t>
            </a:r>
            <a:r>
              <a:rPr sz="1600" spc="-4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mieluusti</a:t>
            </a:r>
            <a:r>
              <a:rPr sz="1600" spc="-3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kohti</a:t>
            </a:r>
            <a:r>
              <a:rPr sz="1600" spc="-3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kokokasvisruokavaliota</a:t>
            </a:r>
            <a:endParaRPr sz="1600">
              <a:latin typeface="Century Gothic"/>
              <a:cs typeface="Century Gothic"/>
            </a:endParaRPr>
          </a:p>
          <a:p>
            <a:pPr marL="469265" indent="-182245">
              <a:lnSpc>
                <a:spcPct val="100000"/>
              </a:lnSpc>
              <a:spcBef>
                <a:spcPts val="505"/>
              </a:spcBef>
              <a:buClr>
                <a:srgbClr val="252525"/>
              </a:buClr>
              <a:buFont typeface="Garamond"/>
              <a:buChar char="◦"/>
              <a:tabLst>
                <a:tab pos="469265" algn="l"/>
              </a:tabLst>
            </a:pPr>
            <a:r>
              <a:rPr sz="1600" spc="-10" dirty="0">
                <a:latin typeface="Century Gothic"/>
                <a:cs typeface="Century Gothic"/>
              </a:rPr>
              <a:t>Liikkumaan</a:t>
            </a:r>
            <a:r>
              <a:rPr sz="1600" spc="-6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enemmän</a:t>
            </a:r>
            <a:r>
              <a:rPr sz="1600" spc="-4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(ja</a:t>
            </a:r>
            <a:r>
              <a:rPr sz="1600" spc="-2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keskeyttämään</a:t>
            </a:r>
            <a:r>
              <a:rPr sz="1600" spc="-5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paikallaanoloa)</a:t>
            </a:r>
            <a:endParaRPr sz="1600">
              <a:latin typeface="Century Gothic"/>
              <a:cs typeface="Century Gothic"/>
            </a:endParaRPr>
          </a:p>
          <a:p>
            <a:pPr marL="469265" indent="-182245">
              <a:lnSpc>
                <a:spcPct val="100000"/>
              </a:lnSpc>
              <a:spcBef>
                <a:spcPts val="490"/>
              </a:spcBef>
              <a:buClr>
                <a:srgbClr val="252525"/>
              </a:buClr>
              <a:buFont typeface="Garamond"/>
              <a:buChar char="◦"/>
              <a:tabLst>
                <a:tab pos="469265" algn="l"/>
              </a:tabLst>
            </a:pPr>
            <a:r>
              <a:rPr sz="1600" dirty="0">
                <a:latin typeface="Century Gothic"/>
                <a:cs typeface="Century Gothic"/>
              </a:rPr>
              <a:t>Riittävään</a:t>
            </a:r>
            <a:r>
              <a:rPr sz="1600" spc="-7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uneen</a:t>
            </a:r>
            <a:r>
              <a:rPr sz="1600" spc="-4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–</a:t>
            </a:r>
            <a:r>
              <a:rPr sz="1600" spc="-6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ensisijaisesti</a:t>
            </a:r>
            <a:r>
              <a:rPr sz="1600" spc="-3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lääkkeettömin</a:t>
            </a:r>
            <a:r>
              <a:rPr sz="1600" spc="-6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keinoin</a:t>
            </a:r>
            <a:endParaRPr sz="1600">
              <a:latin typeface="Century Gothic"/>
              <a:cs typeface="Century Gothic"/>
            </a:endParaRPr>
          </a:p>
          <a:p>
            <a:pPr marL="469265" indent="-182245">
              <a:lnSpc>
                <a:spcPct val="100000"/>
              </a:lnSpc>
              <a:spcBef>
                <a:spcPts val="509"/>
              </a:spcBef>
              <a:buClr>
                <a:srgbClr val="252525"/>
              </a:buClr>
              <a:buFont typeface="Garamond"/>
              <a:buChar char="◦"/>
              <a:tabLst>
                <a:tab pos="469265" algn="l"/>
              </a:tabLst>
            </a:pPr>
            <a:r>
              <a:rPr sz="1600" spc="-10" dirty="0">
                <a:latin typeface="Century Gothic"/>
                <a:cs typeface="Century Gothic"/>
              </a:rPr>
              <a:t>Päihteettömyyteen, tupakoimattomuuteen</a:t>
            </a:r>
            <a:endParaRPr sz="1600">
              <a:latin typeface="Century Gothic"/>
              <a:cs typeface="Century Gothic"/>
            </a:endParaRPr>
          </a:p>
          <a:p>
            <a:pPr marL="469265" indent="-182245">
              <a:lnSpc>
                <a:spcPct val="100000"/>
              </a:lnSpc>
              <a:spcBef>
                <a:spcPts val="505"/>
              </a:spcBef>
              <a:buClr>
                <a:srgbClr val="252525"/>
              </a:buClr>
              <a:buFont typeface="Garamond"/>
              <a:buChar char="◦"/>
              <a:tabLst>
                <a:tab pos="469265" algn="l"/>
              </a:tabLst>
            </a:pPr>
            <a:r>
              <a:rPr sz="1600" spc="-10" dirty="0">
                <a:latin typeface="Century Gothic"/>
                <a:cs typeface="Century Gothic"/>
              </a:rPr>
              <a:t>Parempaan</a:t>
            </a:r>
            <a:r>
              <a:rPr sz="1600" spc="-6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stressin</a:t>
            </a:r>
            <a:r>
              <a:rPr sz="1600" spc="-3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säätelyyn</a:t>
            </a:r>
            <a:endParaRPr sz="1600">
              <a:latin typeface="Century Gothic"/>
              <a:cs typeface="Century Gothic"/>
            </a:endParaRPr>
          </a:p>
          <a:p>
            <a:pPr marL="469265" indent="-182245">
              <a:lnSpc>
                <a:spcPct val="100000"/>
              </a:lnSpc>
              <a:spcBef>
                <a:spcPts val="490"/>
              </a:spcBef>
              <a:buClr>
                <a:srgbClr val="252525"/>
              </a:buClr>
              <a:buFont typeface="Garamond"/>
              <a:buChar char="◦"/>
              <a:tabLst>
                <a:tab pos="469265" algn="l"/>
              </a:tabLst>
            </a:pPr>
            <a:r>
              <a:rPr sz="1600" dirty="0">
                <a:latin typeface="Century Gothic"/>
                <a:cs typeface="Century Gothic"/>
              </a:rPr>
              <a:t>Merkityksellisiin</a:t>
            </a:r>
            <a:r>
              <a:rPr sz="1600" spc="-9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sosiaalisiin</a:t>
            </a:r>
            <a:r>
              <a:rPr sz="1600" spc="-10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suhteisiin</a:t>
            </a:r>
            <a:endParaRPr sz="1600">
              <a:latin typeface="Century Gothic"/>
              <a:cs typeface="Century Gothic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74191" y="5670803"/>
            <a:ext cx="7630795" cy="1038225"/>
            <a:chOff x="774191" y="5670803"/>
            <a:chExt cx="7630795" cy="103822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191" y="5670803"/>
              <a:ext cx="519683" cy="10378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3112" y="5670803"/>
              <a:ext cx="519684" cy="10378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56459" y="5670803"/>
              <a:ext cx="519683" cy="10378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86699" y="5670803"/>
              <a:ext cx="518159" cy="10378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12991" y="5670803"/>
              <a:ext cx="518160" cy="10378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1580" y="5670803"/>
              <a:ext cx="518160" cy="1037844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63940" y="1825751"/>
            <a:ext cx="3250692" cy="336042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13660" y="1251203"/>
            <a:ext cx="6962394" cy="435330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2729" y="855726"/>
            <a:ext cx="51301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Tyypin</a:t>
            </a:r>
            <a:r>
              <a:rPr spc="-5" dirty="0"/>
              <a:t> </a:t>
            </a:r>
            <a:r>
              <a:rPr dirty="0"/>
              <a:t>1</a:t>
            </a:r>
            <a:r>
              <a:rPr spc="-15" dirty="0"/>
              <a:t> </a:t>
            </a:r>
            <a:r>
              <a:rPr spc="-10" dirty="0"/>
              <a:t>diabetes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64758" y="855726"/>
            <a:ext cx="204025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252525"/>
                </a:solidFill>
                <a:latin typeface="Century Gothic"/>
                <a:cs typeface="Century Gothic"/>
              </a:rPr>
              <a:t>-</a:t>
            </a:r>
            <a:r>
              <a:rPr sz="4800" spc="5" dirty="0">
                <a:solidFill>
                  <a:srgbClr val="252525"/>
                </a:solidFill>
                <a:latin typeface="Century Gothic"/>
                <a:cs typeface="Century Gothic"/>
              </a:rPr>
              <a:t> </a:t>
            </a:r>
            <a:r>
              <a:rPr sz="4800" spc="-20" dirty="0">
                <a:solidFill>
                  <a:srgbClr val="252525"/>
                </a:solidFill>
                <a:latin typeface="Century Gothic"/>
                <a:cs typeface="Century Gothic"/>
              </a:rPr>
              <a:t>”T1D”</a:t>
            </a:r>
            <a:endParaRPr sz="48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2729" y="2016378"/>
            <a:ext cx="9616440" cy="3455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1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Elimistö</a:t>
            </a:r>
            <a:r>
              <a:rPr sz="1800" spc="-5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ei enää</a:t>
            </a:r>
            <a:r>
              <a:rPr sz="1800" spc="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itse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tuota</a:t>
            </a:r>
            <a:r>
              <a:rPr sz="1800" spc="1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insuliinia</a:t>
            </a:r>
            <a:endParaRPr sz="1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252525"/>
              </a:buClr>
              <a:buFont typeface="Garamond"/>
              <a:buChar char="◦"/>
            </a:pPr>
            <a:endParaRPr sz="3200">
              <a:latin typeface="Century Gothic"/>
              <a:cs typeface="Century Gothic"/>
            </a:endParaRPr>
          </a:p>
          <a:p>
            <a:pPr marL="194945" marR="896619" indent="-182880">
              <a:lnSpc>
                <a:spcPct val="100000"/>
              </a:lnSpc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Ilman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insuliinipistoksia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ihminen kuolee</a:t>
            </a:r>
            <a:r>
              <a:rPr sz="1800" spc="2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tunneissa-</a:t>
            </a:r>
            <a:r>
              <a:rPr sz="1800" dirty="0">
                <a:latin typeface="Century Gothic"/>
                <a:cs typeface="Century Gothic"/>
              </a:rPr>
              <a:t>päivissä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korkean</a:t>
            </a:r>
            <a:r>
              <a:rPr sz="1800" spc="3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verensokerin </a:t>
            </a:r>
            <a:r>
              <a:rPr sz="1800" dirty="0">
                <a:latin typeface="Century Gothic"/>
                <a:cs typeface="Century Gothic"/>
              </a:rPr>
              <a:t>aiheuttamaan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ketoasidoosiin</a:t>
            </a:r>
            <a:r>
              <a:rPr sz="1800" spc="-6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(happomyrkytykseen)</a:t>
            </a:r>
            <a:endParaRPr sz="1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252525"/>
              </a:buClr>
              <a:buFont typeface="Garamond"/>
              <a:buChar char="◦"/>
            </a:pPr>
            <a:endParaRPr sz="3200">
              <a:latin typeface="Century Gothic"/>
              <a:cs typeface="Century Gothic"/>
            </a:endParaRPr>
          </a:p>
          <a:p>
            <a:pPr marL="194945" marR="1106170" indent="-182880">
              <a:lnSpc>
                <a:spcPct val="100000"/>
              </a:lnSpc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insuliinipuutos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korvataan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monipistos-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tai pumppuhoidolla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ja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insuliiniannoksia </a:t>
            </a:r>
            <a:r>
              <a:rPr sz="1800" dirty="0">
                <a:latin typeface="Century Gothic"/>
                <a:cs typeface="Century Gothic"/>
              </a:rPr>
              <a:t>muokataan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vaihtelevan</a:t>
            </a:r>
            <a:r>
              <a:rPr sz="1800" spc="-4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insuliinitarpeen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mukaan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spc="-20" dirty="0">
                <a:latin typeface="Century Gothic"/>
                <a:cs typeface="Century Gothic"/>
              </a:rPr>
              <a:t>itse</a:t>
            </a:r>
            <a:endParaRPr sz="1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252525"/>
              </a:buClr>
              <a:buFont typeface="Garamond"/>
              <a:buChar char="◦"/>
            </a:pPr>
            <a:endParaRPr sz="3200">
              <a:latin typeface="Century Gothic"/>
              <a:cs typeface="Century Gothic"/>
            </a:endParaRPr>
          </a:p>
          <a:p>
            <a:pPr marL="194945" indent="-182245">
              <a:lnSpc>
                <a:spcPct val="100000"/>
              </a:lnSpc>
              <a:spcBef>
                <a:spcPts val="5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Tyypin</a:t>
            </a:r>
            <a:r>
              <a:rPr sz="1800" spc="-5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1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diabeteksessa insuliinihoitoa</a:t>
            </a:r>
            <a:r>
              <a:rPr sz="1800" spc="-6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ei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täysin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lopeteta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edes</a:t>
            </a:r>
            <a:r>
              <a:rPr sz="1800" spc="-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elämän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loppuvaiheessa,</a:t>
            </a:r>
            <a:endParaRPr sz="1800">
              <a:latin typeface="Century Gothic"/>
              <a:cs typeface="Century Gothic"/>
            </a:endParaRPr>
          </a:p>
          <a:p>
            <a:pPr marL="194945">
              <a:lnSpc>
                <a:spcPct val="100000"/>
              </a:lnSpc>
            </a:pPr>
            <a:r>
              <a:rPr sz="1800" dirty="0">
                <a:latin typeface="Century Gothic"/>
                <a:cs typeface="Century Gothic"/>
              </a:rPr>
              <a:t>edes </a:t>
            </a:r>
            <a:r>
              <a:rPr sz="1800" spc="-10" dirty="0">
                <a:latin typeface="Century Gothic"/>
                <a:cs typeface="Century Gothic"/>
              </a:rPr>
              <a:t>saattohoidossa!</a:t>
            </a:r>
            <a:endParaRPr sz="1800"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1476" y="121920"/>
            <a:ext cx="3396996" cy="232410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0128504" y="2543555"/>
            <a:ext cx="2063750" cy="2569210"/>
            <a:chOff x="10128504" y="2543555"/>
            <a:chExt cx="2063750" cy="256921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28504" y="2543555"/>
              <a:ext cx="2063496" cy="23241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261092" y="4078223"/>
              <a:ext cx="1635125" cy="1006475"/>
            </a:xfrm>
            <a:custGeom>
              <a:avLst/>
              <a:gdLst/>
              <a:ahLst/>
              <a:cxnLst/>
              <a:rect l="l" t="t" r="r" b="b"/>
              <a:pathLst>
                <a:path w="1635125" h="1006475">
                  <a:moveTo>
                    <a:pt x="141731" y="1005967"/>
                  </a:moveTo>
                  <a:lnTo>
                    <a:pt x="1634998" y="7619"/>
                  </a:lnTo>
                </a:path>
                <a:path w="1635125" h="1006475">
                  <a:moveTo>
                    <a:pt x="0" y="0"/>
                  </a:moveTo>
                  <a:lnTo>
                    <a:pt x="1493265" y="1005458"/>
                  </a:lnTo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38817" y="601980"/>
            <a:ext cx="3759835" cy="5970905"/>
            <a:chOff x="8438817" y="601980"/>
            <a:chExt cx="3759835" cy="59709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71788" y="601980"/>
              <a:ext cx="2877311" cy="32385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38817" y="3785736"/>
              <a:ext cx="3759532" cy="278671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Tyypin</a:t>
            </a:r>
            <a:r>
              <a:rPr spc="-10" dirty="0"/>
              <a:t> </a:t>
            </a:r>
            <a:r>
              <a:rPr dirty="0"/>
              <a:t>2</a:t>
            </a:r>
            <a:r>
              <a:rPr spc="-15" dirty="0"/>
              <a:t> </a:t>
            </a:r>
            <a:r>
              <a:rPr dirty="0"/>
              <a:t>diabetes</a:t>
            </a:r>
            <a:r>
              <a:rPr spc="-5" dirty="0"/>
              <a:t> </a:t>
            </a:r>
            <a:r>
              <a:rPr dirty="0"/>
              <a:t>–</a:t>
            </a:r>
            <a:r>
              <a:rPr spc="-10" dirty="0"/>
              <a:t> ”T2D”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16939" y="1854453"/>
            <a:ext cx="7706359" cy="3145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310" marR="760095" indent="-182245">
              <a:lnSpc>
                <a:spcPct val="100000"/>
              </a:lnSpc>
              <a:spcBef>
                <a:spcPts val="100"/>
              </a:spcBef>
              <a:buClr>
                <a:srgbClr val="252525"/>
              </a:buClr>
              <a:buFont typeface="Garamond"/>
              <a:buChar char="◦"/>
              <a:tabLst>
                <a:tab pos="195580" algn="l"/>
              </a:tabLst>
            </a:pPr>
            <a:r>
              <a:rPr sz="1800" b="1" dirty="0">
                <a:latin typeface="Century Gothic"/>
                <a:cs typeface="Century Gothic"/>
              </a:rPr>
              <a:t>Insuliiniresistenssi:</a:t>
            </a:r>
            <a:r>
              <a:rPr sz="1800" b="1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Insuliinin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vaikutus</a:t>
            </a:r>
            <a:r>
              <a:rPr sz="1800" spc="-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elimistössä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on</a:t>
            </a:r>
            <a:r>
              <a:rPr sz="1800" spc="1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heikentynyt 	</a:t>
            </a:r>
            <a:r>
              <a:rPr sz="1800" dirty="0">
                <a:latin typeface="Century Gothic"/>
                <a:cs typeface="Century Gothic"/>
              </a:rPr>
              <a:t>(maksa,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lihakset,</a:t>
            </a:r>
            <a:r>
              <a:rPr sz="1800" spc="-5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rasvakudos)</a:t>
            </a:r>
            <a:endParaRPr sz="1800">
              <a:latin typeface="Century Gothic"/>
              <a:cs typeface="Century Gothic"/>
            </a:endParaRPr>
          </a:p>
          <a:p>
            <a:pPr marL="194310" marR="177800" indent="-182245">
              <a:lnSpc>
                <a:spcPct val="100000"/>
              </a:lnSpc>
              <a:spcBef>
                <a:spcPts val="900"/>
              </a:spcBef>
              <a:buClr>
                <a:srgbClr val="252525"/>
              </a:buClr>
              <a:buFont typeface="Garamond"/>
              <a:buChar char="◦"/>
              <a:tabLst>
                <a:tab pos="195580" algn="l"/>
              </a:tabLst>
            </a:pPr>
            <a:r>
              <a:rPr sz="1800" dirty="0">
                <a:latin typeface="Century Gothic"/>
                <a:cs typeface="Century Gothic"/>
              </a:rPr>
              <a:t>Johtuu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mm.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solunsisäisistä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rasvakertymistä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ja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viskeraalirasvan 	</a:t>
            </a:r>
            <a:r>
              <a:rPr sz="1800" dirty="0">
                <a:latin typeface="Century Gothic"/>
                <a:cs typeface="Century Gothic"/>
              </a:rPr>
              <a:t>tulehdusvälittäjäaineista</a:t>
            </a:r>
            <a:r>
              <a:rPr sz="1800" spc="-5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(jotka molemmat</a:t>
            </a:r>
            <a:r>
              <a:rPr sz="1800" spc="-4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liittyvät</a:t>
            </a:r>
            <a:r>
              <a:rPr sz="1800" spc="-55" dirty="0">
                <a:latin typeface="Century Gothic"/>
                <a:cs typeface="Century Gothic"/>
              </a:rPr>
              <a:t> </a:t>
            </a:r>
            <a:r>
              <a:rPr sz="1800" spc="-25" dirty="0">
                <a:latin typeface="Century Gothic"/>
                <a:cs typeface="Century Gothic"/>
              </a:rPr>
              <a:t>mm. 	</a:t>
            </a:r>
            <a:r>
              <a:rPr sz="1800" dirty="0">
                <a:latin typeface="Century Gothic"/>
                <a:cs typeface="Century Gothic"/>
              </a:rPr>
              <a:t>painonnousuun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ja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ovat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yhteydessä</a:t>
            </a:r>
            <a:r>
              <a:rPr sz="1800" spc="1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länsimaiseen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melko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rasvaiseen 	</a:t>
            </a:r>
            <a:r>
              <a:rPr sz="1800" dirty="0">
                <a:latin typeface="Century Gothic"/>
                <a:cs typeface="Century Gothic"/>
              </a:rPr>
              <a:t>ja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lihaisaan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ruokavalioon)</a:t>
            </a:r>
            <a:endParaRPr sz="1800">
              <a:latin typeface="Century Gothic"/>
              <a:cs typeface="Century Gothic"/>
            </a:endParaRPr>
          </a:p>
          <a:p>
            <a:pPr marL="194310" marR="182880" indent="-182245">
              <a:lnSpc>
                <a:spcPts val="2150"/>
              </a:lnSpc>
              <a:spcBef>
                <a:spcPts val="985"/>
              </a:spcBef>
              <a:buClr>
                <a:srgbClr val="252525"/>
              </a:buClr>
              <a:buFont typeface="Garamond"/>
              <a:buChar char="◦"/>
              <a:tabLst>
                <a:tab pos="195580" algn="l"/>
              </a:tabLst>
            </a:pPr>
            <a:r>
              <a:rPr sz="1800" dirty="0">
                <a:latin typeface="Century Gothic"/>
                <a:cs typeface="Century Gothic"/>
              </a:rPr>
              <a:t>Kun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insuliini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ei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vaikuta</a:t>
            </a:r>
            <a:r>
              <a:rPr sz="1800" spc="-4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kohdekudoksissaan</a:t>
            </a:r>
            <a:r>
              <a:rPr sz="1800" spc="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tarpeeksi,</a:t>
            </a:r>
            <a:r>
              <a:rPr sz="1800" spc="-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glukoosi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pysyy 	</a:t>
            </a:r>
            <a:r>
              <a:rPr sz="1800" dirty="0">
                <a:latin typeface="Century Gothic"/>
                <a:cs typeface="Century Gothic"/>
              </a:rPr>
              <a:t>verenkierrossa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Wingdings"/>
                <a:cs typeface="Wingdings"/>
              </a:rPr>
              <a:t></a:t>
            </a:r>
            <a:r>
              <a:rPr sz="1800" spc="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Century Gothic"/>
                <a:cs typeface="Century Gothic"/>
              </a:rPr>
              <a:t>verensokeri</a:t>
            </a:r>
            <a:r>
              <a:rPr sz="1800" spc="-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nousee</a:t>
            </a:r>
            <a:r>
              <a:rPr sz="1800" spc="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ja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tekee</a:t>
            </a:r>
            <a:r>
              <a:rPr sz="1800" spc="2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haittansa</a:t>
            </a:r>
            <a:endParaRPr sz="1800">
              <a:latin typeface="Century Gothic"/>
              <a:cs typeface="Century Gothic"/>
            </a:endParaRPr>
          </a:p>
          <a:p>
            <a:pPr marL="194945" indent="-182245">
              <a:lnSpc>
                <a:spcPct val="100000"/>
              </a:lnSpc>
              <a:spcBef>
                <a:spcPts val="84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Haima</a:t>
            </a:r>
            <a:r>
              <a:rPr sz="1800" spc="-5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tuottaa kyllä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insuliinia,</a:t>
            </a:r>
            <a:r>
              <a:rPr sz="1800" spc="-6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mutta</a:t>
            </a:r>
            <a:r>
              <a:rPr sz="1800" spc="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tuotannon</a:t>
            </a:r>
            <a:r>
              <a:rPr sz="1800" spc="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lisäyksellä</a:t>
            </a:r>
            <a:r>
              <a:rPr sz="1800" spc="-6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on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rajansa</a:t>
            </a:r>
            <a:endParaRPr sz="1800">
              <a:latin typeface="Century Gothic"/>
              <a:cs typeface="Century Gothic"/>
            </a:endParaRPr>
          </a:p>
          <a:p>
            <a:pPr marL="469265" lvl="1" indent="-182245">
              <a:lnSpc>
                <a:spcPct val="100000"/>
              </a:lnSpc>
              <a:spcBef>
                <a:spcPts val="500"/>
              </a:spcBef>
              <a:buClr>
                <a:srgbClr val="252525"/>
              </a:buClr>
              <a:buFont typeface="Garamond"/>
              <a:buChar char="◦"/>
              <a:tabLst>
                <a:tab pos="469265" algn="l"/>
              </a:tabLst>
            </a:pPr>
            <a:r>
              <a:rPr sz="1600" dirty="0">
                <a:latin typeface="Century Gothic"/>
                <a:cs typeface="Century Gothic"/>
              </a:rPr>
              <a:t>Myös</a:t>
            </a:r>
            <a:r>
              <a:rPr sz="1600" spc="-3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pitkäaikaisesti</a:t>
            </a:r>
            <a:r>
              <a:rPr sz="1600" spc="-3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kohonneista</a:t>
            </a:r>
            <a:r>
              <a:rPr sz="1600" spc="-2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insuliinitasoista</a:t>
            </a:r>
            <a:r>
              <a:rPr sz="1600" spc="-3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on</a:t>
            </a:r>
            <a:r>
              <a:rPr sz="1600" spc="-4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toisaalta</a:t>
            </a:r>
            <a:r>
              <a:rPr sz="1600" spc="-4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haittaa.</a:t>
            </a:r>
            <a:endParaRPr sz="1600">
              <a:latin typeface="Century Gothic"/>
              <a:cs typeface="Century Gothic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591892" y="302788"/>
            <a:ext cx="1606457" cy="128672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895" rIns="0" bIns="0" rtlCol="0">
            <a:spAutoFit/>
          </a:bodyPr>
          <a:lstStyle/>
          <a:p>
            <a:pPr marL="314325">
              <a:lnSpc>
                <a:spcPct val="100000"/>
              </a:lnSpc>
              <a:spcBef>
                <a:spcPts val="95"/>
              </a:spcBef>
            </a:pPr>
            <a:r>
              <a:rPr sz="4300" spc="-10" dirty="0"/>
              <a:t>Insuliiniresistenssi</a:t>
            </a:r>
            <a:r>
              <a:rPr sz="4300" spc="-75" dirty="0"/>
              <a:t> </a:t>
            </a:r>
            <a:r>
              <a:rPr sz="4300" dirty="0"/>
              <a:t>ja</a:t>
            </a:r>
            <a:r>
              <a:rPr sz="4300" spc="-90" dirty="0"/>
              <a:t> </a:t>
            </a:r>
            <a:r>
              <a:rPr sz="4300" spc="-10" dirty="0"/>
              <a:t>hyperinsulinemia</a:t>
            </a:r>
            <a:endParaRPr sz="4300"/>
          </a:p>
        </p:txBody>
      </p:sp>
      <p:sp>
        <p:nvSpPr>
          <p:cNvPr id="3" name="object 3"/>
          <p:cNvSpPr txBox="1"/>
          <p:nvPr/>
        </p:nvSpPr>
        <p:spPr>
          <a:xfrm>
            <a:off x="1145844" y="2132203"/>
            <a:ext cx="5291455" cy="1496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marR="5080" indent="-182880">
              <a:lnSpc>
                <a:spcPct val="100000"/>
              </a:lnSpc>
              <a:spcBef>
                <a:spcPts val="1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Hyperinsulinemia</a:t>
            </a:r>
            <a:r>
              <a:rPr sz="1800" spc="-6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(~tarpeettoman suuri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määrä </a:t>
            </a:r>
            <a:r>
              <a:rPr sz="1800" dirty="0">
                <a:latin typeface="Century Gothic"/>
                <a:cs typeface="Century Gothic"/>
              </a:rPr>
              <a:t>insuliinia</a:t>
            </a:r>
            <a:r>
              <a:rPr sz="1800" spc="-4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elimistössä)</a:t>
            </a:r>
            <a:r>
              <a:rPr sz="1800" spc="-10" dirty="0">
                <a:latin typeface="Century Gothic"/>
                <a:cs typeface="Century Gothic"/>
              </a:rPr>
              <a:t> vaikuttaa</a:t>
            </a:r>
            <a:endParaRPr sz="1800">
              <a:latin typeface="Century Gothic"/>
              <a:cs typeface="Century Gothic"/>
            </a:endParaRPr>
          </a:p>
          <a:p>
            <a:pPr marL="468630" lvl="1" indent="-182245">
              <a:lnSpc>
                <a:spcPct val="100000"/>
              </a:lnSpc>
              <a:spcBef>
                <a:spcPts val="500"/>
              </a:spcBef>
              <a:buClr>
                <a:srgbClr val="252525"/>
              </a:buClr>
              <a:buFont typeface="Garamond"/>
              <a:buChar char="◦"/>
              <a:tabLst>
                <a:tab pos="468630" algn="l"/>
              </a:tabLst>
            </a:pPr>
            <a:r>
              <a:rPr sz="1600" dirty="0">
                <a:latin typeface="Century Gothic"/>
                <a:cs typeface="Century Gothic"/>
              </a:rPr>
              <a:t>sydän-</a:t>
            </a:r>
            <a:r>
              <a:rPr sz="1600" spc="-3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ja</a:t>
            </a:r>
            <a:r>
              <a:rPr sz="1600" spc="-5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verisuonisairauksien</a:t>
            </a:r>
            <a:endParaRPr sz="1600">
              <a:latin typeface="Century Gothic"/>
              <a:cs typeface="Century Gothic"/>
            </a:endParaRPr>
          </a:p>
          <a:p>
            <a:pPr marL="468630" lvl="1" indent="-182245">
              <a:lnSpc>
                <a:spcPct val="100000"/>
              </a:lnSpc>
              <a:spcBef>
                <a:spcPts val="505"/>
              </a:spcBef>
              <a:buClr>
                <a:srgbClr val="252525"/>
              </a:buClr>
              <a:buFont typeface="Garamond"/>
              <a:buChar char="◦"/>
              <a:tabLst>
                <a:tab pos="468630" algn="l"/>
              </a:tabLst>
            </a:pPr>
            <a:r>
              <a:rPr sz="1600" spc="-10" dirty="0">
                <a:latin typeface="Century Gothic"/>
                <a:cs typeface="Century Gothic"/>
              </a:rPr>
              <a:t>lihavuuden</a:t>
            </a:r>
            <a:endParaRPr sz="1600">
              <a:latin typeface="Century Gothic"/>
              <a:cs typeface="Century Gothic"/>
            </a:endParaRPr>
          </a:p>
          <a:p>
            <a:pPr marL="468630" lvl="1" indent="-182245">
              <a:lnSpc>
                <a:spcPct val="100000"/>
              </a:lnSpc>
              <a:spcBef>
                <a:spcPts val="490"/>
              </a:spcBef>
              <a:buClr>
                <a:srgbClr val="252525"/>
              </a:buClr>
              <a:buFont typeface="Garamond"/>
              <a:buChar char="◦"/>
              <a:tabLst>
                <a:tab pos="468630" algn="l"/>
              </a:tabLst>
            </a:pPr>
            <a:r>
              <a:rPr sz="1600" spc="-10" dirty="0">
                <a:latin typeface="Century Gothic"/>
                <a:cs typeface="Century Gothic"/>
              </a:rPr>
              <a:t>syöpäsairauksien</a:t>
            </a:r>
            <a:r>
              <a:rPr sz="1600" spc="-3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syntyyn</a:t>
            </a:r>
            <a:r>
              <a:rPr sz="1600" spc="-2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ja</a:t>
            </a:r>
            <a:r>
              <a:rPr sz="1600" spc="-2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kehitykseen.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5844" y="4106417"/>
            <a:ext cx="4959985" cy="1511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marR="594995" indent="-182880">
              <a:lnSpc>
                <a:spcPct val="100000"/>
              </a:lnSpc>
              <a:spcBef>
                <a:spcPts val="1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Se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on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osallisena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myös</a:t>
            </a:r>
            <a:r>
              <a:rPr sz="1800" spc="-10" dirty="0">
                <a:latin typeface="Century Gothic"/>
                <a:cs typeface="Century Gothic"/>
              </a:rPr>
              <a:t> muistitoimintoja </a:t>
            </a:r>
            <a:r>
              <a:rPr sz="1800" dirty="0">
                <a:latin typeface="Century Gothic"/>
                <a:cs typeface="Century Gothic"/>
              </a:rPr>
              <a:t>heikentävien</a:t>
            </a:r>
            <a:r>
              <a:rPr sz="1800" spc="-4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sairauksien</a:t>
            </a:r>
            <a:r>
              <a:rPr sz="1800" spc="-4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synnyssä </a:t>
            </a:r>
            <a:r>
              <a:rPr sz="1800" spc="-25" dirty="0">
                <a:latin typeface="Century Gothic"/>
                <a:cs typeface="Century Gothic"/>
              </a:rPr>
              <a:t>ja </a:t>
            </a:r>
            <a:r>
              <a:rPr sz="1800" spc="-10" dirty="0">
                <a:latin typeface="Century Gothic"/>
                <a:cs typeface="Century Gothic"/>
              </a:rPr>
              <a:t>kehityksessä.</a:t>
            </a:r>
            <a:endParaRPr sz="1800">
              <a:latin typeface="Century Gothic"/>
              <a:cs typeface="Century Gothic"/>
            </a:endParaRPr>
          </a:p>
          <a:p>
            <a:pPr marL="194945" marR="5080" indent="-182880">
              <a:lnSpc>
                <a:spcPct val="100000"/>
              </a:lnSpc>
              <a:spcBef>
                <a:spcPts val="900"/>
              </a:spcBef>
              <a:buClr>
                <a:srgbClr val="252525"/>
              </a:buClr>
              <a:buFont typeface="Garamond"/>
              <a:buChar char="◦"/>
              <a:tabLst>
                <a:tab pos="194945" algn="l"/>
              </a:tabLst>
            </a:pPr>
            <a:r>
              <a:rPr sz="1800" dirty="0">
                <a:latin typeface="Century Gothic"/>
                <a:cs typeface="Century Gothic"/>
              </a:rPr>
              <a:t>Lisäksi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se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vaikuttaa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vanhenemiseen </a:t>
            </a:r>
            <a:r>
              <a:rPr sz="1800" spc="-10" dirty="0">
                <a:latin typeface="Century Gothic"/>
                <a:cs typeface="Century Gothic"/>
              </a:rPr>
              <a:t>liittyviin perusmekanismeihin.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19518" y="4873497"/>
            <a:ext cx="371856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entury Gothic"/>
                <a:cs typeface="Century Gothic"/>
              </a:rPr>
              <a:t>Niskanen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Leo,</a:t>
            </a:r>
            <a:r>
              <a:rPr sz="1800" spc="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”Puute</a:t>
            </a:r>
            <a:r>
              <a:rPr sz="1800" spc="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on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pahasta </a:t>
            </a:r>
            <a:r>
              <a:rPr sz="1800" dirty="0">
                <a:latin typeface="Century Gothic"/>
                <a:cs typeface="Century Gothic"/>
              </a:rPr>
              <a:t>mutta</a:t>
            </a:r>
            <a:r>
              <a:rPr sz="1800" spc="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liika</a:t>
            </a:r>
            <a:r>
              <a:rPr sz="1800" spc="-5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on</a:t>
            </a:r>
            <a:r>
              <a:rPr sz="1800" spc="1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liikaa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-</a:t>
            </a:r>
            <a:r>
              <a:rPr sz="1800" spc="1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Insuliinin </a:t>
            </a:r>
            <a:r>
              <a:rPr sz="1800" dirty="0">
                <a:latin typeface="Century Gothic"/>
                <a:cs typeface="Century Gothic"/>
              </a:rPr>
              <a:t>monialaiset</a:t>
            </a:r>
            <a:r>
              <a:rPr sz="1800" spc="-4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vaikutukset”</a:t>
            </a:r>
            <a:endParaRPr sz="18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Century Gothic"/>
                <a:cs typeface="Century Gothic"/>
              </a:rPr>
              <a:t>SLL</a:t>
            </a:r>
            <a:r>
              <a:rPr sz="1800" spc="11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2021;76(42):2391-</a:t>
            </a:r>
            <a:r>
              <a:rPr sz="1800" spc="-20" dirty="0">
                <a:latin typeface="Century Gothic"/>
                <a:cs typeface="Century Gothic"/>
              </a:rPr>
              <a:t>2396</a:t>
            </a:r>
            <a:endParaRPr sz="1800">
              <a:latin typeface="Century Gothic"/>
              <a:cs typeface="Century Gothic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60107" y="1857755"/>
            <a:ext cx="4981956" cy="23530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5844" y="649681"/>
            <a:ext cx="7832090" cy="127063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>
              <a:lnSpc>
                <a:spcPts val="4650"/>
              </a:lnSpc>
              <a:spcBef>
                <a:spcPts val="675"/>
              </a:spcBef>
            </a:pPr>
            <a:r>
              <a:rPr sz="4300" dirty="0"/>
              <a:t>Diabeteksen</a:t>
            </a:r>
            <a:r>
              <a:rPr sz="4300" spc="-229" dirty="0"/>
              <a:t> </a:t>
            </a:r>
            <a:r>
              <a:rPr sz="4300" dirty="0"/>
              <a:t>komplikaatiot</a:t>
            </a:r>
            <a:r>
              <a:rPr sz="4300" spc="-250" dirty="0"/>
              <a:t> </a:t>
            </a:r>
            <a:r>
              <a:rPr sz="4300" spc="-25" dirty="0"/>
              <a:t>eli </a:t>
            </a:r>
            <a:r>
              <a:rPr sz="4300" spc="-10" dirty="0"/>
              <a:t>lisäsairaudet</a:t>
            </a:r>
            <a:endParaRPr sz="4300"/>
          </a:p>
        </p:txBody>
      </p:sp>
      <p:sp>
        <p:nvSpPr>
          <p:cNvPr id="3" name="object 3"/>
          <p:cNvSpPr txBox="1"/>
          <p:nvPr/>
        </p:nvSpPr>
        <p:spPr>
          <a:xfrm>
            <a:off x="5080508" y="1923669"/>
            <a:ext cx="4193540" cy="54673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355600" marR="5080" indent="-343535">
              <a:lnSpc>
                <a:spcPts val="1939"/>
              </a:lnSpc>
              <a:spcBef>
                <a:spcPts val="345"/>
              </a:spcBef>
              <a:buClr>
                <a:srgbClr val="252525"/>
              </a:buClr>
              <a:buFont typeface="Arial"/>
              <a:buChar char="•"/>
              <a:tabLst>
                <a:tab pos="355600" algn="l"/>
              </a:tabLst>
            </a:pPr>
            <a:r>
              <a:rPr sz="1800" dirty="0">
                <a:latin typeface="Century Gothic"/>
                <a:cs typeface="Century Gothic"/>
              </a:rPr>
              <a:t>Ennenaikaisia</a:t>
            </a:r>
            <a:r>
              <a:rPr sz="1800" spc="-5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kuolemia</a:t>
            </a:r>
            <a:r>
              <a:rPr sz="1800" spc="-2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–</a:t>
            </a:r>
            <a:r>
              <a:rPr sz="1800" spc="-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sydän-</a:t>
            </a:r>
            <a:r>
              <a:rPr sz="1800" spc="10" dirty="0">
                <a:latin typeface="Century Gothic"/>
                <a:cs typeface="Century Gothic"/>
              </a:rPr>
              <a:t> </a:t>
            </a:r>
            <a:r>
              <a:rPr sz="1800" spc="-25" dirty="0">
                <a:latin typeface="Century Gothic"/>
                <a:cs typeface="Century Gothic"/>
              </a:rPr>
              <a:t>ja </a:t>
            </a:r>
            <a:r>
              <a:rPr sz="1800" spc="-10" dirty="0">
                <a:latin typeface="Century Gothic"/>
                <a:cs typeface="Century Gothic"/>
              </a:rPr>
              <a:t>aivotapahumat!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80508" y="2893314"/>
            <a:ext cx="43599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252525"/>
              </a:buClr>
              <a:buFont typeface="Arial"/>
              <a:buChar char="•"/>
              <a:tabLst>
                <a:tab pos="355600" algn="l"/>
              </a:tabLst>
            </a:pPr>
            <a:r>
              <a:rPr sz="1800" dirty="0">
                <a:latin typeface="Century Gothic"/>
                <a:cs typeface="Century Gothic"/>
              </a:rPr>
              <a:t>Verisuoniongelmia</a:t>
            </a:r>
            <a:r>
              <a:rPr sz="1800" spc="-4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ja</a:t>
            </a:r>
            <a:r>
              <a:rPr sz="1800" spc="-10" dirty="0">
                <a:latin typeface="Century Gothic"/>
                <a:cs typeface="Century Gothic"/>
              </a:rPr>
              <a:t> amputaatoita.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80508" y="3615690"/>
            <a:ext cx="5363845" cy="223901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355600" marR="5080" indent="-343535">
              <a:lnSpc>
                <a:spcPct val="90000"/>
              </a:lnSpc>
              <a:spcBef>
                <a:spcPts val="315"/>
              </a:spcBef>
              <a:buClr>
                <a:srgbClr val="252525"/>
              </a:buClr>
              <a:buFont typeface="Arial"/>
              <a:buChar char="•"/>
              <a:tabLst>
                <a:tab pos="355600" algn="l"/>
              </a:tabLst>
            </a:pPr>
            <a:r>
              <a:rPr sz="1800" spc="-10" dirty="0">
                <a:latin typeface="Century Gothic"/>
                <a:cs typeface="Century Gothic"/>
              </a:rPr>
              <a:t>Hermosto-</a:t>
            </a:r>
            <a:r>
              <a:rPr sz="1800" dirty="0">
                <a:latin typeface="Century Gothic"/>
                <a:cs typeface="Century Gothic"/>
              </a:rPr>
              <a:t>ongelmia;</a:t>
            </a:r>
            <a:r>
              <a:rPr sz="1800" spc="1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hermokipuja,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”paleluja”, </a:t>
            </a:r>
            <a:r>
              <a:rPr sz="1800" dirty="0">
                <a:latin typeface="Century Gothic"/>
                <a:cs typeface="Century Gothic"/>
              </a:rPr>
              <a:t>vatsaongelmia,</a:t>
            </a:r>
            <a:r>
              <a:rPr sz="1800" spc="-7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tuntopuutoksia</a:t>
            </a:r>
            <a:r>
              <a:rPr sz="1800" spc="-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ja</a:t>
            </a:r>
            <a:r>
              <a:rPr sz="1800" spc="-5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vaikeasti </a:t>
            </a:r>
            <a:r>
              <a:rPr sz="1800" dirty="0">
                <a:latin typeface="Century Gothic"/>
                <a:cs typeface="Century Gothic"/>
              </a:rPr>
              <a:t>paranevia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haavoja</a:t>
            </a:r>
            <a:endParaRPr sz="1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252525"/>
              </a:buClr>
              <a:buFont typeface="Arial"/>
              <a:buChar char="•"/>
            </a:pPr>
            <a:endParaRPr sz="2850">
              <a:latin typeface="Century Gothic"/>
              <a:cs typeface="Century Gothic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Clr>
                <a:srgbClr val="252525"/>
              </a:buClr>
              <a:buFont typeface="Arial"/>
              <a:buChar char="•"/>
              <a:tabLst>
                <a:tab pos="355600" algn="l"/>
              </a:tabLst>
            </a:pPr>
            <a:r>
              <a:rPr sz="1800" dirty="0">
                <a:latin typeface="Century Gothic"/>
                <a:cs typeface="Century Gothic"/>
              </a:rPr>
              <a:t>Sokeutumisriski!</a:t>
            </a:r>
            <a:r>
              <a:rPr sz="1800" spc="-7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(hyvällä</a:t>
            </a:r>
            <a:r>
              <a:rPr sz="1600" spc="-6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hoidolla</a:t>
            </a:r>
            <a:r>
              <a:rPr sz="1600" spc="-4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harvinaistunut!)</a:t>
            </a:r>
            <a:endParaRPr sz="1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252525"/>
              </a:buClr>
              <a:buFont typeface="Arial"/>
              <a:buChar char="•"/>
            </a:pPr>
            <a:endParaRPr sz="2850">
              <a:latin typeface="Century Gothic"/>
              <a:cs typeface="Century Gothic"/>
            </a:endParaRPr>
          </a:p>
          <a:p>
            <a:pPr marL="355600" indent="-342900">
              <a:lnSpc>
                <a:spcPct val="100000"/>
              </a:lnSpc>
              <a:buClr>
                <a:srgbClr val="252525"/>
              </a:buClr>
              <a:buFont typeface="Arial"/>
              <a:buChar char="•"/>
              <a:tabLst>
                <a:tab pos="355600" algn="l"/>
              </a:tabLst>
            </a:pPr>
            <a:r>
              <a:rPr sz="1800" dirty="0">
                <a:latin typeface="Century Gothic"/>
                <a:cs typeface="Century Gothic"/>
              </a:rPr>
              <a:t>Munuaisten</a:t>
            </a:r>
            <a:r>
              <a:rPr sz="1800" spc="-10" dirty="0">
                <a:latin typeface="Century Gothic"/>
                <a:cs typeface="Century Gothic"/>
              </a:rPr>
              <a:t> vajaatoiminta.</a:t>
            </a:r>
            <a:endParaRPr sz="180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89559" y="1921764"/>
            <a:ext cx="4712335" cy="4792980"/>
            <a:chOff x="289559" y="1921764"/>
            <a:chExt cx="4712335" cy="479298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3879" y="1921764"/>
              <a:ext cx="1969008" cy="13365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32659" y="2962656"/>
              <a:ext cx="1898904" cy="137464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9559" y="3902964"/>
              <a:ext cx="2510028" cy="17068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55520" y="4765548"/>
              <a:ext cx="2746248" cy="1949195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9370821" y="152145"/>
            <a:ext cx="2719705" cy="3464560"/>
            <a:chOff x="9370821" y="152145"/>
            <a:chExt cx="2719705" cy="3464560"/>
          </a:xfrm>
        </p:grpSpPr>
        <p:sp>
          <p:nvSpPr>
            <p:cNvPr id="12" name="object 12"/>
            <p:cNvSpPr/>
            <p:nvPr/>
          </p:nvSpPr>
          <p:spPr>
            <a:xfrm>
              <a:off x="9546335" y="158495"/>
              <a:ext cx="2537460" cy="3451860"/>
            </a:xfrm>
            <a:custGeom>
              <a:avLst/>
              <a:gdLst/>
              <a:ahLst/>
              <a:cxnLst/>
              <a:rect l="l" t="t" r="r" b="b"/>
              <a:pathLst>
                <a:path w="2537459" h="3451860">
                  <a:moveTo>
                    <a:pt x="2368296" y="0"/>
                  </a:moveTo>
                  <a:lnTo>
                    <a:pt x="338328" y="0"/>
                  </a:lnTo>
                  <a:lnTo>
                    <a:pt x="293341" y="6039"/>
                  </a:lnTo>
                  <a:lnTo>
                    <a:pt x="252927" y="23085"/>
                  </a:lnTo>
                  <a:lnTo>
                    <a:pt x="218693" y="49529"/>
                  </a:lnTo>
                  <a:lnTo>
                    <a:pt x="192249" y="83763"/>
                  </a:lnTo>
                  <a:lnTo>
                    <a:pt x="175203" y="124177"/>
                  </a:lnTo>
                  <a:lnTo>
                    <a:pt x="169164" y="169163"/>
                  </a:lnTo>
                  <a:lnTo>
                    <a:pt x="169164" y="3113531"/>
                  </a:lnTo>
                  <a:lnTo>
                    <a:pt x="0" y="3113531"/>
                  </a:lnTo>
                  <a:lnTo>
                    <a:pt x="32932" y="3120175"/>
                  </a:lnTo>
                  <a:lnTo>
                    <a:pt x="59817" y="3138297"/>
                  </a:lnTo>
                  <a:lnTo>
                    <a:pt x="77938" y="3165181"/>
                  </a:lnTo>
                  <a:lnTo>
                    <a:pt x="84582" y="3198114"/>
                  </a:lnTo>
                  <a:lnTo>
                    <a:pt x="77938" y="3231046"/>
                  </a:lnTo>
                  <a:lnTo>
                    <a:pt x="59817" y="3257930"/>
                  </a:lnTo>
                  <a:lnTo>
                    <a:pt x="32932" y="3276052"/>
                  </a:lnTo>
                  <a:lnTo>
                    <a:pt x="0" y="3282695"/>
                  </a:lnTo>
                  <a:lnTo>
                    <a:pt x="169164" y="3282695"/>
                  </a:lnTo>
                  <a:lnTo>
                    <a:pt x="163124" y="3327682"/>
                  </a:lnTo>
                  <a:lnTo>
                    <a:pt x="146078" y="3368096"/>
                  </a:lnTo>
                  <a:lnTo>
                    <a:pt x="119633" y="3402329"/>
                  </a:lnTo>
                  <a:lnTo>
                    <a:pt x="85400" y="3428774"/>
                  </a:lnTo>
                  <a:lnTo>
                    <a:pt x="44986" y="3445820"/>
                  </a:lnTo>
                  <a:lnTo>
                    <a:pt x="0" y="3451859"/>
                  </a:lnTo>
                  <a:lnTo>
                    <a:pt x="2029968" y="3451859"/>
                  </a:lnTo>
                  <a:lnTo>
                    <a:pt x="2074954" y="3445820"/>
                  </a:lnTo>
                  <a:lnTo>
                    <a:pt x="2115368" y="3428774"/>
                  </a:lnTo>
                  <a:lnTo>
                    <a:pt x="2149602" y="3402329"/>
                  </a:lnTo>
                  <a:lnTo>
                    <a:pt x="2176046" y="3368096"/>
                  </a:lnTo>
                  <a:lnTo>
                    <a:pt x="2193092" y="3327682"/>
                  </a:lnTo>
                  <a:lnTo>
                    <a:pt x="2199132" y="3282695"/>
                  </a:lnTo>
                  <a:lnTo>
                    <a:pt x="2199132" y="338327"/>
                  </a:lnTo>
                  <a:lnTo>
                    <a:pt x="338328" y="338327"/>
                  </a:lnTo>
                  <a:lnTo>
                    <a:pt x="305395" y="331684"/>
                  </a:lnTo>
                  <a:lnTo>
                    <a:pt x="278511" y="313563"/>
                  </a:lnTo>
                  <a:lnTo>
                    <a:pt x="260389" y="286678"/>
                  </a:lnTo>
                  <a:lnTo>
                    <a:pt x="253746" y="253745"/>
                  </a:lnTo>
                  <a:lnTo>
                    <a:pt x="260389" y="220813"/>
                  </a:lnTo>
                  <a:lnTo>
                    <a:pt x="278511" y="193928"/>
                  </a:lnTo>
                  <a:lnTo>
                    <a:pt x="305395" y="175807"/>
                  </a:lnTo>
                  <a:lnTo>
                    <a:pt x="338328" y="169163"/>
                  </a:lnTo>
                  <a:lnTo>
                    <a:pt x="2537460" y="169163"/>
                  </a:lnTo>
                  <a:lnTo>
                    <a:pt x="2531420" y="124177"/>
                  </a:lnTo>
                  <a:lnTo>
                    <a:pt x="2514374" y="83763"/>
                  </a:lnTo>
                  <a:lnTo>
                    <a:pt x="2487930" y="49529"/>
                  </a:lnTo>
                  <a:lnTo>
                    <a:pt x="2453696" y="23085"/>
                  </a:lnTo>
                  <a:lnTo>
                    <a:pt x="2413282" y="6039"/>
                  </a:lnTo>
                  <a:lnTo>
                    <a:pt x="2368296" y="0"/>
                  </a:lnTo>
                  <a:close/>
                </a:path>
                <a:path w="2537459" h="3451860">
                  <a:moveTo>
                    <a:pt x="2537460" y="169163"/>
                  </a:moveTo>
                  <a:lnTo>
                    <a:pt x="507492" y="169163"/>
                  </a:lnTo>
                  <a:lnTo>
                    <a:pt x="501452" y="214150"/>
                  </a:lnTo>
                  <a:lnTo>
                    <a:pt x="484406" y="254564"/>
                  </a:lnTo>
                  <a:lnTo>
                    <a:pt x="457962" y="288798"/>
                  </a:lnTo>
                  <a:lnTo>
                    <a:pt x="423728" y="315242"/>
                  </a:lnTo>
                  <a:lnTo>
                    <a:pt x="383314" y="332288"/>
                  </a:lnTo>
                  <a:lnTo>
                    <a:pt x="338328" y="338327"/>
                  </a:lnTo>
                  <a:lnTo>
                    <a:pt x="2368296" y="338327"/>
                  </a:lnTo>
                  <a:lnTo>
                    <a:pt x="2413282" y="332288"/>
                  </a:lnTo>
                  <a:lnTo>
                    <a:pt x="2453696" y="315242"/>
                  </a:lnTo>
                  <a:lnTo>
                    <a:pt x="2487930" y="288798"/>
                  </a:lnTo>
                  <a:lnTo>
                    <a:pt x="2514374" y="254564"/>
                  </a:lnTo>
                  <a:lnTo>
                    <a:pt x="2531420" y="214150"/>
                  </a:lnTo>
                  <a:lnTo>
                    <a:pt x="2537460" y="169163"/>
                  </a:lnTo>
                  <a:close/>
                </a:path>
              </a:pathLst>
            </a:custGeom>
            <a:solidFill>
              <a:srgbClr val="1CAC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377171" y="327659"/>
              <a:ext cx="676910" cy="3282950"/>
            </a:xfrm>
            <a:custGeom>
              <a:avLst/>
              <a:gdLst/>
              <a:ahLst/>
              <a:cxnLst/>
              <a:rect l="l" t="t" r="r" b="b"/>
              <a:pathLst>
                <a:path w="676909" h="3282950">
                  <a:moveTo>
                    <a:pt x="676655" y="0"/>
                  </a:moveTo>
                  <a:lnTo>
                    <a:pt x="507492" y="0"/>
                  </a:lnTo>
                  <a:lnTo>
                    <a:pt x="474559" y="6643"/>
                  </a:lnTo>
                  <a:lnTo>
                    <a:pt x="447675" y="24765"/>
                  </a:lnTo>
                  <a:lnTo>
                    <a:pt x="429553" y="51649"/>
                  </a:lnTo>
                  <a:lnTo>
                    <a:pt x="422909" y="84582"/>
                  </a:lnTo>
                  <a:lnTo>
                    <a:pt x="429553" y="117514"/>
                  </a:lnTo>
                  <a:lnTo>
                    <a:pt x="447675" y="144399"/>
                  </a:lnTo>
                  <a:lnTo>
                    <a:pt x="474559" y="162520"/>
                  </a:lnTo>
                  <a:lnTo>
                    <a:pt x="507492" y="169164"/>
                  </a:lnTo>
                  <a:lnTo>
                    <a:pt x="552478" y="163124"/>
                  </a:lnTo>
                  <a:lnTo>
                    <a:pt x="592892" y="146078"/>
                  </a:lnTo>
                  <a:lnTo>
                    <a:pt x="627126" y="119634"/>
                  </a:lnTo>
                  <a:lnTo>
                    <a:pt x="653570" y="85400"/>
                  </a:lnTo>
                  <a:lnTo>
                    <a:pt x="670616" y="44986"/>
                  </a:lnTo>
                  <a:lnTo>
                    <a:pt x="676655" y="0"/>
                  </a:lnTo>
                  <a:close/>
                </a:path>
                <a:path w="676909" h="3282950">
                  <a:moveTo>
                    <a:pt x="169163" y="2944368"/>
                  </a:moveTo>
                  <a:lnTo>
                    <a:pt x="124177" y="2950407"/>
                  </a:lnTo>
                  <a:lnTo>
                    <a:pt x="83763" y="2967453"/>
                  </a:lnTo>
                  <a:lnTo>
                    <a:pt x="49529" y="2993898"/>
                  </a:lnTo>
                  <a:lnTo>
                    <a:pt x="23085" y="3028131"/>
                  </a:lnTo>
                  <a:lnTo>
                    <a:pt x="6039" y="3068545"/>
                  </a:lnTo>
                  <a:lnTo>
                    <a:pt x="0" y="3113532"/>
                  </a:lnTo>
                  <a:lnTo>
                    <a:pt x="6039" y="3158518"/>
                  </a:lnTo>
                  <a:lnTo>
                    <a:pt x="23085" y="3198932"/>
                  </a:lnTo>
                  <a:lnTo>
                    <a:pt x="49529" y="3233166"/>
                  </a:lnTo>
                  <a:lnTo>
                    <a:pt x="83763" y="3259610"/>
                  </a:lnTo>
                  <a:lnTo>
                    <a:pt x="124177" y="3276656"/>
                  </a:lnTo>
                  <a:lnTo>
                    <a:pt x="169163" y="3282696"/>
                  </a:lnTo>
                  <a:lnTo>
                    <a:pt x="214150" y="3276656"/>
                  </a:lnTo>
                  <a:lnTo>
                    <a:pt x="254564" y="3259610"/>
                  </a:lnTo>
                  <a:lnTo>
                    <a:pt x="288798" y="3233166"/>
                  </a:lnTo>
                  <a:lnTo>
                    <a:pt x="315242" y="3198932"/>
                  </a:lnTo>
                  <a:lnTo>
                    <a:pt x="332288" y="3158518"/>
                  </a:lnTo>
                  <a:lnTo>
                    <a:pt x="338327" y="3113532"/>
                  </a:lnTo>
                  <a:lnTo>
                    <a:pt x="169163" y="3113532"/>
                  </a:lnTo>
                  <a:lnTo>
                    <a:pt x="202096" y="3106888"/>
                  </a:lnTo>
                  <a:lnTo>
                    <a:pt x="228980" y="3088767"/>
                  </a:lnTo>
                  <a:lnTo>
                    <a:pt x="247102" y="3061882"/>
                  </a:lnTo>
                  <a:lnTo>
                    <a:pt x="253746" y="3028950"/>
                  </a:lnTo>
                  <a:lnTo>
                    <a:pt x="247102" y="2996017"/>
                  </a:lnTo>
                  <a:lnTo>
                    <a:pt x="228980" y="2969133"/>
                  </a:lnTo>
                  <a:lnTo>
                    <a:pt x="202096" y="2951011"/>
                  </a:lnTo>
                  <a:lnTo>
                    <a:pt x="169163" y="2944368"/>
                  </a:lnTo>
                  <a:close/>
                </a:path>
              </a:pathLst>
            </a:custGeom>
            <a:solidFill>
              <a:srgbClr val="178A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377171" y="158495"/>
              <a:ext cx="2707005" cy="3451860"/>
            </a:xfrm>
            <a:custGeom>
              <a:avLst/>
              <a:gdLst/>
              <a:ahLst/>
              <a:cxnLst/>
              <a:rect l="l" t="t" r="r" b="b"/>
              <a:pathLst>
                <a:path w="2707004" h="3451860">
                  <a:moveTo>
                    <a:pt x="338327" y="3113531"/>
                  </a:moveTo>
                  <a:lnTo>
                    <a:pt x="338327" y="169163"/>
                  </a:lnTo>
                  <a:lnTo>
                    <a:pt x="344367" y="124177"/>
                  </a:lnTo>
                  <a:lnTo>
                    <a:pt x="361413" y="83763"/>
                  </a:lnTo>
                  <a:lnTo>
                    <a:pt x="387857" y="49529"/>
                  </a:lnTo>
                  <a:lnTo>
                    <a:pt x="422091" y="23085"/>
                  </a:lnTo>
                  <a:lnTo>
                    <a:pt x="462505" y="6039"/>
                  </a:lnTo>
                  <a:lnTo>
                    <a:pt x="507492" y="0"/>
                  </a:lnTo>
                  <a:lnTo>
                    <a:pt x="2537459" y="0"/>
                  </a:lnTo>
                  <a:lnTo>
                    <a:pt x="2582446" y="6039"/>
                  </a:lnTo>
                  <a:lnTo>
                    <a:pt x="2622860" y="23085"/>
                  </a:lnTo>
                  <a:lnTo>
                    <a:pt x="2657093" y="49529"/>
                  </a:lnTo>
                  <a:lnTo>
                    <a:pt x="2683538" y="83763"/>
                  </a:lnTo>
                  <a:lnTo>
                    <a:pt x="2700584" y="124177"/>
                  </a:lnTo>
                  <a:lnTo>
                    <a:pt x="2706624" y="169163"/>
                  </a:lnTo>
                  <a:lnTo>
                    <a:pt x="2700584" y="214150"/>
                  </a:lnTo>
                  <a:lnTo>
                    <a:pt x="2683538" y="254564"/>
                  </a:lnTo>
                  <a:lnTo>
                    <a:pt x="2657094" y="288798"/>
                  </a:lnTo>
                  <a:lnTo>
                    <a:pt x="2622860" y="315242"/>
                  </a:lnTo>
                  <a:lnTo>
                    <a:pt x="2582446" y="332288"/>
                  </a:lnTo>
                  <a:lnTo>
                    <a:pt x="2537459" y="338327"/>
                  </a:lnTo>
                  <a:lnTo>
                    <a:pt x="2368296" y="338327"/>
                  </a:lnTo>
                  <a:lnTo>
                    <a:pt x="2368296" y="3282695"/>
                  </a:lnTo>
                  <a:lnTo>
                    <a:pt x="2362256" y="3327682"/>
                  </a:lnTo>
                  <a:lnTo>
                    <a:pt x="2345210" y="3368096"/>
                  </a:lnTo>
                  <a:lnTo>
                    <a:pt x="2318766" y="3402329"/>
                  </a:lnTo>
                  <a:lnTo>
                    <a:pt x="2284532" y="3428774"/>
                  </a:lnTo>
                  <a:lnTo>
                    <a:pt x="2244118" y="3445820"/>
                  </a:lnTo>
                  <a:lnTo>
                    <a:pt x="2199131" y="3451859"/>
                  </a:lnTo>
                  <a:lnTo>
                    <a:pt x="169163" y="3451859"/>
                  </a:lnTo>
                  <a:lnTo>
                    <a:pt x="124177" y="3445820"/>
                  </a:lnTo>
                  <a:lnTo>
                    <a:pt x="83763" y="3428774"/>
                  </a:lnTo>
                  <a:lnTo>
                    <a:pt x="49529" y="3402329"/>
                  </a:lnTo>
                  <a:lnTo>
                    <a:pt x="23085" y="3368096"/>
                  </a:lnTo>
                  <a:lnTo>
                    <a:pt x="6039" y="3327682"/>
                  </a:lnTo>
                  <a:lnTo>
                    <a:pt x="0" y="3282695"/>
                  </a:lnTo>
                  <a:lnTo>
                    <a:pt x="6039" y="3237709"/>
                  </a:lnTo>
                  <a:lnTo>
                    <a:pt x="23085" y="3197295"/>
                  </a:lnTo>
                  <a:lnTo>
                    <a:pt x="49529" y="3163062"/>
                  </a:lnTo>
                  <a:lnTo>
                    <a:pt x="83763" y="3136617"/>
                  </a:lnTo>
                  <a:lnTo>
                    <a:pt x="124177" y="3119571"/>
                  </a:lnTo>
                  <a:lnTo>
                    <a:pt x="169163" y="3113531"/>
                  </a:lnTo>
                  <a:lnTo>
                    <a:pt x="338327" y="3113531"/>
                  </a:lnTo>
                  <a:close/>
                </a:path>
                <a:path w="2707004" h="3451860">
                  <a:moveTo>
                    <a:pt x="507492" y="0"/>
                  </a:moveTo>
                  <a:lnTo>
                    <a:pt x="552478" y="6039"/>
                  </a:lnTo>
                  <a:lnTo>
                    <a:pt x="592892" y="23085"/>
                  </a:lnTo>
                  <a:lnTo>
                    <a:pt x="627126" y="49529"/>
                  </a:lnTo>
                  <a:lnTo>
                    <a:pt x="653570" y="83763"/>
                  </a:lnTo>
                  <a:lnTo>
                    <a:pt x="670616" y="124177"/>
                  </a:lnTo>
                  <a:lnTo>
                    <a:pt x="676655" y="169163"/>
                  </a:lnTo>
                  <a:lnTo>
                    <a:pt x="670616" y="214150"/>
                  </a:lnTo>
                  <a:lnTo>
                    <a:pt x="653570" y="254564"/>
                  </a:lnTo>
                  <a:lnTo>
                    <a:pt x="627126" y="288798"/>
                  </a:lnTo>
                  <a:lnTo>
                    <a:pt x="592892" y="315242"/>
                  </a:lnTo>
                  <a:lnTo>
                    <a:pt x="552478" y="332288"/>
                  </a:lnTo>
                  <a:lnTo>
                    <a:pt x="507492" y="338327"/>
                  </a:lnTo>
                  <a:lnTo>
                    <a:pt x="474559" y="331684"/>
                  </a:lnTo>
                  <a:lnTo>
                    <a:pt x="447675" y="313563"/>
                  </a:lnTo>
                  <a:lnTo>
                    <a:pt x="429553" y="286678"/>
                  </a:lnTo>
                  <a:lnTo>
                    <a:pt x="422909" y="253745"/>
                  </a:lnTo>
                  <a:lnTo>
                    <a:pt x="429553" y="220813"/>
                  </a:lnTo>
                  <a:lnTo>
                    <a:pt x="447675" y="193928"/>
                  </a:lnTo>
                  <a:lnTo>
                    <a:pt x="474559" y="175807"/>
                  </a:lnTo>
                  <a:lnTo>
                    <a:pt x="507492" y="169163"/>
                  </a:lnTo>
                  <a:lnTo>
                    <a:pt x="676655" y="169163"/>
                  </a:lnTo>
                </a:path>
                <a:path w="2707004" h="3451860">
                  <a:moveTo>
                    <a:pt x="2368296" y="338327"/>
                  </a:moveTo>
                  <a:lnTo>
                    <a:pt x="507492" y="338327"/>
                  </a:lnTo>
                </a:path>
              </a:pathLst>
            </a:custGeom>
            <a:ln w="12700">
              <a:solidFill>
                <a:srgbClr val="117D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39985" y="3265678"/>
              <a:ext cx="181864" cy="18186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546335" y="3272028"/>
              <a:ext cx="169545" cy="338455"/>
            </a:xfrm>
            <a:custGeom>
              <a:avLst/>
              <a:gdLst/>
              <a:ahLst/>
              <a:cxnLst/>
              <a:rect l="l" t="t" r="r" b="b"/>
              <a:pathLst>
                <a:path w="169545" h="338454">
                  <a:moveTo>
                    <a:pt x="0" y="338328"/>
                  </a:moveTo>
                  <a:lnTo>
                    <a:pt x="44986" y="332288"/>
                  </a:lnTo>
                  <a:lnTo>
                    <a:pt x="85400" y="315242"/>
                  </a:lnTo>
                  <a:lnTo>
                    <a:pt x="119633" y="288798"/>
                  </a:lnTo>
                  <a:lnTo>
                    <a:pt x="146078" y="254564"/>
                  </a:lnTo>
                  <a:lnTo>
                    <a:pt x="163124" y="214150"/>
                  </a:lnTo>
                  <a:lnTo>
                    <a:pt x="169164" y="169163"/>
                  </a:lnTo>
                  <a:lnTo>
                    <a:pt x="169164" y="0"/>
                  </a:lnTo>
                </a:path>
              </a:pathLst>
            </a:custGeom>
            <a:ln w="12700">
              <a:solidFill>
                <a:srgbClr val="117D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795509" y="528955"/>
            <a:ext cx="1814830" cy="1031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5600" algn="l"/>
              </a:tabLst>
            </a:pPr>
            <a:r>
              <a:rPr sz="1100" spc="-10" dirty="0">
                <a:solidFill>
                  <a:srgbClr val="FFFFFF"/>
                </a:solidFill>
                <a:latin typeface="Century Gothic"/>
                <a:cs typeface="Century Gothic"/>
              </a:rPr>
              <a:t>Diabeteksen hoitokustannusten </a:t>
            </a:r>
            <a:r>
              <a:rPr sz="1100" dirty="0">
                <a:solidFill>
                  <a:srgbClr val="FFFFFF"/>
                </a:solidFill>
                <a:latin typeface="Century Gothic"/>
                <a:cs typeface="Century Gothic"/>
              </a:rPr>
              <a:t>osuus</a:t>
            </a:r>
            <a:r>
              <a:rPr sz="1100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Suomen terveydenhuollon kokonaismenoista</a:t>
            </a:r>
            <a:r>
              <a:rPr sz="1100" b="1" spc="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on </a:t>
            </a: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noin</a:t>
            </a:r>
            <a:r>
              <a:rPr sz="11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15</a:t>
            </a:r>
            <a:r>
              <a:rPr sz="11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%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795509" y="1702688"/>
            <a:ext cx="1729739" cy="1703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5600" algn="l"/>
              </a:tabLst>
            </a:pPr>
            <a:r>
              <a:rPr sz="1100" dirty="0">
                <a:solidFill>
                  <a:srgbClr val="FFFFFF"/>
                </a:solidFill>
                <a:latin typeface="Century Gothic"/>
                <a:cs typeface="Century Gothic"/>
              </a:rPr>
              <a:t>vähintään</a:t>
            </a:r>
            <a:r>
              <a:rPr sz="1100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kaksi </a:t>
            </a: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kolmannesta</a:t>
            </a:r>
            <a:r>
              <a:rPr sz="11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niistä </a:t>
            </a:r>
            <a:r>
              <a:rPr sz="1100" b="1" dirty="0">
                <a:solidFill>
                  <a:srgbClr val="FFFFFF"/>
                </a:solidFill>
                <a:latin typeface="Century Gothic"/>
                <a:cs typeface="Century Gothic"/>
              </a:rPr>
              <a:t>koituu</a:t>
            </a:r>
            <a:r>
              <a:rPr sz="11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vältettävissä olevien</a:t>
            </a:r>
            <a:r>
              <a:rPr sz="1100" spc="-10" dirty="0">
                <a:solidFill>
                  <a:srgbClr val="FFFFFF"/>
                </a:solidFill>
                <a:latin typeface="Century Gothic"/>
                <a:cs typeface="Century Gothic"/>
              </a:rPr>
              <a:t>, elämänlaatuun merkittävästi vaikuttavien </a:t>
            </a:r>
            <a:r>
              <a:rPr sz="1100" dirty="0">
                <a:solidFill>
                  <a:srgbClr val="FFFFFF"/>
                </a:solidFill>
                <a:latin typeface="Century Gothic"/>
                <a:cs typeface="Century Gothic"/>
              </a:rPr>
              <a:t>komplikaatioiden</a:t>
            </a:r>
            <a:r>
              <a:rPr sz="1100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Century Gothic"/>
                <a:cs typeface="Century Gothic"/>
              </a:rPr>
              <a:t>eli </a:t>
            </a:r>
            <a:r>
              <a:rPr sz="11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lisäsairauksien </a:t>
            </a:r>
            <a:r>
              <a:rPr sz="1100" spc="-10" dirty="0">
                <a:solidFill>
                  <a:srgbClr val="FFFFFF"/>
                </a:solidFill>
                <a:latin typeface="Century Gothic"/>
                <a:cs typeface="Century Gothic"/>
              </a:rPr>
              <a:t>hoidosta.</a:t>
            </a:r>
            <a:endParaRPr sz="11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8014</Words>
  <Application>Microsoft Office PowerPoint</Application>
  <PresentationFormat>Laajakuva</PresentationFormat>
  <Paragraphs>1572</Paragraphs>
  <Slides>57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12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57</vt:i4>
      </vt:variant>
    </vt:vector>
  </HeadingPairs>
  <TitlesOfParts>
    <vt:vector size="70" baseType="lpstr">
      <vt:lpstr>Arial</vt:lpstr>
      <vt:lpstr>Bell MT</vt:lpstr>
      <vt:lpstr>Calibri</vt:lpstr>
      <vt:lpstr>Calibri Light</vt:lpstr>
      <vt:lpstr>Cambria Math</vt:lpstr>
      <vt:lpstr>Century Gothic</vt:lpstr>
      <vt:lpstr>Corbel</vt:lpstr>
      <vt:lpstr>Garamond</vt:lpstr>
      <vt:lpstr>Symbol</vt:lpstr>
      <vt:lpstr>Times New Roman</vt:lpstr>
      <vt:lpstr>Verdana</vt:lpstr>
      <vt:lpstr>Wingdings</vt:lpstr>
      <vt:lpstr>Office Theme</vt:lpstr>
      <vt:lpstr>DIABETES - HOIDON MAHDOLLISUUKSIA V. 2023</vt:lpstr>
      <vt:lpstr>T2D s hyvi kun ikäry</vt:lpstr>
      <vt:lpstr>Mikä on diabetes?</vt:lpstr>
      <vt:lpstr>Lyhyesti ”sokerista”</vt:lpstr>
      <vt:lpstr>Lyhyesti insuliinista</vt:lpstr>
      <vt:lpstr>Tyypin 1 diabetes</vt:lpstr>
      <vt:lpstr>Tyypin 2 diabetes – ”T2D”</vt:lpstr>
      <vt:lpstr>Insuliiniresistenssi ja hyperinsulinemia</vt:lpstr>
      <vt:lpstr>Diabeteksen komplikaatiot eli lisäsairaudet</vt:lpstr>
      <vt:lpstr>STENO2 –tutkimuksen mukaan…</vt:lpstr>
      <vt:lpstr>Kliinikon arkea…</vt:lpstr>
      <vt:lpstr> Hoitamatta jättäminen huono idea!</vt:lpstr>
      <vt:lpstr>Kohtaaminen, hoitoyhteistyö. . .</vt:lpstr>
      <vt:lpstr>PowerPoint-esitys</vt:lpstr>
      <vt:lpstr>PowerPoint-esitys</vt:lpstr>
      <vt:lpstr>Suosituksen pääsanoma omin sanoin:</vt:lpstr>
      <vt:lpstr>Lääkeryhmät</vt:lpstr>
      <vt:lpstr>DDP4-ESTÄJÄT JA ENNUSTETUTKIMUKSET (”CVOT”)</vt:lpstr>
      <vt:lpstr>Lyhyesti SGLT-2 estäjistä</vt:lpstr>
      <vt:lpstr>Esimerkkinä SGLT2-estäjiin kuuluva empagliflotsiini - haittavaikutukset Adverse events in patients with eGFR &lt;60 and ≥60 mL/min/1.73m2</vt:lpstr>
      <vt:lpstr>Adverse events in patients with eGFR &lt;60 and ≥60 mL/min/1.73m2 at baseline (2/3)</vt:lpstr>
      <vt:lpstr>Adverse events in patients with eGFR &lt;60 and ≥60 mL/min/1.73m2 at baseline (3/3)</vt:lpstr>
      <vt:lpstr>Figure 5</vt:lpstr>
      <vt:lpstr>SGLT2 Inhibitors</vt:lpstr>
      <vt:lpstr>SGLT2-estäjät: Forxiga, Jardiance, Invokana, Steglatro - estävät munuaisten glukoosin takaisinimeytymisessä tarvittavan kuljettajaproteiinin toimintaa (SGLT2) ja siten glukoosin imeytymistä munuaistiehyistä takaisin verenkiertoon. Näin glukoosia erittyy virtsaan tavallista pienemmällä verenglukoosin pitoisuudella. (keskimäärin 70-80 g/vrk, mikä vastaa 280:tä kcal/vrk).</vt:lpstr>
      <vt:lpstr>SGLT2-estäjät ja tauotus</vt:lpstr>
      <vt:lpstr>Lyhyesti GLP1-lääkkeistä</vt:lpstr>
      <vt:lpstr>GLP-1 Receptor Agonists</vt:lpstr>
      <vt:lpstr>GLP1-lääkkeet ja tauotus</vt:lpstr>
      <vt:lpstr>Esimerkkinä GLP1-lääkkeisiin kuuluva semaglutidi - haittavaikutukset Selected adverse events (1/3) – Semaglutidi vs plasebo</vt:lpstr>
      <vt:lpstr>Esimerkkinä GLP1-lääkkeisiin kuuluva semaglutidi - haittavaikutukset Selected adverse events (2/3) – Semaglutidi vs plasebo</vt:lpstr>
      <vt:lpstr>Esimerkkinä GLP1-lääkkeisiin kuuluva semaglutidi - haittavaikutukset Selected adverse events (3/3) – Semaglutidi vs plasebo</vt:lpstr>
      <vt:lpstr>Ennenaikainen lääkehoidon keskeytys haittavaikutuksista johtuen, suhteessa aikaan viikkoina [Semaglutidit “sinisinä”, dulaglutidit oranssi+ruskea]</vt:lpstr>
      <vt:lpstr>Figure 6</vt:lpstr>
      <vt:lpstr> Ennustenäyttö</vt:lpstr>
      <vt:lpstr>Itsessään ei merkittävää hypoglykemiariskiä, jos muita sokerilääkkeitä ei käytössä:</vt:lpstr>
      <vt:lpstr>Glukoositaso tärkeä – mutta ei ainoa! Huomioitava kokonaisuus!</vt:lpstr>
      <vt:lpstr>Insuliiniresistenssi…</vt:lpstr>
      <vt:lpstr>PowerPoint-esitys</vt:lpstr>
      <vt:lpstr>Liikunta</vt:lpstr>
      <vt:lpstr>Tyypin 2 diabeteksen kokonaisvaltainen, yksilöllinen hoito*</vt:lpstr>
      <vt:lpstr>PowerPoint-esitys</vt:lpstr>
      <vt:lpstr>PowerPoint-esitys</vt:lpstr>
      <vt:lpstr>PowerPoint-esitys</vt:lpstr>
      <vt:lpstr>Revised recommendations (1)</vt:lpstr>
      <vt:lpstr>Remission mahdollisuus nousussa..?</vt:lpstr>
      <vt:lpstr>Remissiosta</vt:lpstr>
      <vt:lpstr>PowerPoint-esitys</vt:lpstr>
      <vt:lpstr>Remiossiosta edelleen;</vt:lpstr>
      <vt:lpstr>”Diabeteksen hoito perustuu tehokkaaseen näyttöön perustuvaan neuvontaan, joka valistaa ja valtuuttaa yksilöitä hallitsemaan terveyttään.</vt:lpstr>
      <vt:lpstr>5/2022 Expert Consensus Statement T2D Remissiosta</vt:lpstr>
      <vt:lpstr>Artikkelivinkki ruokavalioista</vt:lpstr>
      <vt:lpstr>PowerPoint-esitys</vt:lpstr>
      <vt:lpstr>PowerPoint-esitys</vt:lpstr>
      <vt:lpstr>Keskustel-</vt:lpstr>
      <vt:lpstr>Lopuksi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DIABETES - HOIDON MAHDOLLISUUKSIA V. 2023</dc:title>
  <dc:creator>Outi</dc:creator>
  <cp:lastModifiedBy>Outi Haggren</cp:lastModifiedBy>
  <cp:revision>1</cp:revision>
  <dcterms:created xsi:type="dcterms:W3CDTF">2023-09-24T17:26:40Z</dcterms:created>
  <dcterms:modified xsi:type="dcterms:W3CDTF">2023-09-24T17:33:49Z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2023-09-11T00:00:00Z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2023-09-24T00:00:00Z</vt:filetime>
  </property>
  <property fmtid="{D5CDD505-2E9C-101B-9397-08002B2CF9AE}" pid="5" name="Producer">
    <vt:lpwstr>Microsoft® PowerPoint® for Microsoft 365</vt:lpwstr>
  </property>
</Properties>
</file>