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21" r:id="rId2"/>
    <p:sldId id="709" r:id="rId3"/>
    <p:sldId id="713" r:id="rId4"/>
    <p:sldId id="715" r:id="rId5"/>
    <p:sldId id="711" r:id="rId6"/>
    <p:sldId id="689" r:id="rId7"/>
    <p:sldId id="322" r:id="rId8"/>
    <p:sldId id="285" r:id="rId9"/>
    <p:sldId id="317" r:id="rId10"/>
    <p:sldId id="307" r:id="rId11"/>
    <p:sldId id="320" r:id="rId12"/>
    <p:sldId id="295" r:id="rId13"/>
    <p:sldId id="284" r:id="rId14"/>
    <p:sldId id="323" r:id="rId15"/>
    <p:sldId id="290" r:id="rId16"/>
    <p:sldId id="676" r:id="rId17"/>
    <p:sldId id="282" r:id="rId18"/>
    <p:sldId id="437" r:id="rId19"/>
    <p:sldId id="637" r:id="rId20"/>
    <p:sldId id="613" r:id="rId21"/>
    <p:sldId id="276" r:id="rId22"/>
    <p:sldId id="316" r:id="rId23"/>
    <p:sldId id="279" r:id="rId24"/>
    <p:sldId id="325" r:id="rId25"/>
    <p:sldId id="326" r:id="rId26"/>
    <p:sldId id="327" r:id="rId27"/>
    <p:sldId id="693" r:id="rId28"/>
    <p:sldId id="694" r:id="rId29"/>
    <p:sldId id="695" r:id="rId30"/>
    <p:sldId id="712" r:id="rId31"/>
    <p:sldId id="692" r:id="rId32"/>
    <p:sldId id="696" r:id="rId33"/>
    <p:sldId id="697" r:id="rId34"/>
    <p:sldId id="708" r:id="rId35"/>
    <p:sldId id="716" r:id="rId36"/>
    <p:sldId id="717" r:id="rId37"/>
    <p:sldId id="718" r:id="rId38"/>
    <p:sldId id="669" r:id="rId39"/>
    <p:sldId id="269" r:id="rId40"/>
    <p:sldId id="306" r:id="rId4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A58"/>
    <a:srgbClr val="E6CC94"/>
    <a:srgbClr val="F9F5D8"/>
    <a:srgbClr val="D4CD1E"/>
    <a:srgbClr val="E0ECEC"/>
    <a:srgbClr val="E0EBEC"/>
    <a:srgbClr val="E2EA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47" autoAdjust="0"/>
    <p:restoredTop sz="59321" autoAdjust="0"/>
  </p:normalViewPr>
  <p:slideViewPr>
    <p:cSldViewPr snapToGrid="0">
      <p:cViewPr varScale="1">
        <p:scale>
          <a:sx n="153" d="100"/>
          <a:sy n="153" d="100"/>
        </p:scale>
        <p:origin x="92" y="5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87193-4326-4A28-AC2F-1EFE8DF4BF84}" type="doc">
      <dgm:prSet loTypeId="urn:microsoft.com/office/officeart/2005/8/layout/vList5" loCatId="list" qsTypeId="urn:microsoft.com/office/officeart/2005/8/quickstyle/simple2" qsCatId="simple" csTypeId="urn:microsoft.com/office/officeart/2005/8/colors/accent0_3" csCatId="mainScheme" phldr="1"/>
      <dgm:spPr/>
      <dgm:t>
        <a:bodyPr/>
        <a:lstStyle/>
        <a:p>
          <a:endParaRPr lang="en-US"/>
        </a:p>
      </dgm:t>
    </dgm:pt>
    <dgm:pt modelId="{044E1FB6-58BE-4B2A-92B5-179EBCB43D67}">
      <dgm:prSet/>
      <dgm:spPr/>
      <dgm:t>
        <a:bodyPr/>
        <a:lstStyle/>
        <a:p>
          <a:r>
            <a:rPr lang="fi-FI"/>
            <a:t>Kalifornia USA, Loma Lindan adventistit</a:t>
          </a:r>
          <a:endParaRPr lang="en-US"/>
        </a:p>
      </dgm:t>
    </dgm:pt>
    <dgm:pt modelId="{71127498-0175-4224-B5DE-D8937CB1102D}" type="parTrans" cxnId="{D61C31B8-3006-464C-AF33-FFF6AB150F53}">
      <dgm:prSet/>
      <dgm:spPr/>
      <dgm:t>
        <a:bodyPr/>
        <a:lstStyle/>
        <a:p>
          <a:endParaRPr lang="en-US"/>
        </a:p>
      </dgm:t>
    </dgm:pt>
    <dgm:pt modelId="{1AA939F8-D754-4408-890A-8AEF25635EF8}" type="sibTrans" cxnId="{D61C31B8-3006-464C-AF33-FFF6AB150F53}">
      <dgm:prSet/>
      <dgm:spPr/>
      <dgm:t>
        <a:bodyPr/>
        <a:lstStyle/>
        <a:p>
          <a:endParaRPr lang="en-US"/>
        </a:p>
      </dgm:t>
    </dgm:pt>
    <dgm:pt modelId="{D7C2E922-DE4B-4AFE-8E2A-C545E96D0791}">
      <dgm:prSet/>
      <dgm:spPr/>
      <dgm:t>
        <a:bodyPr/>
        <a:lstStyle/>
        <a:p>
          <a:r>
            <a:rPr lang="fi-FI" dirty="0"/>
            <a:t>Kasvissyöjäadventistit elävät 10 vuotta pidempään kuin muut kalifornialaiset</a:t>
          </a:r>
          <a:endParaRPr lang="en-US" dirty="0"/>
        </a:p>
      </dgm:t>
    </dgm:pt>
    <dgm:pt modelId="{F680C287-1A15-4529-B4F3-87E34E368AD2}" type="parTrans" cxnId="{B62502BE-61BC-4D08-B215-29E5F92C7642}">
      <dgm:prSet/>
      <dgm:spPr/>
      <dgm:t>
        <a:bodyPr/>
        <a:lstStyle/>
        <a:p>
          <a:endParaRPr lang="en-US"/>
        </a:p>
      </dgm:t>
    </dgm:pt>
    <dgm:pt modelId="{D950FE04-D3D1-418C-A8F3-67DE3F8CBF1D}" type="sibTrans" cxnId="{B62502BE-61BC-4D08-B215-29E5F92C7642}">
      <dgm:prSet/>
      <dgm:spPr/>
      <dgm:t>
        <a:bodyPr/>
        <a:lstStyle/>
        <a:p>
          <a:endParaRPr lang="en-US"/>
        </a:p>
      </dgm:t>
    </dgm:pt>
    <dgm:pt modelId="{E887F15D-C7F4-4285-A91D-60B2BD69412C}">
      <dgm:prSet/>
      <dgm:spPr/>
      <dgm:t>
        <a:bodyPr/>
        <a:lstStyle/>
        <a:p>
          <a:r>
            <a:rPr lang="fi-FI"/>
            <a:t>Costa Rica, Nicoya peninsula</a:t>
          </a:r>
          <a:endParaRPr lang="en-US"/>
        </a:p>
      </dgm:t>
    </dgm:pt>
    <dgm:pt modelId="{E63D3069-B7E4-4733-B377-25E8D7938EA6}" type="parTrans" cxnId="{06B31F04-0207-42FE-BC1B-965E7D6B1726}">
      <dgm:prSet/>
      <dgm:spPr/>
      <dgm:t>
        <a:bodyPr/>
        <a:lstStyle/>
        <a:p>
          <a:endParaRPr lang="en-US"/>
        </a:p>
      </dgm:t>
    </dgm:pt>
    <dgm:pt modelId="{4545A2BB-213E-4DDF-8677-207FF50DD54A}" type="sibTrans" cxnId="{06B31F04-0207-42FE-BC1B-965E7D6B1726}">
      <dgm:prSet/>
      <dgm:spPr/>
      <dgm:t>
        <a:bodyPr/>
        <a:lstStyle/>
        <a:p>
          <a:endParaRPr lang="en-US"/>
        </a:p>
      </dgm:t>
    </dgm:pt>
    <dgm:pt modelId="{49E7B3DF-AB0F-4D0F-83AC-ED999EE789DF}">
      <dgm:prSet/>
      <dgm:spPr/>
      <dgm:t>
        <a:bodyPr/>
        <a:lstStyle/>
        <a:p>
          <a:r>
            <a:rPr lang="fi-FI" dirty="0"/>
            <a:t>Yli 60-vuotiaat miehet saavuttavat 100 vuoden iän 7 kertaa suuremmalla todennäköisyydellä kuin 	yhdysvaltalaiset 60-vuotiaat miehet</a:t>
          </a:r>
          <a:endParaRPr lang="en-US" dirty="0"/>
        </a:p>
      </dgm:t>
    </dgm:pt>
    <dgm:pt modelId="{ED46D85A-A4CB-4806-AAB7-27E637F424B1}" type="parTrans" cxnId="{1C629038-3DEE-494E-BAAA-179094CAC682}">
      <dgm:prSet/>
      <dgm:spPr/>
      <dgm:t>
        <a:bodyPr/>
        <a:lstStyle/>
        <a:p>
          <a:endParaRPr lang="en-US"/>
        </a:p>
      </dgm:t>
    </dgm:pt>
    <dgm:pt modelId="{2E9F7248-1200-48A4-8608-F8454BC86EB8}" type="sibTrans" cxnId="{1C629038-3DEE-494E-BAAA-179094CAC682}">
      <dgm:prSet/>
      <dgm:spPr/>
      <dgm:t>
        <a:bodyPr/>
        <a:lstStyle/>
        <a:p>
          <a:endParaRPr lang="en-US"/>
        </a:p>
      </dgm:t>
    </dgm:pt>
    <dgm:pt modelId="{54997DDF-8934-4C8B-8557-721597C6F4FB}">
      <dgm:prSet/>
      <dgm:spPr/>
      <dgm:t>
        <a:bodyPr/>
        <a:lstStyle/>
        <a:p>
          <a:r>
            <a:rPr lang="fi-FI"/>
            <a:t>Italia Sardinia</a:t>
          </a:r>
          <a:endParaRPr lang="en-US"/>
        </a:p>
      </dgm:t>
    </dgm:pt>
    <dgm:pt modelId="{A62FFF7F-4EB1-493F-A6F4-5E5701BA019E}" type="parTrans" cxnId="{D3119C0E-D6C2-4527-95DB-07D8485563A4}">
      <dgm:prSet/>
      <dgm:spPr/>
      <dgm:t>
        <a:bodyPr/>
        <a:lstStyle/>
        <a:p>
          <a:endParaRPr lang="en-US"/>
        </a:p>
      </dgm:t>
    </dgm:pt>
    <dgm:pt modelId="{8B8311DC-1414-4550-925D-02DA02E9930F}" type="sibTrans" cxnId="{D3119C0E-D6C2-4527-95DB-07D8485563A4}">
      <dgm:prSet/>
      <dgm:spPr/>
      <dgm:t>
        <a:bodyPr/>
        <a:lstStyle/>
        <a:p>
          <a:endParaRPr lang="en-US"/>
        </a:p>
      </dgm:t>
    </dgm:pt>
    <dgm:pt modelId="{3EC441D4-A4F5-4879-B8D0-2FBE0F83B585}">
      <dgm:prSet/>
      <dgm:spPr/>
      <dgm:t>
        <a:bodyPr/>
        <a:lstStyle/>
        <a:p>
          <a:r>
            <a:rPr lang="fi-FI" dirty="0"/>
            <a:t>10 kertaa enemmän 100-vuotiaita suhteessa väestöön kuin Yhdysvalloissa</a:t>
          </a:r>
          <a:endParaRPr lang="en-US" dirty="0"/>
        </a:p>
      </dgm:t>
    </dgm:pt>
    <dgm:pt modelId="{E53BE913-F8EE-4461-B6DE-FFD90F583208}" type="parTrans" cxnId="{678EEB9C-85E8-4224-9AEF-365C4C9F9B25}">
      <dgm:prSet/>
      <dgm:spPr/>
      <dgm:t>
        <a:bodyPr/>
        <a:lstStyle/>
        <a:p>
          <a:endParaRPr lang="en-US"/>
        </a:p>
      </dgm:t>
    </dgm:pt>
    <dgm:pt modelId="{F8FF26AF-22DA-4BEF-B48D-18F7D1BA8BF4}" type="sibTrans" cxnId="{678EEB9C-85E8-4224-9AEF-365C4C9F9B25}">
      <dgm:prSet/>
      <dgm:spPr/>
      <dgm:t>
        <a:bodyPr/>
        <a:lstStyle/>
        <a:p>
          <a:endParaRPr lang="en-US"/>
        </a:p>
      </dgm:t>
    </dgm:pt>
    <dgm:pt modelId="{BE97CA1E-0AD9-4639-B37E-863815370C60}">
      <dgm:prSet/>
      <dgm:spPr/>
      <dgm:t>
        <a:bodyPr/>
        <a:lstStyle/>
        <a:p>
          <a:r>
            <a:rPr lang="fi-FI"/>
            <a:t>Kreikka, Ikaria</a:t>
          </a:r>
          <a:endParaRPr lang="en-US"/>
        </a:p>
      </dgm:t>
    </dgm:pt>
    <dgm:pt modelId="{800F9675-114E-4850-A509-2C8032FDE53D}" type="parTrans" cxnId="{FE03656F-56AD-4F9C-BE99-8722B9B8F22B}">
      <dgm:prSet/>
      <dgm:spPr/>
      <dgm:t>
        <a:bodyPr/>
        <a:lstStyle/>
        <a:p>
          <a:endParaRPr lang="en-US"/>
        </a:p>
      </dgm:t>
    </dgm:pt>
    <dgm:pt modelId="{D0FB18E9-7129-4FCA-9B91-48A3E4573284}" type="sibTrans" cxnId="{FE03656F-56AD-4F9C-BE99-8722B9B8F22B}">
      <dgm:prSet/>
      <dgm:spPr/>
      <dgm:t>
        <a:bodyPr/>
        <a:lstStyle/>
        <a:p>
          <a:endParaRPr lang="en-US"/>
        </a:p>
      </dgm:t>
    </dgm:pt>
    <dgm:pt modelId="{70A5DB06-D617-4E97-8D58-B41B6CD723B0}">
      <dgm:prSet/>
      <dgm:spPr/>
      <dgm:t>
        <a:bodyPr/>
        <a:lstStyle/>
        <a:p>
          <a:r>
            <a:rPr lang="fi-FI"/>
            <a:t>Yksi kolmesta Ikariassa elää 90-vuotiaaksi</a:t>
          </a:r>
          <a:endParaRPr lang="en-US"/>
        </a:p>
      </dgm:t>
    </dgm:pt>
    <dgm:pt modelId="{9A6A543C-3F5C-415A-8C3E-B874A1AD9306}" type="parTrans" cxnId="{080890E1-D8C3-483C-A42B-3761F07A8FFD}">
      <dgm:prSet/>
      <dgm:spPr/>
      <dgm:t>
        <a:bodyPr/>
        <a:lstStyle/>
        <a:p>
          <a:endParaRPr lang="en-US"/>
        </a:p>
      </dgm:t>
    </dgm:pt>
    <dgm:pt modelId="{67E4FBDB-8A71-48AC-BB90-F670AAD03196}" type="sibTrans" cxnId="{080890E1-D8C3-483C-A42B-3761F07A8FFD}">
      <dgm:prSet/>
      <dgm:spPr/>
      <dgm:t>
        <a:bodyPr/>
        <a:lstStyle/>
        <a:p>
          <a:endParaRPr lang="en-US"/>
        </a:p>
      </dgm:t>
    </dgm:pt>
    <dgm:pt modelId="{AB7F23AD-9C86-4CBB-A1C0-B4348802798E}">
      <dgm:prSet/>
      <dgm:spPr/>
      <dgm:t>
        <a:bodyPr/>
        <a:lstStyle/>
        <a:p>
          <a:r>
            <a:rPr lang="fi-FI"/>
            <a:t>Japani, Okinawa</a:t>
          </a:r>
          <a:endParaRPr lang="en-US"/>
        </a:p>
      </dgm:t>
    </dgm:pt>
    <dgm:pt modelId="{DB3C29C9-5B90-49AE-BC7E-0EB15CB4C622}" type="parTrans" cxnId="{A7FE4D7F-0722-4539-90DE-D0FE90F28543}">
      <dgm:prSet/>
      <dgm:spPr/>
      <dgm:t>
        <a:bodyPr/>
        <a:lstStyle/>
        <a:p>
          <a:endParaRPr lang="en-US"/>
        </a:p>
      </dgm:t>
    </dgm:pt>
    <dgm:pt modelId="{D928FBA0-A27D-470B-BE3B-D6AC902D1117}" type="sibTrans" cxnId="{A7FE4D7F-0722-4539-90DE-D0FE90F28543}">
      <dgm:prSet/>
      <dgm:spPr/>
      <dgm:t>
        <a:bodyPr/>
        <a:lstStyle/>
        <a:p>
          <a:endParaRPr lang="en-US"/>
        </a:p>
      </dgm:t>
    </dgm:pt>
    <dgm:pt modelId="{8B0DDA40-79A9-4FDF-9A86-C4E446422BA6}">
      <dgm:prSet/>
      <dgm:spPr/>
      <dgm:t>
        <a:bodyPr/>
        <a:lstStyle/>
        <a:p>
          <a:r>
            <a:rPr lang="fi-FI"/>
            <a:t>Keski-ikä 85.3 vuotta</a:t>
          </a:r>
          <a:endParaRPr lang="en-US"/>
        </a:p>
      </dgm:t>
    </dgm:pt>
    <dgm:pt modelId="{4EFB55D6-E4BB-4385-9A07-1F95BC9A1E08}" type="parTrans" cxnId="{F8F5BB5B-9BAE-4112-9A63-AC6327DAE22C}">
      <dgm:prSet/>
      <dgm:spPr/>
      <dgm:t>
        <a:bodyPr/>
        <a:lstStyle/>
        <a:p>
          <a:endParaRPr lang="en-US"/>
        </a:p>
      </dgm:t>
    </dgm:pt>
    <dgm:pt modelId="{5AB0332A-042E-40D3-BF83-80BBE6AB8F18}" type="sibTrans" cxnId="{F8F5BB5B-9BAE-4112-9A63-AC6327DAE22C}">
      <dgm:prSet/>
      <dgm:spPr/>
      <dgm:t>
        <a:bodyPr/>
        <a:lstStyle/>
        <a:p>
          <a:endParaRPr lang="en-US"/>
        </a:p>
      </dgm:t>
    </dgm:pt>
    <dgm:pt modelId="{161639C6-2557-488E-948B-8464898390DE}" type="pres">
      <dgm:prSet presAssocID="{79187193-4326-4A28-AC2F-1EFE8DF4BF84}" presName="Name0" presStyleCnt="0">
        <dgm:presLayoutVars>
          <dgm:dir/>
          <dgm:animLvl val="lvl"/>
          <dgm:resizeHandles val="exact"/>
        </dgm:presLayoutVars>
      </dgm:prSet>
      <dgm:spPr/>
    </dgm:pt>
    <dgm:pt modelId="{B115DB2F-22A6-4979-B3FF-2E846F0E773B}" type="pres">
      <dgm:prSet presAssocID="{044E1FB6-58BE-4B2A-92B5-179EBCB43D67}" presName="linNode" presStyleCnt="0"/>
      <dgm:spPr/>
    </dgm:pt>
    <dgm:pt modelId="{5C765004-6840-4B19-B3AF-260B0BE36B7F}" type="pres">
      <dgm:prSet presAssocID="{044E1FB6-58BE-4B2A-92B5-179EBCB43D67}" presName="parentText" presStyleLbl="node1" presStyleIdx="0" presStyleCnt="5">
        <dgm:presLayoutVars>
          <dgm:chMax val="1"/>
          <dgm:bulletEnabled val="1"/>
        </dgm:presLayoutVars>
      </dgm:prSet>
      <dgm:spPr/>
    </dgm:pt>
    <dgm:pt modelId="{8C01D704-F552-4B92-8216-D38257F7046A}" type="pres">
      <dgm:prSet presAssocID="{044E1FB6-58BE-4B2A-92B5-179EBCB43D67}" presName="descendantText" presStyleLbl="alignAccFollowNode1" presStyleIdx="0" presStyleCnt="5" custLinFactNeighborX="386" custLinFactNeighborY="622">
        <dgm:presLayoutVars>
          <dgm:bulletEnabled val="1"/>
        </dgm:presLayoutVars>
      </dgm:prSet>
      <dgm:spPr/>
    </dgm:pt>
    <dgm:pt modelId="{D49749BA-EA47-442E-AC59-2E6E7AABBEFA}" type="pres">
      <dgm:prSet presAssocID="{1AA939F8-D754-4408-890A-8AEF25635EF8}" presName="sp" presStyleCnt="0"/>
      <dgm:spPr/>
    </dgm:pt>
    <dgm:pt modelId="{169C8086-C406-4BE5-8FE2-F38899D4626A}" type="pres">
      <dgm:prSet presAssocID="{E887F15D-C7F4-4285-A91D-60B2BD69412C}" presName="linNode" presStyleCnt="0"/>
      <dgm:spPr/>
    </dgm:pt>
    <dgm:pt modelId="{40D52C33-9C7C-4256-8B60-44777FEE4CC2}" type="pres">
      <dgm:prSet presAssocID="{E887F15D-C7F4-4285-A91D-60B2BD69412C}" presName="parentText" presStyleLbl="node1" presStyleIdx="1" presStyleCnt="5">
        <dgm:presLayoutVars>
          <dgm:chMax val="1"/>
          <dgm:bulletEnabled val="1"/>
        </dgm:presLayoutVars>
      </dgm:prSet>
      <dgm:spPr/>
    </dgm:pt>
    <dgm:pt modelId="{50823D30-4A72-453E-86AA-0404DE8B94F0}" type="pres">
      <dgm:prSet presAssocID="{E887F15D-C7F4-4285-A91D-60B2BD69412C}" presName="descendantText" presStyleLbl="alignAccFollowNode1" presStyleIdx="1" presStyleCnt="5">
        <dgm:presLayoutVars>
          <dgm:bulletEnabled val="1"/>
        </dgm:presLayoutVars>
      </dgm:prSet>
      <dgm:spPr/>
    </dgm:pt>
    <dgm:pt modelId="{0C6A410B-8F5C-4116-BBBC-5C758D98F9D9}" type="pres">
      <dgm:prSet presAssocID="{4545A2BB-213E-4DDF-8677-207FF50DD54A}" presName="sp" presStyleCnt="0"/>
      <dgm:spPr/>
    </dgm:pt>
    <dgm:pt modelId="{DDF424DF-A390-4AD7-AA47-61A5D431A259}" type="pres">
      <dgm:prSet presAssocID="{54997DDF-8934-4C8B-8557-721597C6F4FB}" presName="linNode" presStyleCnt="0"/>
      <dgm:spPr/>
    </dgm:pt>
    <dgm:pt modelId="{3ABA90F2-E18D-4773-9D15-270B8103FE17}" type="pres">
      <dgm:prSet presAssocID="{54997DDF-8934-4C8B-8557-721597C6F4FB}" presName="parentText" presStyleLbl="node1" presStyleIdx="2" presStyleCnt="5">
        <dgm:presLayoutVars>
          <dgm:chMax val="1"/>
          <dgm:bulletEnabled val="1"/>
        </dgm:presLayoutVars>
      </dgm:prSet>
      <dgm:spPr/>
    </dgm:pt>
    <dgm:pt modelId="{0DF088B3-BF1A-4460-BF95-A5B472A00745}" type="pres">
      <dgm:prSet presAssocID="{54997DDF-8934-4C8B-8557-721597C6F4FB}" presName="descendantText" presStyleLbl="alignAccFollowNode1" presStyleIdx="2" presStyleCnt="5">
        <dgm:presLayoutVars>
          <dgm:bulletEnabled val="1"/>
        </dgm:presLayoutVars>
      </dgm:prSet>
      <dgm:spPr/>
    </dgm:pt>
    <dgm:pt modelId="{3B91930B-292F-4D08-A0A6-FC97235E9760}" type="pres">
      <dgm:prSet presAssocID="{8B8311DC-1414-4550-925D-02DA02E9930F}" presName="sp" presStyleCnt="0"/>
      <dgm:spPr/>
    </dgm:pt>
    <dgm:pt modelId="{8D1037AD-3783-419C-94F9-3EC8B8E1AFC0}" type="pres">
      <dgm:prSet presAssocID="{BE97CA1E-0AD9-4639-B37E-863815370C60}" presName="linNode" presStyleCnt="0"/>
      <dgm:spPr/>
    </dgm:pt>
    <dgm:pt modelId="{A7381FAD-060A-4A1B-B8A7-F688B8D2757F}" type="pres">
      <dgm:prSet presAssocID="{BE97CA1E-0AD9-4639-B37E-863815370C60}" presName="parentText" presStyleLbl="node1" presStyleIdx="3" presStyleCnt="5">
        <dgm:presLayoutVars>
          <dgm:chMax val="1"/>
          <dgm:bulletEnabled val="1"/>
        </dgm:presLayoutVars>
      </dgm:prSet>
      <dgm:spPr/>
    </dgm:pt>
    <dgm:pt modelId="{7D8F0577-FBAD-4D3C-90A2-B52035D77F63}" type="pres">
      <dgm:prSet presAssocID="{BE97CA1E-0AD9-4639-B37E-863815370C60}" presName="descendantText" presStyleLbl="alignAccFollowNode1" presStyleIdx="3" presStyleCnt="5">
        <dgm:presLayoutVars>
          <dgm:bulletEnabled val="1"/>
        </dgm:presLayoutVars>
      </dgm:prSet>
      <dgm:spPr/>
    </dgm:pt>
    <dgm:pt modelId="{EA73D3F0-7E21-4D07-B0C2-CCD29EA7E898}" type="pres">
      <dgm:prSet presAssocID="{D0FB18E9-7129-4FCA-9B91-48A3E4573284}" presName="sp" presStyleCnt="0"/>
      <dgm:spPr/>
    </dgm:pt>
    <dgm:pt modelId="{CC9D8A7E-6B8D-4F7B-8868-CF4F7CAC81A1}" type="pres">
      <dgm:prSet presAssocID="{AB7F23AD-9C86-4CBB-A1C0-B4348802798E}" presName="linNode" presStyleCnt="0"/>
      <dgm:spPr/>
    </dgm:pt>
    <dgm:pt modelId="{2BE74C68-11B0-4815-9D61-92037792D236}" type="pres">
      <dgm:prSet presAssocID="{AB7F23AD-9C86-4CBB-A1C0-B4348802798E}" presName="parentText" presStyleLbl="node1" presStyleIdx="4" presStyleCnt="5">
        <dgm:presLayoutVars>
          <dgm:chMax val="1"/>
          <dgm:bulletEnabled val="1"/>
        </dgm:presLayoutVars>
      </dgm:prSet>
      <dgm:spPr/>
    </dgm:pt>
    <dgm:pt modelId="{463A1B81-1F77-4F5D-9128-E682DD3D686C}" type="pres">
      <dgm:prSet presAssocID="{AB7F23AD-9C86-4CBB-A1C0-B4348802798E}" presName="descendantText" presStyleLbl="alignAccFollowNode1" presStyleIdx="4" presStyleCnt="5">
        <dgm:presLayoutVars>
          <dgm:bulletEnabled val="1"/>
        </dgm:presLayoutVars>
      </dgm:prSet>
      <dgm:spPr/>
    </dgm:pt>
  </dgm:ptLst>
  <dgm:cxnLst>
    <dgm:cxn modelId="{06B31F04-0207-42FE-BC1B-965E7D6B1726}" srcId="{79187193-4326-4A28-AC2F-1EFE8DF4BF84}" destId="{E887F15D-C7F4-4285-A91D-60B2BD69412C}" srcOrd="1" destOrd="0" parTransId="{E63D3069-B7E4-4733-B377-25E8D7938EA6}" sibTransId="{4545A2BB-213E-4DDF-8677-207FF50DD54A}"/>
    <dgm:cxn modelId="{D3119C0E-D6C2-4527-95DB-07D8485563A4}" srcId="{79187193-4326-4A28-AC2F-1EFE8DF4BF84}" destId="{54997DDF-8934-4C8B-8557-721597C6F4FB}" srcOrd="2" destOrd="0" parTransId="{A62FFF7F-4EB1-493F-A6F4-5E5701BA019E}" sibTransId="{8B8311DC-1414-4550-925D-02DA02E9930F}"/>
    <dgm:cxn modelId="{25EC1F2D-F6F6-42AD-BFB4-5A16EA56A8C1}" type="presOf" srcId="{54997DDF-8934-4C8B-8557-721597C6F4FB}" destId="{3ABA90F2-E18D-4773-9D15-270B8103FE17}" srcOrd="0" destOrd="0" presId="urn:microsoft.com/office/officeart/2005/8/layout/vList5"/>
    <dgm:cxn modelId="{47A4DF34-AF56-4EBF-8C25-3C88268EDEA0}" type="presOf" srcId="{BE97CA1E-0AD9-4639-B37E-863815370C60}" destId="{A7381FAD-060A-4A1B-B8A7-F688B8D2757F}" srcOrd="0" destOrd="0" presId="urn:microsoft.com/office/officeart/2005/8/layout/vList5"/>
    <dgm:cxn modelId="{1C629038-3DEE-494E-BAAA-179094CAC682}" srcId="{E887F15D-C7F4-4285-A91D-60B2BD69412C}" destId="{49E7B3DF-AB0F-4D0F-83AC-ED999EE789DF}" srcOrd="0" destOrd="0" parTransId="{ED46D85A-A4CB-4806-AAB7-27E637F424B1}" sibTransId="{2E9F7248-1200-48A4-8608-F8454BC86EB8}"/>
    <dgm:cxn modelId="{2EFA8F3C-9879-45F4-9C33-955E8C5A15A6}" type="presOf" srcId="{79187193-4326-4A28-AC2F-1EFE8DF4BF84}" destId="{161639C6-2557-488E-948B-8464898390DE}" srcOrd="0" destOrd="0" presId="urn:microsoft.com/office/officeart/2005/8/layout/vList5"/>
    <dgm:cxn modelId="{A86B4440-B20D-4B64-84DD-17772E0BB8C6}" type="presOf" srcId="{8B0DDA40-79A9-4FDF-9A86-C4E446422BA6}" destId="{463A1B81-1F77-4F5D-9128-E682DD3D686C}" srcOrd="0" destOrd="0" presId="urn:microsoft.com/office/officeart/2005/8/layout/vList5"/>
    <dgm:cxn modelId="{F8F5BB5B-9BAE-4112-9A63-AC6327DAE22C}" srcId="{AB7F23AD-9C86-4CBB-A1C0-B4348802798E}" destId="{8B0DDA40-79A9-4FDF-9A86-C4E446422BA6}" srcOrd="0" destOrd="0" parTransId="{4EFB55D6-E4BB-4385-9A07-1F95BC9A1E08}" sibTransId="{5AB0332A-042E-40D3-BF83-80BBE6AB8F18}"/>
    <dgm:cxn modelId="{6285B14A-B81B-497E-ACA9-A3A9C13407FA}" type="presOf" srcId="{49E7B3DF-AB0F-4D0F-83AC-ED999EE789DF}" destId="{50823D30-4A72-453E-86AA-0404DE8B94F0}" srcOrd="0" destOrd="0" presId="urn:microsoft.com/office/officeart/2005/8/layout/vList5"/>
    <dgm:cxn modelId="{4245FC4A-7873-4405-8624-BDE92142F3AD}" type="presOf" srcId="{3EC441D4-A4F5-4879-B8D0-2FBE0F83B585}" destId="{0DF088B3-BF1A-4460-BF95-A5B472A00745}" srcOrd="0" destOrd="0" presId="urn:microsoft.com/office/officeart/2005/8/layout/vList5"/>
    <dgm:cxn modelId="{C9CDEA4C-6B5E-45C2-B10F-77EE0899D001}" type="presOf" srcId="{E887F15D-C7F4-4285-A91D-60B2BD69412C}" destId="{40D52C33-9C7C-4256-8B60-44777FEE4CC2}" srcOrd="0" destOrd="0" presId="urn:microsoft.com/office/officeart/2005/8/layout/vList5"/>
    <dgm:cxn modelId="{FE03656F-56AD-4F9C-BE99-8722B9B8F22B}" srcId="{79187193-4326-4A28-AC2F-1EFE8DF4BF84}" destId="{BE97CA1E-0AD9-4639-B37E-863815370C60}" srcOrd="3" destOrd="0" parTransId="{800F9675-114E-4850-A509-2C8032FDE53D}" sibTransId="{D0FB18E9-7129-4FCA-9B91-48A3E4573284}"/>
    <dgm:cxn modelId="{81E56876-0752-455F-B312-506693EB0C64}" type="presOf" srcId="{D7C2E922-DE4B-4AFE-8E2A-C545E96D0791}" destId="{8C01D704-F552-4B92-8216-D38257F7046A}" srcOrd="0" destOrd="0" presId="urn:microsoft.com/office/officeart/2005/8/layout/vList5"/>
    <dgm:cxn modelId="{A7FE4D7F-0722-4539-90DE-D0FE90F28543}" srcId="{79187193-4326-4A28-AC2F-1EFE8DF4BF84}" destId="{AB7F23AD-9C86-4CBB-A1C0-B4348802798E}" srcOrd="4" destOrd="0" parTransId="{DB3C29C9-5B90-49AE-BC7E-0EB15CB4C622}" sibTransId="{D928FBA0-A27D-470B-BE3B-D6AC902D1117}"/>
    <dgm:cxn modelId="{8205598B-1758-44C5-93D7-8A095449D41D}" type="presOf" srcId="{AB7F23AD-9C86-4CBB-A1C0-B4348802798E}" destId="{2BE74C68-11B0-4815-9D61-92037792D236}" srcOrd="0" destOrd="0" presId="urn:microsoft.com/office/officeart/2005/8/layout/vList5"/>
    <dgm:cxn modelId="{678EEB9C-85E8-4224-9AEF-365C4C9F9B25}" srcId="{54997DDF-8934-4C8B-8557-721597C6F4FB}" destId="{3EC441D4-A4F5-4879-B8D0-2FBE0F83B585}" srcOrd="0" destOrd="0" parTransId="{E53BE913-F8EE-4461-B6DE-FFD90F583208}" sibTransId="{F8FF26AF-22DA-4BEF-B48D-18F7D1BA8BF4}"/>
    <dgm:cxn modelId="{7ED3E2A5-F87C-42B0-A2D2-58D41901FB9F}" type="presOf" srcId="{70A5DB06-D617-4E97-8D58-B41B6CD723B0}" destId="{7D8F0577-FBAD-4D3C-90A2-B52035D77F63}" srcOrd="0" destOrd="0" presId="urn:microsoft.com/office/officeart/2005/8/layout/vList5"/>
    <dgm:cxn modelId="{BD4F0AB8-3C5C-4C04-A30E-6DE9550FD0BD}" type="presOf" srcId="{044E1FB6-58BE-4B2A-92B5-179EBCB43D67}" destId="{5C765004-6840-4B19-B3AF-260B0BE36B7F}" srcOrd="0" destOrd="0" presId="urn:microsoft.com/office/officeart/2005/8/layout/vList5"/>
    <dgm:cxn modelId="{D61C31B8-3006-464C-AF33-FFF6AB150F53}" srcId="{79187193-4326-4A28-AC2F-1EFE8DF4BF84}" destId="{044E1FB6-58BE-4B2A-92B5-179EBCB43D67}" srcOrd="0" destOrd="0" parTransId="{71127498-0175-4224-B5DE-D8937CB1102D}" sibTransId="{1AA939F8-D754-4408-890A-8AEF25635EF8}"/>
    <dgm:cxn modelId="{B62502BE-61BC-4D08-B215-29E5F92C7642}" srcId="{044E1FB6-58BE-4B2A-92B5-179EBCB43D67}" destId="{D7C2E922-DE4B-4AFE-8E2A-C545E96D0791}" srcOrd="0" destOrd="0" parTransId="{F680C287-1A15-4529-B4F3-87E34E368AD2}" sibTransId="{D950FE04-D3D1-418C-A8F3-67DE3F8CBF1D}"/>
    <dgm:cxn modelId="{080890E1-D8C3-483C-A42B-3761F07A8FFD}" srcId="{BE97CA1E-0AD9-4639-B37E-863815370C60}" destId="{70A5DB06-D617-4E97-8D58-B41B6CD723B0}" srcOrd="0" destOrd="0" parTransId="{9A6A543C-3F5C-415A-8C3E-B874A1AD9306}" sibTransId="{67E4FBDB-8A71-48AC-BB90-F670AAD03196}"/>
    <dgm:cxn modelId="{60B51688-233A-4DC4-9E95-E79274260935}" type="presParOf" srcId="{161639C6-2557-488E-948B-8464898390DE}" destId="{B115DB2F-22A6-4979-B3FF-2E846F0E773B}" srcOrd="0" destOrd="0" presId="urn:microsoft.com/office/officeart/2005/8/layout/vList5"/>
    <dgm:cxn modelId="{FB5EE23C-331D-4608-A74F-E35B9F4D95F7}" type="presParOf" srcId="{B115DB2F-22A6-4979-B3FF-2E846F0E773B}" destId="{5C765004-6840-4B19-B3AF-260B0BE36B7F}" srcOrd="0" destOrd="0" presId="urn:microsoft.com/office/officeart/2005/8/layout/vList5"/>
    <dgm:cxn modelId="{37994DF9-2043-4E5D-A945-6CB4504E8DF7}" type="presParOf" srcId="{B115DB2F-22A6-4979-B3FF-2E846F0E773B}" destId="{8C01D704-F552-4B92-8216-D38257F7046A}" srcOrd="1" destOrd="0" presId="urn:microsoft.com/office/officeart/2005/8/layout/vList5"/>
    <dgm:cxn modelId="{84F94595-CFB1-4BF9-8F76-B406139BB146}" type="presParOf" srcId="{161639C6-2557-488E-948B-8464898390DE}" destId="{D49749BA-EA47-442E-AC59-2E6E7AABBEFA}" srcOrd="1" destOrd="0" presId="urn:microsoft.com/office/officeart/2005/8/layout/vList5"/>
    <dgm:cxn modelId="{E758DE80-2CE4-4A42-BA9E-562DC0B55C8F}" type="presParOf" srcId="{161639C6-2557-488E-948B-8464898390DE}" destId="{169C8086-C406-4BE5-8FE2-F38899D4626A}" srcOrd="2" destOrd="0" presId="urn:microsoft.com/office/officeart/2005/8/layout/vList5"/>
    <dgm:cxn modelId="{08FCFBB2-3253-423F-8CB4-CF02A9449C85}" type="presParOf" srcId="{169C8086-C406-4BE5-8FE2-F38899D4626A}" destId="{40D52C33-9C7C-4256-8B60-44777FEE4CC2}" srcOrd="0" destOrd="0" presId="urn:microsoft.com/office/officeart/2005/8/layout/vList5"/>
    <dgm:cxn modelId="{7AF495BF-4067-4BD0-A22C-598E0E5D6461}" type="presParOf" srcId="{169C8086-C406-4BE5-8FE2-F38899D4626A}" destId="{50823D30-4A72-453E-86AA-0404DE8B94F0}" srcOrd="1" destOrd="0" presId="urn:microsoft.com/office/officeart/2005/8/layout/vList5"/>
    <dgm:cxn modelId="{B8AD15CD-FA03-4A60-9CFA-19DADE74B21E}" type="presParOf" srcId="{161639C6-2557-488E-948B-8464898390DE}" destId="{0C6A410B-8F5C-4116-BBBC-5C758D98F9D9}" srcOrd="3" destOrd="0" presId="urn:microsoft.com/office/officeart/2005/8/layout/vList5"/>
    <dgm:cxn modelId="{94C7866F-0F50-41E0-BE66-0C7AD3DE5E47}" type="presParOf" srcId="{161639C6-2557-488E-948B-8464898390DE}" destId="{DDF424DF-A390-4AD7-AA47-61A5D431A259}" srcOrd="4" destOrd="0" presId="urn:microsoft.com/office/officeart/2005/8/layout/vList5"/>
    <dgm:cxn modelId="{28E3EC48-5F63-4C82-9A83-E31F7A23CA69}" type="presParOf" srcId="{DDF424DF-A390-4AD7-AA47-61A5D431A259}" destId="{3ABA90F2-E18D-4773-9D15-270B8103FE17}" srcOrd="0" destOrd="0" presId="urn:microsoft.com/office/officeart/2005/8/layout/vList5"/>
    <dgm:cxn modelId="{96CE8BA4-5177-4262-A2C1-A9983EB4AF3F}" type="presParOf" srcId="{DDF424DF-A390-4AD7-AA47-61A5D431A259}" destId="{0DF088B3-BF1A-4460-BF95-A5B472A00745}" srcOrd="1" destOrd="0" presId="urn:microsoft.com/office/officeart/2005/8/layout/vList5"/>
    <dgm:cxn modelId="{71574C1C-9C28-47C0-A65E-357CAE918DC1}" type="presParOf" srcId="{161639C6-2557-488E-948B-8464898390DE}" destId="{3B91930B-292F-4D08-A0A6-FC97235E9760}" srcOrd="5" destOrd="0" presId="urn:microsoft.com/office/officeart/2005/8/layout/vList5"/>
    <dgm:cxn modelId="{4CA1DA7D-1167-4E1A-AC08-EC6348269795}" type="presParOf" srcId="{161639C6-2557-488E-948B-8464898390DE}" destId="{8D1037AD-3783-419C-94F9-3EC8B8E1AFC0}" srcOrd="6" destOrd="0" presId="urn:microsoft.com/office/officeart/2005/8/layout/vList5"/>
    <dgm:cxn modelId="{768A40D1-9A70-4B50-B226-62DFBFEBDF04}" type="presParOf" srcId="{8D1037AD-3783-419C-94F9-3EC8B8E1AFC0}" destId="{A7381FAD-060A-4A1B-B8A7-F688B8D2757F}" srcOrd="0" destOrd="0" presId="urn:microsoft.com/office/officeart/2005/8/layout/vList5"/>
    <dgm:cxn modelId="{0327C29F-C048-4C1E-8AD3-70037D22F072}" type="presParOf" srcId="{8D1037AD-3783-419C-94F9-3EC8B8E1AFC0}" destId="{7D8F0577-FBAD-4D3C-90A2-B52035D77F63}" srcOrd="1" destOrd="0" presId="urn:microsoft.com/office/officeart/2005/8/layout/vList5"/>
    <dgm:cxn modelId="{1A4533BD-4FC1-4442-BDB0-542C9FD66210}" type="presParOf" srcId="{161639C6-2557-488E-948B-8464898390DE}" destId="{EA73D3F0-7E21-4D07-B0C2-CCD29EA7E898}" srcOrd="7" destOrd="0" presId="urn:microsoft.com/office/officeart/2005/8/layout/vList5"/>
    <dgm:cxn modelId="{4CB6879A-B53B-4872-A9C5-D332C5AD6E01}" type="presParOf" srcId="{161639C6-2557-488E-948B-8464898390DE}" destId="{CC9D8A7E-6B8D-4F7B-8868-CF4F7CAC81A1}" srcOrd="8" destOrd="0" presId="urn:microsoft.com/office/officeart/2005/8/layout/vList5"/>
    <dgm:cxn modelId="{6A75A2A0-750D-4F65-9E20-0595843A5FF5}" type="presParOf" srcId="{CC9D8A7E-6B8D-4F7B-8868-CF4F7CAC81A1}" destId="{2BE74C68-11B0-4815-9D61-92037792D236}" srcOrd="0" destOrd="0" presId="urn:microsoft.com/office/officeart/2005/8/layout/vList5"/>
    <dgm:cxn modelId="{13B04C21-E045-42A4-9DE6-847C6E557C84}" type="presParOf" srcId="{CC9D8A7E-6B8D-4F7B-8868-CF4F7CAC81A1}" destId="{463A1B81-1F77-4F5D-9128-E682DD3D686C}"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7C8484-6C0E-4CBE-BC41-899203F37FA6}"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99E6D078-5354-4F4F-B7F1-9FBEE1A73461}">
      <dgm:prSet/>
      <dgm:spPr/>
      <dgm:t>
        <a:bodyPr/>
        <a:lstStyle/>
        <a:p>
          <a:r>
            <a:rPr lang="en-US" dirty="0" err="1"/>
            <a:t>Vältetään</a:t>
          </a:r>
          <a:r>
            <a:rPr lang="en-US" dirty="0"/>
            <a:t>, </a:t>
          </a:r>
          <a:r>
            <a:rPr lang="en-US" dirty="0" err="1"/>
            <a:t>hidastetaan</a:t>
          </a:r>
          <a:r>
            <a:rPr lang="en-US" dirty="0"/>
            <a:t>, </a:t>
          </a:r>
          <a:r>
            <a:rPr lang="en-US" dirty="0" err="1"/>
            <a:t>pysäytetään</a:t>
          </a:r>
          <a:r>
            <a:rPr lang="en-US" dirty="0"/>
            <a:t> tai </a:t>
          </a:r>
          <a:r>
            <a:rPr lang="en-US" dirty="0" err="1"/>
            <a:t>parannetaan</a:t>
          </a:r>
          <a:r>
            <a:rPr lang="en-US" dirty="0"/>
            <a:t> </a:t>
          </a:r>
          <a:r>
            <a:rPr lang="en-US" dirty="0" err="1"/>
            <a:t>kansansairauksia</a:t>
          </a:r>
          <a:endParaRPr lang="en-US" dirty="0"/>
        </a:p>
      </dgm:t>
    </dgm:pt>
    <dgm:pt modelId="{8E077DA8-4514-4FB7-A4CB-80978CB6F043}" type="parTrans" cxnId="{0E374B51-6909-440C-B937-591372C57A4B}">
      <dgm:prSet/>
      <dgm:spPr/>
      <dgm:t>
        <a:bodyPr/>
        <a:lstStyle/>
        <a:p>
          <a:endParaRPr lang="en-US"/>
        </a:p>
      </dgm:t>
    </dgm:pt>
    <dgm:pt modelId="{F181DCEB-2B72-4A31-B95D-1D702A959E2E}" type="sibTrans" cxnId="{0E374B51-6909-440C-B937-591372C57A4B}">
      <dgm:prSet/>
      <dgm:spPr/>
      <dgm:t>
        <a:bodyPr/>
        <a:lstStyle/>
        <a:p>
          <a:endParaRPr lang="en-US"/>
        </a:p>
      </dgm:t>
    </dgm:pt>
    <dgm:pt modelId="{95D493E8-5E0A-475F-8E5F-A02873559448}">
      <dgm:prSet/>
      <dgm:spPr/>
      <dgm:t>
        <a:bodyPr/>
        <a:lstStyle/>
        <a:p>
          <a:r>
            <a:rPr lang="en-US" dirty="0"/>
            <a:t>Sairausajattelusta </a:t>
          </a:r>
          <a:r>
            <a:rPr lang="en-US" dirty="0" err="1"/>
            <a:t>terveysajatteluun</a:t>
          </a:r>
          <a:endParaRPr lang="en-US" dirty="0"/>
        </a:p>
      </dgm:t>
    </dgm:pt>
    <dgm:pt modelId="{7B813E98-CBAE-4111-81F8-249365CAAB65}" type="parTrans" cxnId="{ED83BA6B-A005-447A-BBAA-3F43E752DB39}">
      <dgm:prSet/>
      <dgm:spPr/>
      <dgm:t>
        <a:bodyPr/>
        <a:lstStyle/>
        <a:p>
          <a:endParaRPr lang="en-US"/>
        </a:p>
      </dgm:t>
    </dgm:pt>
    <dgm:pt modelId="{E326FAED-54E4-4EA6-99DD-55CF48073F9D}" type="sibTrans" cxnId="{ED83BA6B-A005-447A-BBAA-3F43E752DB39}">
      <dgm:prSet/>
      <dgm:spPr/>
      <dgm:t>
        <a:bodyPr/>
        <a:lstStyle/>
        <a:p>
          <a:endParaRPr lang="en-US"/>
        </a:p>
      </dgm:t>
    </dgm:pt>
    <dgm:pt modelId="{3EA57811-DAAF-4403-9134-088386216A8A}">
      <dgm:prSet/>
      <dgm:spPr/>
      <dgm:t>
        <a:bodyPr/>
        <a:lstStyle/>
        <a:p>
          <a:r>
            <a:rPr lang="fi-FI"/>
            <a:t>Kuolleisuuden siirtäminen vanhemmalle iälle</a:t>
          </a:r>
          <a:endParaRPr lang="en-US"/>
        </a:p>
      </dgm:t>
    </dgm:pt>
    <dgm:pt modelId="{4FE14E8C-8A97-4586-A149-437F2C72157A}" type="parTrans" cxnId="{19348AFE-E6CC-4540-8161-595D4DB3CB8E}">
      <dgm:prSet/>
      <dgm:spPr/>
      <dgm:t>
        <a:bodyPr/>
        <a:lstStyle/>
        <a:p>
          <a:endParaRPr lang="en-US"/>
        </a:p>
      </dgm:t>
    </dgm:pt>
    <dgm:pt modelId="{F66B8B49-3169-43E9-99F8-B4B3A4CED369}" type="sibTrans" cxnId="{19348AFE-E6CC-4540-8161-595D4DB3CB8E}">
      <dgm:prSet/>
      <dgm:spPr/>
      <dgm:t>
        <a:bodyPr/>
        <a:lstStyle/>
        <a:p>
          <a:endParaRPr lang="en-US"/>
        </a:p>
      </dgm:t>
    </dgm:pt>
    <dgm:pt modelId="{00CFA5EE-A356-4263-A4B5-C6A3056850E9}">
      <dgm:prSet/>
      <dgm:spPr/>
      <dgm:t>
        <a:bodyPr/>
        <a:lstStyle/>
        <a:p>
          <a:r>
            <a:rPr lang="fi-FI"/>
            <a:t>Elämänlaadun parantaminen</a:t>
          </a:r>
          <a:endParaRPr lang="en-US"/>
        </a:p>
      </dgm:t>
    </dgm:pt>
    <dgm:pt modelId="{16A7E209-18FF-4EDA-8187-019BC61D1998}" type="parTrans" cxnId="{CD759AD6-D89F-4E59-928B-12F6A3E65981}">
      <dgm:prSet/>
      <dgm:spPr/>
      <dgm:t>
        <a:bodyPr/>
        <a:lstStyle/>
        <a:p>
          <a:endParaRPr lang="en-US"/>
        </a:p>
      </dgm:t>
    </dgm:pt>
    <dgm:pt modelId="{2195ADFB-827C-4317-A63E-8ABFED39B311}" type="sibTrans" cxnId="{CD759AD6-D89F-4E59-928B-12F6A3E65981}">
      <dgm:prSet/>
      <dgm:spPr/>
      <dgm:t>
        <a:bodyPr/>
        <a:lstStyle/>
        <a:p>
          <a:endParaRPr lang="en-US"/>
        </a:p>
      </dgm:t>
    </dgm:pt>
    <dgm:pt modelId="{7840E60D-DDCF-4E56-87CA-3394034E1292}">
      <dgm:prSet/>
      <dgm:spPr/>
      <dgm:t>
        <a:bodyPr/>
        <a:lstStyle/>
        <a:p>
          <a:r>
            <a:rPr lang="fi-FI"/>
            <a:t>Kustannus-tehokas</a:t>
          </a:r>
          <a:endParaRPr lang="en-US"/>
        </a:p>
      </dgm:t>
    </dgm:pt>
    <dgm:pt modelId="{2396CC7A-3F24-4EFE-99D6-D24FECBBFB22}" type="parTrans" cxnId="{AB997ACC-4DD0-4798-8E87-E3E6132699A3}">
      <dgm:prSet/>
      <dgm:spPr/>
      <dgm:t>
        <a:bodyPr/>
        <a:lstStyle/>
        <a:p>
          <a:endParaRPr lang="en-US"/>
        </a:p>
      </dgm:t>
    </dgm:pt>
    <dgm:pt modelId="{23749CE6-6738-4064-8A4B-2CAFA6E24FAD}" type="sibTrans" cxnId="{AB997ACC-4DD0-4798-8E87-E3E6132699A3}">
      <dgm:prSet/>
      <dgm:spPr/>
      <dgm:t>
        <a:bodyPr/>
        <a:lstStyle/>
        <a:p>
          <a:endParaRPr lang="en-US"/>
        </a:p>
      </dgm:t>
    </dgm:pt>
    <dgm:pt modelId="{E79C53C8-EA54-478C-A8A6-936D9E370AC6}">
      <dgm:prSet/>
      <dgm:spPr/>
      <dgm:t>
        <a:bodyPr/>
        <a:lstStyle/>
        <a:p>
          <a:endParaRPr lang="en-US" dirty="0"/>
        </a:p>
      </dgm:t>
    </dgm:pt>
    <dgm:pt modelId="{D15E71F6-3D72-441F-87CE-98F98BA4E842}" type="parTrans" cxnId="{6DCCDA19-4464-4B28-8E2F-C0FD409FDDE0}">
      <dgm:prSet/>
      <dgm:spPr/>
      <dgm:t>
        <a:bodyPr/>
        <a:lstStyle/>
        <a:p>
          <a:endParaRPr lang="en-US"/>
        </a:p>
      </dgm:t>
    </dgm:pt>
    <dgm:pt modelId="{EC938F10-6600-4D1A-9307-8BB64946B2D6}" type="sibTrans" cxnId="{6DCCDA19-4464-4B28-8E2F-C0FD409FDDE0}">
      <dgm:prSet/>
      <dgm:spPr/>
      <dgm:t>
        <a:bodyPr/>
        <a:lstStyle/>
        <a:p>
          <a:endParaRPr lang="en-US"/>
        </a:p>
      </dgm:t>
    </dgm:pt>
    <dgm:pt modelId="{AC39A41F-E395-486B-A5E0-B92726D8FE6F}">
      <dgm:prSet/>
      <dgm:spPr/>
      <dgm:t>
        <a:bodyPr/>
        <a:lstStyle/>
        <a:p>
          <a:r>
            <a:rPr lang="fi-FI" dirty="0"/>
            <a:t>Tutkimuksia: esim. </a:t>
          </a:r>
          <a:r>
            <a:rPr lang="fi-FI" dirty="0" err="1"/>
            <a:t>Adventist</a:t>
          </a:r>
          <a:r>
            <a:rPr lang="fi-FI" dirty="0"/>
            <a:t> Health </a:t>
          </a:r>
          <a:r>
            <a:rPr lang="fi-FI" dirty="0" err="1"/>
            <a:t>Studies</a:t>
          </a:r>
          <a:r>
            <a:rPr lang="fi-FI" dirty="0"/>
            <a:t>, CHIP, China </a:t>
          </a:r>
          <a:r>
            <a:rPr lang="fi-FI" dirty="0" err="1"/>
            <a:t>study</a:t>
          </a:r>
          <a:r>
            <a:rPr lang="fi-FI" dirty="0"/>
            <a:t>, </a:t>
          </a:r>
          <a:r>
            <a:rPr lang="fi-FI" dirty="0" err="1"/>
            <a:t>Ornish</a:t>
          </a:r>
          <a:r>
            <a:rPr lang="fi-FI" dirty="0"/>
            <a:t>, Esselstyn, EPIC-Oxford</a:t>
          </a:r>
          <a:endParaRPr lang="en-US" dirty="0"/>
        </a:p>
      </dgm:t>
    </dgm:pt>
    <dgm:pt modelId="{46AF6AB9-AFF1-4DD5-B8C5-88748E4A9A03}" type="parTrans" cxnId="{80BB49A2-7426-4697-86CB-B4FD210957D9}">
      <dgm:prSet/>
      <dgm:spPr/>
      <dgm:t>
        <a:bodyPr/>
        <a:lstStyle/>
        <a:p>
          <a:endParaRPr lang="fi-FI"/>
        </a:p>
      </dgm:t>
    </dgm:pt>
    <dgm:pt modelId="{64E885B4-317C-46C9-9762-EB0429CD16E7}" type="sibTrans" cxnId="{80BB49A2-7426-4697-86CB-B4FD210957D9}">
      <dgm:prSet/>
      <dgm:spPr/>
      <dgm:t>
        <a:bodyPr/>
        <a:lstStyle/>
        <a:p>
          <a:endParaRPr lang="fi-FI"/>
        </a:p>
      </dgm:t>
    </dgm:pt>
    <dgm:pt modelId="{D4281F56-1279-48C6-90A6-75CE380B43E7}" type="pres">
      <dgm:prSet presAssocID="{F37C8484-6C0E-4CBE-BC41-899203F37FA6}" presName="vert0" presStyleCnt="0">
        <dgm:presLayoutVars>
          <dgm:dir/>
          <dgm:animOne val="branch"/>
          <dgm:animLvl val="lvl"/>
        </dgm:presLayoutVars>
      </dgm:prSet>
      <dgm:spPr/>
    </dgm:pt>
    <dgm:pt modelId="{281503B3-AEE5-4D63-A77F-8EAF86DE715F}" type="pres">
      <dgm:prSet presAssocID="{99E6D078-5354-4F4F-B7F1-9FBEE1A73461}" presName="thickLine" presStyleLbl="alignNode1" presStyleIdx="0" presStyleCnt="7"/>
      <dgm:spPr/>
    </dgm:pt>
    <dgm:pt modelId="{DE3B97A2-8333-4A51-8BCE-4A4ABDB12E6A}" type="pres">
      <dgm:prSet presAssocID="{99E6D078-5354-4F4F-B7F1-9FBEE1A73461}" presName="horz1" presStyleCnt="0"/>
      <dgm:spPr/>
    </dgm:pt>
    <dgm:pt modelId="{845F8D12-4BAA-49C4-818F-25C0E7CE5A6C}" type="pres">
      <dgm:prSet presAssocID="{99E6D078-5354-4F4F-B7F1-9FBEE1A73461}" presName="tx1" presStyleLbl="revTx" presStyleIdx="0" presStyleCnt="7"/>
      <dgm:spPr/>
    </dgm:pt>
    <dgm:pt modelId="{16FC082C-C250-40FA-8671-1FA781AECD1E}" type="pres">
      <dgm:prSet presAssocID="{99E6D078-5354-4F4F-B7F1-9FBEE1A73461}" presName="vert1" presStyleCnt="0"/>
      <dgm:spPr/>
    </dgm:pt>
    <dgm:pt modelId="{E9C04FB8-7546-4800-B5A0-9D2677CDB781}" type="pres">
      <dgm:prSet presAssocID="{95D493E8-5E0A-475F-8E5F-A02873559448}" presName="thickLine" presStyleLbl="alignNode1" presStyleIdx="1" presStyleCnt="7"/>
      <dgm:spPr/>
    </dgm:pt>
    <dgm:pt modelId="{4CC67668-DE4B-4D20-9AF4-E3D9E3CC4E43}" type="pres">
      <dgm:prSet presAssocID="{95D493E8-5E0A-475F-8E5F-A02873559448}" presName="horz1" presStyleCnt="0"/>
      <dgm:spPr/>
    </dgm:pt>
    <dgm:pt modelId="{92DAFC3A-28C6-40E7-B7C2-328C005DFE20}" type="pres">
      <dgm:prSet presAssocID="{95D493E8-5E0A-475F-8E5F-A02873559448}" presName="tx1" presStyleLbl="revTx" presStyleIdx="1" presStyleCnt="7"/>
      <dgm:spPr/>
    </dgm:pt>
    <dgm:pt modelId="{0614AF77-59D9-4C6D-A6E7-87CCF74C3ECD}" type="pres">
      <dgm:prSet presAssocID="{95D493E8-5E0A-475F-8E5F-A02873559448}" presName="vert1" presStyleCnt="0"/>
      <dgm:spPr/>
    </dgm:pt>
    <dgm:pt modelId="{B1801279-954A-49DC-BB36-546BD419F268}" type="pres">
      <dgm:prSet presAssocID="{3EA57811-DAAF-4403-9134-088386216A8A}" presName="thickLine" presStyleLbl="alignNode1" presStyleIdx="2" presStyleCnt="7"/>
      <dgm:spPr/>
    </dgm:pt>
    <dgm:pt modelId="{1C783660-C352-4458-9806-F9309E5D1203}" type="pres">
      <dgm:prSet presAssocID="{3EA57811-DAAF-4403-9134-088386216A8A}" presName="horz1" presStyleCnt="0"/>
      <dgm:spPr/>
    </dgm:pt>
    <dgm:pt modelId="{8691512C-3C4D-44C6-90D3-5B8A3AE23032}" type="pres">
      <dgm:prSet presAssocID="{3EA57811-DAAF-4403-9134-088386216A8A}" presName="tx1" presStyleLbl="revTx" presStyleIdx="2" presStyleCnt="7"/>
      <dgm:spPr/>
    </dgm:pt>
    <dgm:pt modelId="{B3AC993C-8458-45C3-A594-9E1839433327}" type="pres">
      <dgm:prSet presAssocID="{3EA57811-DAAF-4403-9134-088386216A8A}" presName="vert1" presStyleCnt="0"/>
      <dgm:spPr/>
    </dgm:pt>
    <dgm:pt modelId="{69CA6083-30EE-433D-820E-56432EFF2741}" type="pres">
      <dgm:prSet presAssocID="{00CFA5EE-A356-4263-A4B5-C6A3056850E9}" presName="thickLine" presStyleLbl="alignNode1" presStyleIdx="3" presStyleCnt="7"/>
      <dgm:spPr/>
    </dgm:pt>
    <dgm:pt modelId="{7F700355-4FEB-463C-A7D6-76939B5E6B37}" type="pres">
      <dgm:prSet presAssocID="{00CFA5EE-A356-4263-A4B5-C6A3056850E9}" presName="horz1" presStyleCnt="0"/>
      <dgm:spPr/>
    </dgm:pt>
    <dgm:pt modelId="{3C76B3AD-9B08-46A3-9052-E0E78074FE5B}" type="pres">
      <dgm:prSet presAssocID="{00CFA5EE-A356-4263-A4B5-C6A3056850E9}" presName="tx1" presStyleLbl="revTx" presStyleIdx="3" presStyleCnt="7"/>
      <dgm:spPr/>
    </dgm:pt>
    <dgm:pt modelId="{2242782F-CE0D-4A12-B2E3-7CC3A3A4188E}" type="pres">
      <dgm:prSet presAssocID="{00CFA5EE-A356-4263-A4B5-C6A3056850E9}" presName="vert1" presStyleCnt="0"/>
      <dgm:spPr/>
    </dgm:pt>
    <dgm:pt modelId="{78EE99AD-4B4D-4CD5-97EF-348EC892C97C}" type="pres">
      <dgm:prSet presAssocID="{7840E60D-DDCF-4E56-87CA-3394034E1292}" presName="thickLine" presStyleLbl="alignNode1" presStyleIdx="4" presStyleCnt="7"/>
      <dgm:spPr/>
    </dgm:pt>
    <dgm:pt modelId="{0BC30BFD-557F-47B1-8097-76B626FF5289}" type="pres">
      <dgm:prSet presAssocID="{7840E60D-DDCF-4E56-87CA-3394034E1292}" presName="horz1" presStyleCnt="0"/>
      <dgm:spPr/>
    </dgm:pt>
    <dgm:pt modelId="{1C23AD3E-55FF-42E9-B16D-A9B3B30B250C}" type="pres">
      <dgm:prSet presAssocID="{7840E60D-DDCF-4E56-87CA-3394034E1292}" presName="tx1" presStyleLbl="revTx" presStyleIdx="4" presStyleCnt="7"/>
      <dgm:spPr/>
    </dgm:pt>
    <dgm:pt modelId="{B4059FE4-7F34-40F9-8CC4-CDA80C9035AF}" type="pres">
      <dgm:prSet presAssocID="{7840E60D-DDCF-4E56-87CA-3394034E1292}" presName="vert1" presStyleCnt="0"/>
      <dgm:spPr/>
    </dgm:pt>
    <dgm:pt modelId="{E7BCD87F-B90D-424A-9940-FE976908A67F}" type="pres">
      <dgm:prSet presAssocID="{E79C53C8-EA54-478C-A8A6-936D9E370AC6}" presName="thickLine" presStyleLbl="alignNode1" presStyleIdx="5" presStyleCnt="7"/>
      <dgm:spPr/>
    </dgm:pt>
    <dgm:pt modelId="{BE578D8C-A230-47A8-8735-A8650F149233}" type="pres">
      <dgm:prSet presAssocID="{E79C53C8-EA54-478C-A8A6-936D9E370AC6}" presName="horz1" presStyleCnt="0"/>
      <dgm:spPr/>
    </dgm:pt>
    <dgm:pt modelId="{0D62D272-DC07-48AB-BFDC-680F7B6019D0}" type="pres">
      <dgm:prSet presAssocID="{E79C53C8-EA54-478C-A8A6-936D9E370AC6}" presName="tx1" presStyleLbl="revTx" presStyleIdx="5" presStyleCnt="7"/>
      <dgm:spPr/>
    </dgm:pt>
    <dgm:pt modelId="{D2949615-3301-45C4-A0CF-7BA4FBC0F0D1}" type="pres">
      <dgm:prSet presAssocID="{E79C53C8-EA54-478C-A8A6-936D9E370AC6}" presName="vert1" presStyleCnt="0"/>
      <dgm:spPr/>
    </dgm:pt>
    <dgm:pt modelId="{1A580A7F-6535-4B7D-84AE-B4E0540AFC79}" type="pres">
      <dgm:prSet presAssocID="{AC39A41F-E395-486B-A5E0-B92726D8FE6F}" presName="thickLine" presStyleLbl="alignNode1" presStyleIdx="6" presStyleCnt="7"/>
      <dgm:spPr/>
    </dgm:pt>
    <dgm:pt modelId="{4308A8C9-E9F3-42A2-A2FE-7A134DD0A351}" type="pres">
      <dgm:prSet presAssocID="{AC39A41F-E395-486B-A5E0-B92726D8FE6F}" presName="horz1" presStyleCnt="0"/>
      <dgm:spPr/>
    </dgm:pt>
    <dgm:pt modelId="{8CF6C0A9-8F9D-44A0-8680-14A0844EBC5B}" type="pres">
      <dgm:prSet presAssocID="{AC39A41F-E395-486B-A5E0-B92726D8FE6F}" presName="tx1" presStyleLbl="revTx" presStyleIdx="6" presStyleCnt="7"/>
      <dgm:spPr/>
    </dgm:pt>
    <dgm:pt modelId="{177CD39A-3A78-4917-8738-B4B8D8E3E6A7}" type="pres">
      <dgm:prSet presAssocID="{AC39A41F-E395-486B-A5E0-B92726D8FE6F}" presName="vert1" presStyleCnt="0"/>
      <dgm:spPr/>
    </dgm:pt>
  </dgm:ptLst>
  <dgm:cxnLst>
    <dgm:cxn modelId="{F6EAF408-C819-4F28-B187-688A6B8AED16}" type="presOf" srcId="{00CFA5EE-A356-4263-A4B5-C6A3056850E9}" destId="{3C76B3AD-9B08-46A3-9052-E0E78074FE5B}" srcOrd="0" destOrd="0" presId="urn:microsoft.com/office/officeart/2008/layout/LinedList"/>
    <dgm:cxn modelId="{6DCCDA19-4464-4B28-8E2F-C0FD409FDDE0}" srcId="{F37C8484-6C0E-4CBE-BC41-899203F37FA6}" destId="{E79C53C8-EA54-478C-A8A6-936D9E370AC6}" srcOrd="5" destOrd="0" parTransId="{D15E71F6-3D72-441F-87CE-98F98BA4E842}" sibTransId="{EC938F10-6600-4D1A-9307-8BB64946B2D6}"/>
    <dgm:cxn modelId="{ED83BA6B-A005-447A-BBAA-3F43E752DB39}" srcId="{F37C8484-6C0E-4CBE-BC41-899203F37FA6}" destId="{95D493E8-5E0A-475F-8E5F-A02873559448}" srcOrd="1" destOrd="0" parTransId="{7B813E98-CBAE-4111-81F8-249365CAAB65}" sibTransId="{E326FAED-54E4-4EA6-99DD-55CF48073F9D}"/>
    <dgm:cxn modelId="{0E374B51-6909-440C-B937-591372C57A4B}" srcId="{F37C8484-6C0E-4CBE-BC41-899203F37FA6}" destId="{99E6D078-5354-4F4F-B7F1-9FBEE1A73461}" srcOrd="0" destOrd="0" parTransId="{8E077DA8-4514-4FB7-A4CB-80978CB6F043}" sibTransId="{F181DCEB-2B72-4A31-B95D-1D702A959E2E}"/>
    <dgm:cxn modelId="{80BB49A2-7426-4697-86CB-B4FD210957D9}" srcId="{F37C8484-6C0E-4CBE-BC41-899203F37FA6}" destId="{AC39A41F-E395-486B-A5E0-B92726D8FE6F}" srcOrd="6" destOrd="0" parTransId="{46AF6AB9-AFF1-4DD5-B8C5-88748E4A9A03}" sibTransId="{64E885B4-317C-46C9-9762-EB0429CD16E7}"/>
    <dgm:cxn modelId="{FEBCC7B4-9D98-406D-96D0-12357ECBF221}" type="presOf" srcId="{95D493E8-5E0A-475F-8E5F-A02873559448}" destId="{92DAFC3A-28C6-40E7-B7C2-328C005DFE20}" srcOrd="0" destOrd="0" presId="urn:microsoft.com/office/officeart/2008/layout/LinedList"/>
    <dgm:cxn modelId="{F4075FB6-045D-41A7-A1CB-BC5AAED51F73}" type="presOf" srcId="{AC39A41F-E395-486B-A5E0-B92726D8FE6F}" destId="{8CF6C0A9-8F9D-44A0-8680-14A0844EBC5B}" srcOrd="0" destOrd="0" presId="urn:microsoft.com/office/officeart/2008/layout/LinedList"/>
    <dgm:cxn modelId="{0E9544C8-3259-4F47-8EB9-93798EF1ADEC}" type="presOf" srcId="{7840E60D-DDCF-4E56-87CA-3394034E1292}" destId="{1C23AD3E-55FF-42E9-B16D-A9B3B30B250C}" srcOrd="0" destOrd="0" presId="urn:microsoft.com/office/officeart/2008/layout/LinedList"/>
    <dgm:cxn modelId="{AB997ACC-4DD0-4798-8E87-E3E6132699A3}" srcId="{F37C8484-6C0E-4CBE-BC41-899203F37FA6}" destId="{7840E60D-DDCF-4E56-87CA-3394034E1292}" srcOrd="4" destOrd="0" parTransId="{2396CC7A-3F24-4EFE-99D6-D24FECBBFB22}" sibTransId="{23749CE6-6738-4064-8A4B-2CAFA6E24FAD}"/>
    <dgm:cxn modelId="{7DF563D0-F9A3-4A51-8D96-71D4993B0FC6}" type="presOf" srcId="{99E6D078-5354-4F4F-B7F1-9FBEE1A73461}" destId="{845F8D12-4BAA-49C4-818F-25C0E7CE5A6C}" srcOrd="0" destOrd="0" presId="urn:microsoft.com/office/officeart/2008/layout/LinedList"/>
    <dgm:cxn modelId="{CD759AD6-D89F-4E59-928B-12F6A3E65981}" srcId="{F37C8484-6C0E-4CBE-BC41-899203F37FA6}" destId="{00CFA5EE-A356-4263-A4B5-C6A3056850E9}" srcOrd="3" destOrd="0" parTransId="{16A7E209-18FF-4EDA-8187-019BC61D1998}" sibTransId="{2195ADFB-827C-4317-A63E-8ABFED39B311}"/>
    <dgm:cxn modelId="{9FD836E4-0A10-4D4C-972B-7873E099F144}" type="presOf" srcId="{3EA57811-DAAF-4403-9134-088386216A8A}" destId="{8691512C-3C4D-44C6-90D3-5B8A3AE23032}" srcOrd="0" destOrd="0" presId="urn:microsoft.com/office/officeart/2008/layout/LinedList"/>
    <dgm:cxn modelId="{971A1CF2-3372-4F1A-8F47-164107335BC2}" type="presOf" srcId="{F37C8484-6C0E-4CBE-BC41-899203F37FA6}" destId="{D4281F56-1279-48C6-90A6-75CE380B43E7}" srcOrd="0" destOrd="0" presId="urn:microsoft.com/office/officeart/2008/layout/LinedList"/>
    <dgm:cxn modelId="{A33C3FF8-C9FF-4D16-8E1C-0F774B2F0BA1}" type="presOf" srcId="{E79C53C8-EA54-478C-A8A6-936D9E370AC6}" destId="{0D62D272-DC07-48AB-BFDC-680F7B6019D0}" srcOrd="0" destOrd="0" presId="urn:microsoft.com/office/officeart/2008/layout/LinedList"/>
    <dgm:cxn modelId="{19348AFE-E6CC-4540-8161-595D4DB3CB8E}" srcId="{F37C8484-6C0E-4CBE-BC41-899203F37FA6}" destId="{3EA57811-DAAF-4403-9134-088386216A8A}" srcOrd="2" destOrd="0" parTransId="{4FE14E8C-8A97-4586-A149-437F2C72157A}" sibTransId="{F66B8B49-3169-43E9-99F8-B4B3A4CED369}"/>
    <dgm:cxn modelId="{4CD1FA91-ADE4-495B-8DFF-FB9EAB2ECAD4}" type="presParOf" srcId="{D4281F56-1279-48C6-90A6-75CE380B43E7}" destId="{281503B3-AEE5-4D63-A77F-8EAF86DE715F}" srcOrd="0" destOrd="0" presId="urn:microsoft.com/office/officeart/2008/layout/LinedList"/>
    <dgm:cxn modelId="{68270DF8-FC09-4592-A358-6E45E09153E7}" type="presParOf" srcId="{D4281F56-1279-48C6-90A6-75CE380B43E7}" destId="{DE3B97A2-8333-4A51-8BCE-4A4ABDB12E6A}" srcOrd="1" destOrd="0" presId="urn:microsoft.com/office/officeart/2008/layout/LinedList"/>
    <dgm:cxn modelId="{6B0EFA97-D152-431C-8E81-4B324439A87F}" type="presParOf" srcId="{DE3B97A2-8333-4A51-8BCE-4A4ABDB12E6A}" destId="{845F8D12-4BAA-49C4-818F-25C0E7CE5A6C}" srcOrd="0" destOrd="0" presId="urn:microsoft.com/office/officeart/2008/layout/LinedList"/>
    <dgm:cxn modelId="{42C82FEB-E43C-48E3-BA94-C4F6A31C92F7}" type="presParOf" srcId="{DE3B97A2-8333-4A51-8BCE-4A4ABDB12E6A}" destId="{16FC082C-C250-40FA-8671-1FA781AECD1E}" srcOrd="1" destOrd="0" presId="urn:microsoft.com/office/officeart/2008/layout/LinedList"/>
    <dgm:cxn modelId="{602FDF92-6287-4FE1-B3A1-E6F7392908E8}" type="presParOf" srcId="{D4281F56-1279-48C6-90A6-75CE380B43E7}" destId="{E9C04FB8-7546-4800-B5A0-9D2677CDB781}" srcOrd="2" destOrd="0" presId="urn:microsoft.com/office/officeart/2008/layout/LinedList"/>
    <dgm:cxn modelId="{18B2311D-B8FC-4A01-A33E-8B1FEB862F50}" type="presParOf" srcId="{D4281F56-1279-48C6-90A6-75CE380B43E7}" destId="{4CC67668-DE4B-4D20-9AF4-E3D9E3CC4E43}" srcOrd="3" destOrd="0" presId="urn:microsoft.com/office/officeart/2008/layout/LinedList"/>
    <dgm:cxn modelId="{5CD10574-D510-4C40-B680-E57E18B66892}" type="presParOf" srcId="{4CC67668-DE4B-4D20-9AF4-E3D9E3CC4E43}" destId="{92DAFC3A-28C6-40E7-B7C2-328C005DFE20}" srcOrd="0" destOrd="0" presId="urn:microsoft.com/office/officeart/2008/layout/LinedList"/>
    <dgm:cxn modelId="{A892590C-1F11-4364-8AB0-9510CC22FBEE}" type="presParOf" srcId="{4CC67668-DE4B-4D20-9AF4-E3D9E3CC4E43}" destId="{0614AF77-59D9-4C6D-A6E7-87CCF74C3ECD}" srcOrd="1" destOrd="0" presId="urn:microsoft.com/office/officeart/2008/layout/LinedList"/>
    <dgm:cxn modelId="{750FAE38-3D8E-474F-9CC2-EC4BCA6EA79E}" type="presParOf" srcId="{D4281F56-1279-48C6-90A6-75CE380B43E7}" destId="{B1801279-954A-49DC-BB36-546BD419F268}" srcOrd="4" destOrd="0" presId="urn:microsoft.com/office/officeart/2008/layout/LinedList"/>
    <dgm:cxn modelId="{4FC9DF2B-7D17-4EBC-BFC3-D14A4CE192C8}" type="presParOf" srcId="{D4281F56-1279-48C6-90A6-75CE380B43E7}" destId="{1C783660-C352-4458-9806-F9309E5D1203}" srcOrd="5" destOrd="0" presId="urn:microsoft.com/office/officeart/2008/layout/LinedList"/>
    <dgm:cxn modelId="{446718EF-F3F2-4A32-A715-CC4AC0F0FA7D}" type="presParOf" srcId="{1C783660-C352-4458-9806-F9309E5D1203}" destId="{8691512C-3C4D-44C6-90D3-5B8A3AE23032}" srcOrd="0" destOrd="0" presId="urn:microsoft.com/office/officeart/2008/layout/LinedList"/>
    <dgm:cxn modelId="{CA2AF781-8A64-4A6B-B2C2-84674438B277}" type="presParOf" srcId="{1C783660-C352-4458-9806-F9309E5D1203}" destId="{B3AC993C-8458-45C3-A594-9E1839433327}" srcOrd="1" destOrd="0" presId="urn:microsoft.com/office/officeart/2008/layout/LinedList"/>
    <dgm:cxn modelId="{9AFE2C9F-0A46-4F55-8685-65D3741EA4B0}" type="presParOf" srcId="{D4281F56-1279-48C6-90A6-75CE380B43E7}" destId="{69CA6083-30EE-433D-820E-56432EFF2741}" srcOrd="6" destOrd="0" presId="urn:microsoft.com/office/officeart/2008/layout/LinedList"/>
    <dgm:cxn modelId="{9A2B4D16-37CD-4931-9862-F9795F3114A7}" type="presParOf" srcId="{D4281F56-1279-48C6-90A6-75CE380B43E7}" destId="{7F700355-4FEB-463C-A7D6-76939B5E6B37}" srcOrd="7" destOrd="0" presId="urn:microsoft.com/office/officeart/2008/layout/LinedList"/>
    <dgm:cxn modelId="{625DAEE8-15FF-4DAD-867D-5CF2FFB68AC1}" type="presParOf" srcId="{7F700355-4FEB-463C-A7D6-76939B5E6B37}" destId="{3C76B3AD-9B08-46A3-9052-E0E78074FE5B}" srcOrd="0" destOrd="0" presId="urn:microsoft.com/office/officeart/2008/layout/LinedList"/>
    <dgm:cxn modelId="{FEFBA2D6-754C-4A2E-8502-614B15E1DEE0}" type="presParOf" srcId="{7F700355-4FEB-463C-A7D6-76939B5E6B37}" destId="{2242782F-CE0D-4A12-B2E3-7CC3A3A4188E}" srcOrd="1" destOrd="0" presId="urn:microsoft.com/office/officeart/2008/layout/LinedList"/>
    <dgm:cxn modelId="{CE67EFC5-1680-45D9-B92A-F14A9D5DF131}" type="presParOf" srcId="{D4281F56-1279-48C6-90A6-75CE380B43E7}" destId="{78EE99AD-4B4D-4CD5-97EF-348EC892C97C}" srcOrd="8" destOrd="0" presId="urn:microsoft.com/office/officeart/2008/layout/LinedList"/>
    <dgm:cxn modelId="{DE4EB77A-9039-433A-8A09-72D1231551C4}" type="presParOf" srcId="{D4281F56-1279-48C6-90A6-75CE380B43E7}" destId="{0BC30BFD-557F-47B1-8097-76B626FF5289}" srcOrd="9" destOrd="0" presId="urn:microsoft.com/office/officeart/2008/layout/LinedList"/>
    <dgm:cxn modelId="{8243AE70-7A25-4EA4-8484-B546968C9685}" type="presParOf" srcId="{0BC30BFD-557F-47B1-8097-76B626FF5289}" destId="{1C23AD3E-55FF-42E9-B16D-A9B3B30B250C}" srcOrd="0" destOrd="0" presId="urn:microsoft.com/office/officeart/2008/layout/LinedList"/>
    <dgm:cxn modelId="{FFE47636-C24C-4FB9-AE92-BA5844A13D16}" type="presParOf" srcId="{0BC30BFD-557F-47B1-8097-76B626FF5289}" destId="{B4059FE4-7F34-40F9-8CC4-CDA80C9035AF}" srcOrd="1" destOrd="0" presId="urn:microsoft.com/office/officeart/2008/layout/LinedList"/>
    <dgm:cxn modelId="{B3FB1313-5C58-4869-A474-EF9C1296EA8F}" type="presParOf" srcId="{D4281F56-1279-48C6-90A6-75CE380B43E7}" destId="{E7BCD87F-B90D-424A-9940-FE976908A67F}" srcOrd="10" destOrd="0" presId="urn:microsoft.com/office/officeart/2008/layout/LinedList"/>
    <dgm:cxn modelId="{0EFEB112-32C1-42F5-9E97-1E0B4D379BEC}" type="presParOf" srcId="{D4281F56-1279-48C6-90A6-75CE380B43E7}" destId="{BE578D8C-A230-47A8-8735-A8650F149233}" srcOrd="11" destOrd="0" presId="urn:microsoft.com/office/officeart/2008/layout/LinedList"/>
    <dgm:cxn modelId="{48DA582D-324E-4C69-A57B-CB724343E622}" type="presParOf" srcId="{BE578D8C-A230-47A8-8735-A8650F149233}" destId="{0D62D272-DC07-48AB-BFDC-680F7B6019D0}" srcOrd="0" destOrd="0" presId="urn:microsoft.com/office/officeart/2008/layout/LinedList"/>
    <dgm:cxn modelId="{8B53A9C5-8203-41ED-B770-C6B28F8750E7}" type="presParOf" srcId="{BE578D8C-A230-47A8-8735-A8650F149233}" destId="{D2949615-3301-45C4-A0CF-7BA4FBC0F0D1}" srcOrd="1" destOrd="0" presId="urn:microsoft.com/office/officeart/2008/layout/LinedList"/>
    <dgm:cxn modelId="{FAB0A541-0E14-480D-8A3E-9B5EE352C526}" type="presParOf" srcId="{D4281F56-1279-48C6-90A6-75CE380B43E7}" destId="{1A580A7F-6535-4B7D-84AE-B4E0540AFC79}" srcOrd="12" destOrd="0" presId="urn:microsoft.com/office/officeart/2008/layout/LinedList"/>
    <dgm:cxn modelId="{A13288AF-AFEE-4C2B-9F1F-20C0162EB8F3}" type="presParOf" srcId="{D4281F56-1279-48C6-90A6-75CE380B43E7}" destId="{4308A8C9-E9F3-42A2-A2FE-7A134DD0A351}" srcOrd="13" destOrd="0" presId="urn:microsoft.com/office/officeart/2008/layout/LinedList"/>
    <dgm:cxn modelId="{47D9DD99-CE3F-4388-B4E5-9FE53AE9C8D7}" type="presParOf" srcId="{4308A8C9-E9F3-42A2-A2FE-7A134DD0A351}" destId="{8CF6C0A9-8F9D-44A0-8680-14A0844EBC5B}" srcOrd="0" destOrd="0" presId="urn:microsoft.com/office/officeart/2008/layout/LinedList"/>
    <dgm:cxn modelId="{54C2064A-A81E-4344-B364-D918844B3148}" type="presParOf" srcId="{4308A8C9-E9F3-42A2-A2FE-7A134DD0A351}" destId="{177CD39A-3A78-4917-8738-B4B8D8E3E6A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1D704-F552-4B92-8216-D38257F7046A}">
      <dsp:nvSpPr>
        <dsp:cNvPr id="0" name=""/>
        <dsp:cNvSpPr/>
      </dsp:nvSpPr>
      <dsp:spPr>
        <a:xfrm rot="5400000">
          <a:off x="3503694" y="-1292320"/>
          <a:ext cx="893906" cy="371825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i-FI" sz="1400" kern="1200" dirty="0"/>
            <a:t>Kasvissyöjäadventistit elävät 10 vuotta pidempään kuin muut kalifornialaiset</a:t>
          </a:r>
          <a:endParaRPr lang="en-US" sz="1400" kern="1200" dirty="0"/>
        </a:p>
      </dsp:txBody>
      <dsp:txXfrm rot="-5400000">
        <a:off x="2091520" y="163491"/>
        <a:ext cx="3674619" cy="806632"/>
      </dsp:txXfrm>
    </dsp:sp>
    <dsp:sp modelId="{5C765004-6840-4B19-B3AF-260B0BE36B7F}">
      <dsp:nvSpPr>
        <dsp:cNvPr id="0" name=""/>
        <dsp:cNvSpPr/>
      </dsp:nvSpPr>
      <dsp:spPr>
        <a:xfrm>
          <a:off x="0" y="2555"/>
          <a:ext cx="2091519" cy="1117383"/>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fi-FI" sz="2200" kern="1200"/>
            <a:t>Kalifornia USA, Loma Lindan adventistit</a:t>
          </a:r>
          <a:endParaRPr lang="en-US" sz="2200" kern="1200"/>
        </a:p>
      </dsp:txBody>
      <dsp:txXfrm>
        <a:off x="54546" y="57101"/>
        <a:ext cx="1982427" cy="1008291"/>
      </dsp:txXfrm>
    </dsp:sp>
    <dsp:sp modelId="{50823D30-4A72-453E-86AA-0404DE8B94F0}">
      <dsp:nvSpPr>
        <dsp:cNvPr id="0" name=""/>
        <dsp:cNvSpPr/>
      </dsp:nvSpPr>
      <dsp:spPr>
        <a:xfrm rot="5400000">
          <a:off x="3503694" y="-124628"/>
          <a:ext cx="893906" cy="371825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i-FI" sz="1400" kern="1200" dirty="0"/>
            <a:t>Yli 60-vuotiaat miehet saavuttavat 100 vuoden iän 7 kertaa suuremmalla todennäköisyydellä kuin 	yhdysvaltalaiset 60-vuotiaat miehet</a:t>
          </a:r>
          <a:endParaRPr lang="en-US" sz="1400" kern="1200" dirty="0"/>
        </a:p>
      </dsp:txBody>
      <dsp:txXfrm rot="-5400000">
        <a:off x="2091520" y="1331183"/>
        <a:ext cx="3674619" cy="806632"/>
      </dsp:txXfrm>
    </dsp:sp>
    <dsp:sp modelId="{40D52C33-9C7C-4256-8B60-44777FEE4CC2}">
      <dsp:nvSpPr>
        <dsp:cNvPr id="0" name=""/>
        <dsp:cNvSpPr/>
      </dsp:nvSpPr>
      <dsp:spPr>
        <a:xfrm>
          <a:off x="0" y="1175808"/>
          <a:ext cx="2091519" cy="1117383"/>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fi-FI" sz="2200" kern="1200"/>
            <a:t>Costa Rica, Nicoya peninsula</a:t>
          </a:r>
          <a:endParaRPr lang="en-US" sz="2200" kern="1200"/>
        </a:p>
      </dsp:txBody>
      <dsp:txXfrm>
        <a:off x="54546" y="1230354"/>
        <a:ext cx="1982427" cy="1008291"/>
      </dsp:txXfrm>
    </dsp:sp>
    <dsp:sp modelId="{0DF088B3-BF1A-4460-BF95-A5B472A00745}">
      <dsp:nvSpPr>
        <dsp:cNvPr id="0" name=""/>
        <dsp:cNvSpPr/>
      </dsp:nvSpPr>
      <dsp:spPr>
        <a:xfrm rot="5400000">
          <a:off x="3503694" y="1048624"/>
          <a:ext cx="893906" cy="371825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i-FI" sz="1400" kern="1200" dirty="0"/>
            <a:t>10 kertaa enemmän 100-vuotiaita suhteessa väestöön kuin Yhdysvalloissa</a:t>
          </a:r>
          <a:endParaRPr lang="en-US" sz="1400" kern="1200" dirty="0"/>
        </a:p>
      </dsp:txBody>
      <dsp:txXfrm rot="-5400000">
        <a:off x="2091520" y="2504436"/>
        <a:ext cx="3674619" cy="806632"/>
      </dsp:txXfrm>
    </dsp:sp>
    <dsp:sp modelId="{3ABA90F2-E18D-4773-9D15-270B8103FE17}">
      <dsp:nvSpPr>
        <dsp:cNvPr id="0" name=""/>
        <dsp:cNvSpPr/>
      </dsp:nvSpPr>
      <dsp:spPr>
        <a:xfrm>
          <a:off x="0" y="2349061"/>
          <a:ext cx="2091519" cy="1117383"/>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fi-FI" sz="2200" kern="1200"/>
            <a:t>Italia Sardinia</a:t>
          </a:r>
          <a:endParaRPr lang="en-US" sz="2200" kern="1200"/>
        </a:p>
      </dsp:txBody>
      <dsp:txXfrm>
        <a:off x="54546" y="2403607"/>
        <a:ext cx="1982427" cy="1008291"/>
      </dsp:txXfrm>
    </dsp:sp>
    <dsp:sp modelId="{7D8F0577-FBAD-4D3C-90A2-B52035D77F63}">
      <dsp:nvSpPr>
        <dsp:cNvPr id="0" name=""/>
        <dsp:cNvSpPr/>
      </dsp:nvSpPr>
      <dsp:spPr>
        <a:xfrm rot="5400000">
          <a:off x="3503694" y="2221877"/>
          <a:ext cx="893906" cy="371825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i-FI" sz="1400" kern="1200"/>
            <a:t>Yksi kolmesta Ikariassa elää 90-vuotiaaksi</a:t>
          </a:r>
          <a:endParaRPr lang="en-US" sz="1400" kern="1200"/>
        </a:p>
      </dsp:txBody>
      <dsp:txXfrm rot="-5400000">
        <a:off x="2091520" y="3677689"/>
        <a:ext cx="3674619" cy="806632"/>
      </dsp:txXfrm>
    </dsp:sp>
    <dsp:sp modelId="{A7381FAD-060A-4A1B-B8A7-F688B8D2757F}">
      <dsp:nvSpPr>
        <dsp:cNvPr id="0" name=""/>
        <dsp:cNvSpPr/>
      </dsp:nvSpPr>
      <dsp:spPr>
        <a:xfrm>
          <a:off x="0" y="3522313"/>
          <a:ext cx="2091519" cy="1117383"/>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fi-FI" sz="2200" kern="1200"/>
            <a:t>Kreikka, Ikaria</a:t>
          </a:r>
          <a:endParaRPr lang="en-US" sz="2200" kern="1200"/>
        </a:p>
      </dsp:txBody>
      <dsp:txXfrm>
        <a:off x="54546" y="3576859"/>
        <a:ext cx="1982427" cy="1008291"/>
      </dsp:txXfrm>
    </dsp:sp>
    <dsp:sp modelId="{463A1B81-1F77-4F5D-9128-E682DD3D686C}">
      <dsp:nvSpPr>
        <dsp:cNvPr id="0" name=""/>
        <dsp:cNvSpPr/>
      </dsp:nvSpPr>
      <dsp:spPr>
        <a:xfrm rot="5400000">
          <a:off x="3503694" y="3395130"/>
          <a:ext cx="893906" cy="3718256"/>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i-FI" sz="1400" kern="1200"/>
            <a:t>Keski-ikä 85.3 vuotta</a:t>
          </a:r>
          <a:endParaRPr lang="en-US" sz="1400" kern="1200"/>
        </a:p>
      </dsp:txBody>
      <dsp:txXfrm rot="-5400000">
        <a:off x="2091520" y="4850942"/>
        <a:ext cx="3674619" cy="806632"/>
      </dsp:txXfrm>
    </dsp:sp>
    <dsp:sp modelId="{2BE74C68-11B0-4815-9D61-92037792D236}">
      <dsp:nvSpPr>
        <dsp:cNvPr id="0" name=""/>
        <dsp:cNvSpPr/>
      </dsp:nvSpPr>
      <dsp:spPr>
        <a:xfrm>
          <a:off x="0" y="4695566"/>
          <a:ext cx="2091519" cy="1117383"/>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fi-FI" sz="2200" kern="1200"/>
            <a:t>Japani, Okinawa</a:t>
          </a:r>
          <a:endParaRPr lang="en-US" sz="2200" kern="1200"/>
        </a:p>
      </dsp:txBody>
      <dsp:txXfrm>
        <a:off x="54546" y="4750112"/>
        <a:ext cx="1982427" cy="10082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503B3-AEE5-4D63-A77F-8EAF86DE715F}">
      <dsp:nvSpPr>
        <dsp:cNvPr id="0" name=""/>
        <dsp:cNvSpPr/>
      </dsp:nvSpPr>
      <dsp:spPr>
        <a:xfrm>
          <a:off x="0" y="372"/>
          <a:ext cx="9484235"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45F8D12-4BAA-49C4-818F-25C0E7CE5A6C}">
      <dsp:nvSpPr>
        <dsp:cNvPr id="0" name=""/>
        <dsp:cNvSpPr/>
      </dsp:nvSpPr>
      <dsp:spPr>
        <a:xfrm>
          <a:off x="0" y="372"/>
          <a:ext cx="9484235" cy="43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err="1"/>
            <a:t>Vältetään</a:t>
          </a:r>
          <a:r>
            <a:rPr lang="en-US" sz="1900" kern="1200" dirty="0"/>
            <a:t>, </a:t>
          </a:r>
          <a:r>
            <a:rPr lang="en-US" sz="1900" kern="1200" dirty="0" err="1"/>
            <a:t>hidastetaan</a:t>
          </a:r>
          <a:r>
            <a:rPr lang="en-US" sz="1900" kern="1200" dirty="0"/>
            <a:t>, </a:t>
          </a:r>
          <a:r>
            <a:rPr lang="en-US" sz="1900" kern="1200" dirty="0" err="1"/>
            <a:t>pysäytetään</a:t>
          </a:r>
          <a:r>
            <a:rPr lang="en-US" sz="1900" kern="1200" dirty="0"/>
            <a:t> tai </a:t>
          </a:r>
          <a:r>
            <a:rPr lang="en-US" sz="1900" kern="1200" dirty="0" err="1"/>
            <a:t>parannetaan</a:t>
          </a:r>
          <a:r>
            <a:rPr lang="en-US" sz="1900" kern="1200" dirty="0"/>
            <a:t> </a:t>
          </a:r>
          <a:r>
            <a:rPr lang="en-US" sz="1900" kern="1200" dirty="0" err="1"/>
            <a:t>kansansairauksia</a:t>
          </a:r>
          <a:endParaRPr lang="en-US" sz="1900" kern="1200" dirty="0"/>
        </a:p>
      </dsp:txBody>
      <dsp:txXfrm>
        <a:off x="0" y="372"/>
        <a:ext cx="9484235" cy="435997"/>
      </dsp:txXfrm>
    </dsp:sp>
    <dsp:sp modelId="{E9C04FB8-7546-4800-B5A0-9D2677CDB781}">
      <dsp:nvSpPr>
        <dsp:cNvPr id="0" name=""/>
        <dsp:cNvSpPr/>
      </dsp:nvSpPr>
      <dsp:spPr>
        <a:xfrm>
          <a:off x="0" y="436369"/>
          <a:ext cx="9484235" cy="0"/>
        </a:xfrm>
        <a:prstGeom prst="line">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w="6350" cap="flat" cmpd="sng" algn="ctr">
          <a:solidFill>
            <a:schemeClr val="accent5">
              <a:hueOff val="-1126424"/>
              <a:satOff val="-2903"/>
              <a:lumOff val="-196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2DAFC3A-28C6-40E7-B7C2-328C005DFE20}">
      <dsp:nvSpPr>
        <dsp:cNvPr id="0" name=""/>
        <dsp:cNvSpPr/>
      </dsp:nvSpPr>
      <dsp:spPr>
        <a:xfrm>
          <a:off x="0" y="436369"/>
          <a:ext cx="9484235" cy="43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Sairausajattelusta </a:t>
          </a:r>
          <a:r>
            <a:rPr lang="en-US" sz="1900" kern="1200" dirty="0" err="1"/>
            <a:t>terveysajatteluun</a:t>
          </a:r>
          <a:endParaRPr lang="en-US" sz="1900" kern="1200" dirty="0"/>
        </a:p>
      </dsp:txBody>
      <dsp:txXfrm>
        <a:off x="0" y="436369"/>
        <a:ext cx="9484235" cy="435997"/>
      </dsp:txXfrm>
    </dsp:sp>
    <dsp:sp modelId="{B1801279-954A-49DC-BB36-546BD419F268}">
      <dsp:nvSpPr>
        <dsp:cNvPr id="0" name=""/>
        <dsp:cNvSpPr/>
      </dsp:nvSpPr>
      <dsp:spPr>
        <a:xfrm>
          <a:off x="0" y="872367"/>
          <a:ext cx="9484235" cy="0"/>
        </a:xfrm>
        <a:prstGeom prst="lin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w="6350" cap="flat" cmpd="sng" algn="ctr">
          <a:solidFill>
            <a:schemeClr val="accent5">
              <a:hueOff val="-2252848"/>
              <a:satOff val="-5806"/>
              <a:lumOff val="-392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691512C-3C4D-44C6-90D3-5B8A3AE23032}">
      <dsp:nvSpPr>
        <dsp:cNvPr id="0" name=""/>
        <dsp:cNvSpPr/>
      </dsp:nvSpPr>
      <dsp:spPr>
        <a:xfrm>
          <a:off x="0" y="872367"/>
          <a:ext cx="9484235" cy="43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i-FI" sz="1900" kern="1200"/>
            <a:t>Kuolleisuuden siirtäminen vanhemmalle iälle</a:t>
          </a:r>
          <a:endParaRPr lang="en-US" sz="1900" kern="1200"/>
        </a:p>
      </dsp:txBody>
      <dsp:txXfrm>
        <a:off x="0" y="872367"/>
        <a:ext cx="9484235" cy="435997"/>
      </dsp:txXfrm>
    </dsp:sp>
    <dsp:sp modelId="{69CA6083-30EE-433D-820E-56432EFF2741}">
      <dsp:nvSpPr>
        <dsp:cNvPr id="0" name=""/>
        <dsp:cNvSpPr/>
      </dsp:nvSpPr>
      <dsp:spPr>
        <a:xfrm>
          <a:off x="0" y="1308364"/>
          <a:ext cx="9484235" cy="0"/>
        </a:xfrm>
        <a:prstGeom prst="lin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C76B3AD-9B08-46A3-9052-E0E78074FE5B}">
      <dsp:nvSpPr>
        <dsp:cNvPr id="0" name=""/>
        <dsp:cNvSpPr/>
      </dsp:nvSpPr>
      <dsp:spPr>
        <a:xfrm>
          <a:off x="0" y="1308364"/>
          <a:ext cx="9484235" cy="43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i-FI" sz="1900" kern="1200"/>
            <a:t>Elämänlaadun parantaminen</a:t>
          </a:r>
          <a:endParaRPr lang="en-US" sz="1900" kern="1200"/>
        </a:p>
      </dsp:txBody>
      <dsp:txXfrm>
        <a:off x="0" y="1308364"/>
        <a:ext cx="9484235" cy="435997"/>
      </dsp:txXfrm>
    </dsp:sp>
    <dsp:sp modelId="{78EE99AD-4B4D-4CD5-97EF-348EC892C97C}">
      <dsp:nvSpPr>
        <dsp:cNvPr id="0" name=""/>
        <dsp:cNvSpPr/>
      </dsp:nvSpPr>
      <dsp:spPr>
        <a:xfrm>
          <a:off x="0" y="1744361"/>
          <a:ext cx="9484235" cy="0"/>
        </a:xfrm>
        <a:prstGeom prst="lin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C23AD3E-55FF-42E9-B16D-A9B3B30B250C}">
      <dsp:nvSpPr>
        <dsp:cNvPr id="0" name=""/>
        <dsp:cNvSpPr/>
      </dsp:nvSpPr>
      <dsp:spPr>
        <a:xfrm>
          <a:off x="0" y="1744361"/>
          <a:ext cx="9484235" cy="43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i-FI" sz="1900" kern="1200"/>
            <a:t>Kustannus-tehokas</a:t>
          </a:r>
          <a:endParaRPr lang="en-US" sz="1900" kern="1200"/>
        </a:p>
      </dsp:txBody>
      <dsp:txXfrm>
        <a:off x="0" y="1744361"/>
        <a:ext cx="9484235" cy="435997"/>
      </dsp:txXfrm>
    </dsp:sp>
    <dsp:sp modelId="{E7BCD87F-B90D-424A-9940-FE976908A67F}">
      <dsp:nvSpPr>
        <dsp:cNvPr id="0" name=""/>
        <dsp:cNvSpPr/>
      </dsp:nvSpPr>
      <dsp:spPr>
        <a:xfrm>
          <a:off x="0" y="2180358"/>
          <a:ext cx="9484235" cy="0"/>
        </a:xfrm>
        <a:prstGeom prst="line">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w="6350" cap="flat" cmpd="sng" algn="ctr">
          <a:solidFill>
            <a:schemeClr val="accent5">
              <a:hueOff val="-5632119"/>
              <a:satOff val="-14516"/>
              <a:lumOff val="-980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D62D272-DC07-48AB-BFDC-680F7B6019D0}">
      <dsp:nvSpPr>
        <dsp:cNvPr id="0" name=""/>
        <dsp:cNvSpPr/>
      </dsp:nvSpPr>
      <dsp:spPr>
        <a:xfrm>
          <a:off x="0" y="2180358"/>
          <a:ext cx="9484235" cy="43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endParaRPr lang="en-US" sz="1900" kern="1200" dirty="0"/>
        </a:p>
      </dsp:txBody>
      <dsp:txXfrm>
        <a:off x="0" y="2180358"/>
        <a:ext cx="9484235" cy="435997"/>
      </dsp:txXfrm>
    </dsp:sp>
    <dsp:sp modelId="{1A580A7F-6535-4B7D-84AE-B4E0540AFC79}">
      <dsp:nvSpPr>
        <dsp:cNvPr id="0" name=""/>
        <dsp:cNvSpPr/>
      </dsp:nvSpPr>
      <dsp:spPr>
        <a:xfrm>
          <a:off x="0" y="2616356"/>
          <a:ext cx="9484235"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CF6C0A9-8F9D-44A0-8680-14A0844EBC5B}">
      <dsp:nvSpPr>
        <dsp:cNvPr id="0" name=""/>
        <dsp:cNvSpPr/>
      </dsp:nvSpPr>
      <dsp:spPr>
        <a:xfrm>
          <a:off x="0" y="2616356"/>
          <a:ext cx="9484235" cy="43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i-FI" sz="1900" kern="1200" dirty="0"/>
            <a:t>Tutkimuksia: esim. </a:t>
          </a:r>
          <a:r>
            <a:rPr lang="fi-FI" sz="1900" kern="1200" dirty="0" err="1"/>
            <a:t>Adventist</a:t>
          </a:r>
          <a:r>
            <a:rPr lang="fi-FI" sz="1900" kern="1200" dirty="0"/>
            <a:t> Health </a:t>
          </a:r>
          <a:r>
            <a:rPr lang="fi-FI" sz="1900" kern="1200" dirty="0" err="1"/>
            <a:t>Studies</a:t>
          </a:r>
          <a:r>
            <a:rPr lang="fi-FI" sz="1900" kern="1200" dirty="0"/>
            <a:t>, CHIP, China </a:t>
          </a:r>
          <a:r>
            <a:rPr lang="fi-FI" sz="1900" kern="1200" dirty="0" err="1"/>
            <a:t>study</a:t>
          </a:r>
          <a:r>
            <a:rPr lang="fi-FI" sz="1900" kern="1200" dirty="0"/>
            <a:t>, </a:t>
          </a:r>
          <a:r>
            <a:rPr lang="fi-FI" sz="1900" kern="1200" dirty="0" err="1"/>
            <a:t>Ornish</a:t>
          </a:r>
          <a:r>
            <a:rPr lang="fi-FI" sz="1900" kern="1200" dirty="0"/>
            <a:t>, Esselstyn, EPIC-Oxford</a:t>
          </a:r>
          <a:endParaRPr lang="en-US" sz="1900" kern="1200" dirty="0"/>
        </a:p>
      </dsp:txBody>
      <dsp:txXfrm>
        <a:off x="0" y="2616356"/>
        <a:ext cx="9484235" cy="43599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62696-93C9-429F-BB5F-6EFCC43A4F75}" type="datetimeFigureOut">
              <a:rPr lang="fi-FI" smtClean="0"/>
              <a:t>7.9.2023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A5C1B-C44F-4EA6-82C2-051C26F98BCB}" type="slidenum">
              <a:rPr lang="fi-FI" smtClean="0"/>
              <a:t>‹#›</a:t>
            </a:fld>
            <a:endParaRPr lang="fi-FI"/>
          </a:p>
        </p:txBody>
      </p:sp>
    </p:spTree>
    <p:extLst>
      <p:ext uri="{BB962C8B-B14F-4D97-AF65-F5344CB8AC3E}">
        <p14:creationId xmlns:p14="http://schemas.microsoft.com/office/powerpoint/2010/main" val="241521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Olen Outi Haggren ja olen kardiologian erikoislääkäri. Syksystä -22 lähtien olen tehnyt sydänkuntoutustutkimusta, Oulun TULPPA-potilaista. Olin kardiologialla Jyväskylässä ja Tampereella. Nyt asun Jyväskylässä. Taustalla myös pitkä terveyskeskuslääkärin ura.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Kardiologialla on paljon elintapasairauksia ja siellä olen panostanut potilaiden elintapojen muuttamiseen. Opetan aina omia potilaitani ja usein olen sydänkursseilla puhujana. Luennoin näistä aiheista erilaisissa lääkärikoulutustapahtumissa.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Terveelliset elämäntavat ovat kiinnostaneet jo lapsuudesta. Se oli syy ryhtyä lääkäriksi. On kuitenkin ollut pettymys huomata, miten sairauskeskeistä lääketiede on. Lähinnä akuutit tapahtumat ovat kiinnostavia.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Joten halusimme tuoda Suomeen Elämäntapalääketieteen ja perustimme yhdistyksen.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a:t>
            </a:fld>
            <a:endParaRPr lang="fi-FI"/>
          </a:p>
        </p:txBody>
      </p:sp>
    </p:spTree>
    <p:extLst>
      <p:ext uri="{BB962C8B-B14F-4D97-AF65-F5344CB8AC3E}">
        <p14:creationId xmlns:p14="http://schemas.microsoft.com/office/powerpoint/2010/main" val="3015783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Elämäntapalääketiede ei kielletä lääkkeitä ja toimenpiteitä, mutta niitä tarvittaisiin vähemmän, jos ihmisiä kannustettaisiin terveellisten elämäntapojen piiriin.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15</a:t>
            </a:fld>
            <a:endParaRPr lang="fi-FI"/>
          </a:p>
        </p:txBody>
      </p:sp>
    </p:spTree>
    <p:extLst>
      <p:ext uri="{BB962C8B-B14F-4D97-AF65-F5344CB8AC3E}">
        <p14:creationId xmlns:p14="http://schemas.microsoft.com/office/powerpoint/2010/main" val="2657874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Elämäntapalääketieteen opetuksen sisältö pyörii näiden kuuden teeman ympärillä, mutta ennen kuin mennään niihin, niin puhutaan ensin vähän yleisemmällä tasolla siitä, että mitä elämäntapalääketiede on ja</a:t>
            </a:r>
          </a:p>
          <a:p>
            <a:r>
              <a:rPr lang="fi-FI" dirty="0"/>
              <a:t>mitä haluamme saavuttaa.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5C1B-C44F-4EA6-82C2-051C26F98BC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415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Elämäntapojen ja sairauksien yhteyttä selvittävissä tutkimuksissa parhaat tulokset on saavutettu kokokasvisruokavaliolla. Siitä on tehty lyhenne: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Englannin kielessä käytetään nimitystä Whole Food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Plant</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Based</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Diet</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on kasvisruokaa, johon ei sisälly mitään eläinperäistä, kuten lihaa, kanaa, kalaa, maitotaloustuotteita tai kananmunaa.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Sana Whole eli koko viittaa siihen, että ruoka syödään mahdollisimman luonnollisessa muodossa. Ruoka on joko ei ollenkaan tai vain minimaalisesti prosessoitua. Viljat ja riisi ovat kokojyvää. Rasvat saadaan siinä muodossa, kuin ne ovat luonnostaan ruoka-aineissa, kuten esimerkiksi pähkinöissä, siemenissä ja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avocadossa</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joten myös öljyä vältetään.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koostuu: kasviksista, hedelmistä, marjoista, kokojyväviljoista, tummasta riisistä, pavuista, linsseistä, herneistä, tofusta, pähkinöistä ja siemenistä. B12-vitamiini ja D-vitamiini turvataan lisäravinteilla. Juomana vesi.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eroaa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vagaaniruokavaliosta</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siten, että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vegaanius</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on alun perin enemmänkin eettinen filosofia ja sallii myös pitkälle prosessoitujen epäterveellisten tuotteiden käytön, kuten sokerin, öljyn ja alkoholin.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taas menee terveys edellä ja on luotu termiksi kuvaamaan tutkimuksissa parhaita tuloksia saanutta ruokavaliota.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Monipuolisesti koostettu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sisältää kaikkia ravintoaineita riittävästi.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Potilas saa itse päättää, että minkä osuuden ruokavaliostaan koostaa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KoKaRusta</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Tietysti mitä enemmän, niin sitä parempi.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5C1B-C44F-4EA6-82C2-051C26F98BC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189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Kalifornialaiset ei-adventistit kuolevat sydänsairauteen keskimäärin 76 vuotiaana, </a:t>
            </a:r>
          </a:p>
          <a:p>
            <a:r>
              <a:rPr lang="fi-FI" dirty="0"/>
              <a:t>kun taas terveellisesti elävät kasvissyöjäadventistit kuolevat sydänsairauteen keskimäärin 88-vuotiaana.</a:t>
            </a:r>
          </a:p>
          <a:p>
            <a:endParaRPr lang="fi-FI" dirty="0"/>
          </a:p>
          <a:p>
            <a:r>
              <a:rPr lang="fi-FI" dirty="0"/>
              <a:t>Terveellisillä elintavoilla siirretään kuolemaan myöhemmälle iälle.</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1D7213-D2BB-4AEB-ABC3-53D9BA2ECFA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403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1D7213-D2BB-4AEB-ABC3-53D9BA2ECFA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84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Sitten ovat seuraavat 5 terveyden peruspilaria. Näistä voi enemmän lukea sivustoltamme. Ajanpuutteen vuoksi en käy näitä yksityiskohtaisesti läpi. Liikunta on erittäin tärkeä terveyden tukipilari.</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21</a:t>
            </a:fld>
            <a:endParaRPr lang="fi-FI"/>
          </a:p>
        </p:txBody>
      </p:sp>
    </p:spTree>
    <p:extLst>
      <p:ext uri="{BB962C8B-B14F-4D97-AF65-F5344CB8AC3E}">
        <p14:creationId xmlns:p14="http://schemas.microsoft.com/office/powerpoint/2010/main" val="2044421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Samoin on riittävä uni,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22</a:t>
            </a:fld>
            <a:endParaRPr lang="fi-FI"/>
          </a:p>
        </p:txBody>
      </p:sp>
    </p:spTree>
    <p:extLst>
      <p:ext uri="{BB962C8B-B14F-4D97-AF65-F5344CB8AC3E}">
        <p14:creationId xmlns:p14="http://schemas.microsoft.com/office/powerpoint/2010/main" val="3119882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Haitallisten aineiden välttäminen</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23</a:t>
            </a:fld>
            <a:endParaRPr lang="fi-FI"/>
          </a:p>
        </p:txBody>
      </p:sp>
    </p:spTree>
    <p:extLst>
      <p:ext uri="{BB962C8B-B14F-4D97-AF65-F5344CB8AC3E}">
        <p14:creationId xmlns:p14="http://schemas.microsoft.com/office/powerpoint/2010/main" val="2481334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Stressin säätelykeinot ja mielenterveys ovat tärkeitä</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24</a:t>
            </a:fld>
            <a:endParaRPr lang="fi-FI"/>
          </a:p>
        </p:txBody>
      </p:sp>
    </p:spTree>
    <p:extLst>
      <p:ext uri="{BB962C8B-B14F-4D97-AF65-F5344CB8AC3E}">
        <p14:creationId xmlns:p14="http://schemas.microsoft.com/office/powerpoint/2010/main" val="1428650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rakentavat ihmissuhteet ja terveet sosiaaliset verkostot ovat elämäntapalääketieteen työkalupakissa.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25</a:t>
            </a:fld>
            <a:endParaRPr lang="fi-FI"/>
          </a:p>
        </p:txBody>
      </p:sp>
    </p:spTree>
    <p:extLst>
      <p:ext uri="{BB962C8B-B14F-4D97-AF65-F5344CB8AC3E}">
        <p14:creationId xmlns:p14="http://schemas.microsoft.com/office/powerpoint/2010/main" val="3502185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Elämäntapalääketiede on tiukasti tieteelliseen näyttöön perustuva lääketieteen erityispätevyysalue, jossa käytetään terveellisiä elämäntapoja kroonisina pidettyjen sairauksien ennaltaehkäisyyn, hoitoon ja jopa parantamiseen, siis jopa parantamiseen.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7</a:t>
            </a:fld>
            <a:endParaRPr lang="fi-FI"/>
          </a:p>
        </p:txBody>
      </p:sp>
    </p:spTree>
    <p:extLst>
      <p:ext uri="{BB962C8B-B14F-4D97-AF65-F5344CB8AC3E}">
        <p14:creationId xmlns:p14="http://schemas.microsoft.com/office/powerpoint/2010/main" val="705693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Elämäntapalääketieteessä potilas on aktiivinen oman elämänsä vastuunkantaja. Ammattilainen on ohjaaja. Tarjotaan kursseja, tukiryhmiä, mittareita,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appeja</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ja terveysvalmentajien vastaanottoja. Koulutetaan kansalaisia myös jo ennen kuin he sairastuvat. Aloitetaan neuvoloista. Kansalaisten terveystottumukset luodaan kodeissa.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5C1B-C44F-4EA6-82C2-051C26F98BC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039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5C1B-C44F-4EA6-82C2-051C26F98BC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021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Toivon, että Suomessa siirrettäisiin fokus sairauksien kanssa elämisestä terveyden ylläpitämiseen.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Voitaisiinko luoda jopa järjestelmä, jossa kaikille kansalaisille tehtäisiin säännöllisesti terveystottumusten kartoitus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ja tarjottaisiin tarvittaessa tukea?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Rahaa säästyisi.</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5C1B-C44F-4EA6-82C2-051C26F98BC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062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Jos aihe kiinnostaa, niin voit liittyä mukaan sivustollamme. </a:t>
            </a:r>
          </a:p>
          <a:p>
            <a:pPr>
              <a:lnSpc>
                <a:spcPct val="90000"/>
              </a:lnSpc>
              <a:spcBef>
                <a:spcPts val="1000"/>
              </a:spcBef>
            </a:pPr>
            <a:endParaRPr lang="fi-FI" sz="1800" dirty="0">
              <a:effectLst/>
              <a:latin typeface="Times New Roman" panose="02020603050405020304" pitchFamily="18" charset="0"/>
              <a:ea typeface="Times New Roman" panose="02020603050405020304" pitchFamily="18" charset="0"/>
            </a:endParaRPr>
          </a:p>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Mukaan pääsee sosiaali- ja terveysalan ammattilaiset ja opiskelijat sekä kannatusjäseninä ne ei-ammattilaiset, jotka edistävät omalla sarallaan terveellisiä elintapoja.</a:t>
            </a:r>
          </a:p>
          <a:p>
            <a:pPr>
              <a:lnSpc>
                <a:spcPct val="90000"/>
              </a:lnSpc>
              <a:spcBef>
                <a:spcPts val="1000"/>
              </a:spcBef>
            </a:pPr>
            <a:endParaRPr lang="fi-FI" sz="1800" dirty="0">
              <a:effectLst/>
              <a:latin typeface="Times New Roman" panose="02020603050405020304" pitchFamily="18" charset="0"/>
              <a:ea typeface="Times New Roman" panose="02020603050405020304" pitchFamily="18" charset="0"/>
            </a:endParaRPr>
          </a:p>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Koulutamme jäseniämme, opimme aiheesta yhdessä lisää ja pyrimme vaikuttamaan Suomen terveydenhuoltoon. Ensimmäinen etäkoulutus on 19.1.23. </a:t>
            </a:r>
          </a:p>
          <a:p>
            <a:pPr>
              <a:lnSpc>
                <a:spcPct val="90000"/>
              </a:lnSpc>
              <a:spcBef>
                <a:spcPts val="1000"/>
              </a:spcBef>
            </a:pPr>
            <a:endParaRPr lang="fi-FI" sz="1800" dirty="0">
              <a:effectLst/>
              <a:latin typeface="Times New Roman" panose="02020603050405020304" pitchFamily="18" charset="0"/>
              <a:ea typeface="Times New Roman" panose="02020603050405020304" pitchFamily="18" charset="0"/>
            </a:endParaRPr>
          </a:p>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Sivustollamme on linkkejä ja artikkeleita. Voin suositella artikkelia: ”Diabeetikkojen oikeuksien julistus” ja tiedoksi myös, että </a:t>
            </a:r>
          </a:p>
          <a:p>
            <a:pPr>
              <a:lnSpc>
                <a:spcPct val="90000"/>
              </a:lnSpc>
              <a:spcBef>
                <a:spcPts val="1000"/>
              </a:spcBef>
            </a:pPr>
            <a:endPar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a:lnSpc>
                <a:spcPct val="90000"/>
              </a:lnSpc>
              <a:spcBef>
                <a:spcPts val="1000"/>
              </a:spcBef>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elämäntapalääketieteestä voi suorittaa kansainvälisen pätevyyden. Muutama ihminen on sen Suomessa jo suorittanut. Itse menen tenttiin parin viikon päästä.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40</a:t>
            </a:fld>
            <a:endParaRPr lang="fi-FI"/>
          </a:p>
        </p:txBody>
      </p:sp>
    </p:spTree>
    <p:extLst>
      <p:ext uri="{BB962C8B-B14F-4D97-AF65-F5344CB8AC3E}">
        <p14:creationId xmlns:p14="http://schemas.microsoft.com/office/powerpoint/2010/main" val="167921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Perinteisesti lääketieteessä hoidetaan oireita. Jos sokerit nousevat, annetaan sokeritautilääkettä. Mutta elämäntapalääketieteessä laitetaan vuotava hana kiinni tai ainakin pienemmälle sen sijaan, että lisättäisiin vain moppien määrää. Pureudutaan perussyihin, eli elämäntapoihin, yhdessä potilaan kanssa.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5C1B-C44F-4EA6-82C2-051C26F98BC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369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80 % ennenaikaisista kuolemista johtuu epäterveellisistä elintavoista: Tupakoinnista, huonosta ruokavaliosta ja liikunnan puutteesta. </a:t>
            </a:r>
            <a:r>
              <a:rPr lang="fi-FI" sz="1800" dirty="0">
                <a:effectLst/>
                <a:latin typeface="Times New Roman" panose="02020603050405020304" pitchFamily="18" charset="0"/>
                <a:ea typeface="Times New Roman" panose="02020603050405020304" pitchFamily="18" charset="0"/>
              </a:rPr>
              <a:t> </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Kansalaiset kyllä oppivat ja motivoituvat, kun heitä tuetaan terveellisempään suuntaan, mutta halutaanko terveydenhuollossa auttaa ihmisiä näissä asioissa? On niin kiire sammuttaa tulopaloja, että ei ole aikaa pohtia paloturvallisuutta.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9</a:t>
            </a:fld>
            <a:endParaRPr lang="fi-FI"/>
          </a:p>
        </p:txBody>
      </p:sp>
    </p:spTree>
    <p:extLst>
      <p:ext uri="{BB962C8B-B14F-4D97-AF65-F5344CB8AC3E}">
        <p14:creationId xmlns:p14="http://schemas.microsoft.com/office/powerpoint/2010/main" val="3253358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Kolmasosa suomalaisista kuolee vuosittain verenkiertoelinten sairauksiin. Kasvaimet tulevat kovana kakkosena. Terveellisillä elämäntavoilla emme voi estää kuolemaa, mutta voimme siirtää sairastelua ja kuolemaa myöhemmälle iälle. Terveellisesti elävä kansalainen ei kuormita terveydenhuoltoa jo keski-iässä aloitetulla sairastelulla. </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10</a:t>
            </a:fld>
            <a:endParaRPr lang="fi-FI"/>
          </a:p>
        </p:txBody>
      </p:sp>
    </p:spTree>
    <p:extLst>
      <p:ext uri="{BB962C8B-B14F-4D97-AF65-F5344CB8AC3E}">
        <p14:creationId xmlns:p14="http://schemas.microsoft.com/office/powerpoint/2010/main" val="154875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Maailmassa on viisi ns.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Blue</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Zones</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aluetta. Niillä ihmiset elävät vanhoiksi ja terveenä. Heitä yhdistää kasvisvoittoinen ruokavalio, liikunta ja hyvät sosiaaliset suhteet. Esimerkiksi Kalifornian Loma Lindassa kasvissyöjäadventistit elävät 10 vuotta pidempään kuin muut kalifornialaiset.</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11</a:t>
            </a:fld>
            <a:endParaRPr lang="fi-FI"/>
          </a:p>
        </p:txBody>
      </p:sp>
    </p:spTree>
    <p:extLst>
      <p:ext uri="{BB962C8B-B14F-4D97-AF65-F5344CB8AC3E}">
        <p14:creationId xmlns:p14="http://schemas.microsoft.com/office/powerpoint/2010/main" val="940742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Usein kuulen potilailtani, että ei tälle sydäninfarktille mitään mahda, kun on tämä sukurasite. On osoitettu, että perimä vaikuttaa elintapasairauksissa vain 10 %. Terveellisillä elämäntavoilla voi parantaa omien huonojen geenien toimintaa parempaan suuntaan. Tätä sanotaan </a:t>
            </a:r>
            <a:r>
              <a:rPr lang="fi-FI"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epigenetiikaksi</a:t>
            </a:r>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Eli jos on perinyt taipumuksen tiettyyn elintapasairauteen, niin riskiä voi pienentää jopa 90 % elämällä terveellisemmin kuin omat vanhemmat. Useat perinnöllisinä pidetyt sairaudet johtuvat siitä, että huonot elintavat periytyvät.</a:t>
            </a:r>
            <a:endParaRPr lang="fi-FI" sz="1800" dirty="0">
              <a:effectLst/>
              <a:latin typeface="Times New Roman" panose="02020603050405020304" pitchFamily="18" charset="0"/>
              <a:ea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12</a:t>
            </a:fld>
            <a:endParaRPr lang="fi-FI"/>
          </a:p>
        </p:txBody>
      </p:sp>
    </p:spTree>
    <p:extLst>
      <p:ext uri="{BB962C8B-B14F-4D97-AF65-F5344CB8AC3E}">
        <p14:creationId xmlns:p14="http://schemas.microsoft.com/office/powerpoint/2010/main" val="902291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Falmissa perusfilosofiana on, että se mikä tulee vahingollisilla elämäntavoilla lähtee pois terveellisillä elämäntavoilla. </a:t>
            </a:r>
          </a:p>
        </p:txBody>
      </p:sp>
      <p:sp>
        <p:nvSpPr>
          <p:cNvPr id="4" name="Dian numeron paikkamerkki 3"/>
          <p:cNvSpPr>
            <a:spLocks noGrp="1"/>
          </p:cNvSpPr>
          <p:nvPr>
            <p:ph type="sldNum" sz="quarter" idx="5"/>
          </p:nvPr>
        </p:nvSpPr>
        <p:spPr/>
        <p:txBody>
          <a:bodyPr/>
          <a:lstStyle/>
          <a:p>
            <a:fld id="{941A5C1B-C44F-4EA6-82C2-051C26F98BCB}" type="slidenum">
              <a:rPr lang="fi-FI" smtClean="0"/>
              <a:t>13</a:t>
            </a:fld>
            <a:endParaRPr lang="fi-FI"/>
          </a:p>
        </p:txBody>
      </p:sp>
    </p:spTree>
    <p:extLst>
      <p:ext uri="{BB962C8B-B14F-4D97-AF65-F5344CB8AC3E}">
        <p14:creationId xmlns:p14="http://schemas.microsoft.com/office/powerpoint/2010/main" val="1376348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Riittävän suurilla elämäntapamuutoksilla voidaan jopa täysin parantaa verenpainetauti, sepelvaltimotauti, diabetes, jotkut syövät, monet krooniset tulehdustilat, masennus ja lihavuus. Kun potilas näkee positiiviset tulokset omassa elämässään, niin se kannustaa häntä jatkamaan. Pienemmät muutokset eivät välttämättä riitä parantumiseen, mutta ainakin tilanne voi helpottua.</a:t>
            </a:r>
            <a:endParaRPr lang="fi-FI" dirty="0"/>
          </a:p>
        </p:txBody>
      </p:sp>
      <p:sp>
        <p:nvSpPr>
          <p:cNvPr id="4" name="Dian numeron paikkamerkki 3"/>
          <p:cNvSpPr>
            <a:spLocks noGrp="1"/>
          </p:cNvSpPr>
          <p:nvPr>
            <p:ph type="sldNum" sz="quarter" idx="5"/>
          </p:nvPr>
        </p:nvSpPr>
        <p:spPr/>
        <p:txBody>
          <a:bodyPr/>
          <a:lstStyle/>
          <a:p>
            <a:fld id="{941A5C1B-C44F-4EA6-82C2-051C26F98BCB}" type="slidenum">
              <a:rPr lang="fi-FI" smtClean="0"/>
              <a:t>14</a:t>
            </a:fld>
            <a:endParaRPr lang="fi-FI"/>
          </a:p>
        </p:txBody>
      </p:sp>
    </p:spTree>
    <p:extLst>
      <p:ext uri="{BB962C8B-B14F-4D97-AF65-F5344CB8AC3E}">
        <p14:creationId xmlns:p14="http://schemas.microsoft.com/office/powerpoint/2010/main" val="2976424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9CBD38-5A5A-B041-E7B0-96B9FE918207}"/>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809B2F29-7D7D-5788-46DC-2AA8C96854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93332AA4-C55E-9349-5E47-CFF2F76C767C}"/>
              </a:ext>
            </a:extLst>
          </p:cNvPr>
          <p:cNvSpPr>
            <a:spLocks noGrp="1"/>
          </p:cNvSpPr>
          <p:nvPr>
            <p:ph type="dt" sz="half" idx="10"/>
          </p:nvPr>
        </p:nvSpPr>
        <p:spPr/>
        <p:txBody>
          <a:bodyPr/>
          <a:lstStyle/>
          <a:p>
            <a:fld id="{C47848A6-18FB-46FB-A422-B602E0E9D18B}" type="datetimeFigureOut">
              <a:rPr lang="fi-FI" smtClean="0"/>
              <a:t>7.9.2023</a:t>
            </a:fld>
            <a:endParaRPr lang="fi-FI"/>
          </a:p>
        </p:txBody>
      </p:sp>
      <p:sp>
        <p:nvSpPr>
          <p:cNvPr id="5" name="Alatunnisteen paikkamerkki 4">
            <a:extLst>
              <a:ext uri="{FF2B5EF4-FFF2-40B4-BE49-F238E27FC236}">
                <a16:creationId xmlns:a16="http://schemas.microsoft.com/office/drawing/2014/main" id="{E705FE38-4BA8-032D-B67B-9AD949AC157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0D345CE-E3FB-707D-26EE-18996C4B4207}"/>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1150585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EC5CAF-3E74-0201-1BB9-FC377D138CFE}"/>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196154A8-57CE-54E2-74C2-870F72CEA256}"/>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609CF1A-7876-ED32-BF14-9600F7EBCAFD}"/>
              </a:ext>
            </a:extLst>
          </p:cNvPr>
          <p:cNvSpPr>
            <a:spLocks noGrp="1"/>
          </p:cNvSpPr>
          <p:nvPr>
            <p:ph type="dt" sz="half" idx="10"/>
          </p:nvPr>
        </p:nvSpPr>
        <p:spPr/>
        <p:txBody>
          <a:bodyPr/>
          <a:lstStyle/>
          <a:p>
            <a:fld id="{C47848A6-18FB-46FB-A422-B602E0E9D18B}" type="datetimeFigureOut">
              <a:rPr lang="fi-FI" smtClean="0"/>
              <a:t>7.9.2023</a:t>
            </a:fld>
            <a:endParaRPr lang="fi-FI"/>
          </a:p>
        </p:txBody>
      </p:sp>
      <p:sp>
        <p:nvSpPr>
          <p:cNvPr id="5" name="Alatunnisteen paikkamerkki 4">
            <a:extLst>
              <a:ext uri="{FF2B5EF4-FFF2-40B4-BE49-F238E27FC236}">
                <a16:creationId xmlns:a16="http://schemas.microsoft.com/office/drawing/2014/main" id="{2C719004-7B93-5675-63A1-CC7C2AA9D49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51087B0-F25A-7B80-2CF4-4AB2EEC4540B}"/>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3136101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D5198DD5-3410-B640-53D2-33D704D95DC2}"/>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2532D182-AC87-95F9-05C3-BF7F135D54C0}"/>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3BFB4FC-DF95-11FC-3AA9-E70960A5A84B}"/>
              </a:ext>
            </a:extLst>
          </p:cNvPr>
          <p:cNvSpPr>
            <a:spLocks noGrp="1"/>
          </p:cNvSpPr>
          <p:nvPr>
            <p:ph type="dt" sz="half" idx="10"/>
          </p:nvPr>
        </p:nvSpPr>
        <p:spPr/>
        <p:txBody>
          <a:bodyPr/>
          <a:lstStyle/>
          <a:p>
            <a:fld id="{C47848A6-18FB-46FB-A422-B602E0E9D18B}" type="datetimeFigureOut">
              <a:rPr lang="fi-FI" smtClean="0"/>
              <a:t>7.9.2023</a:t>
            </a:fld>
            <a:endParaRPr lang="fi-FI"/>
          </a:p>
        </p:txBody>
      </p:sp>
      <p:sp>
        <p:nvSpPr>
          <p:cNvPr id="5" name="Alatunnisteen paikkamerkki 4">
            <a:extLst>
              <a:ext uri="{FF2B5EF4-FFF2-40B4-BE49-F238E27FC236}">
                <a16:creationId xmlns:a16="http://schemas.microsoft.com/office/drawing/2014/main" id="{8168F6AC-912B-E6FF-0BCB-6147010C62E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3EEAC15-8F5E-FBE6-73E3-93BA6CA15D74}"/>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2272095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E8FAFF-EF53-3382-08D6-72F3BF0CC72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37825CE-B7C2-55AF-D522-47D878354508}"/>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A58C9D2-1535-0DC2-8B3B-6C1ACDCC191C}"/>
              </a:ext>
            </a:extLst>
          </p:cNvPr>
          <p:cNvSpPr>
            <a:spLocks noGrp="1"/>
          </p:cNvSpPr>
          <p:nvPr>
            <p:ph type="dt" sz="half" idx="10"/>
          </p:nvPr>
        </p:nvSpPr>
        <p:spPr/>
        <p:txBody>
          <a:bodyPr/>
          <a:lstStyle/>
          <a:p>
            <a:fld id="{C47848A6-18FB-46FB-A422-B602E0E9D18B}" type="datetimeFigureOut">
              <a:rPr lang="fi-FI" smtClean="0"/>
              <a:t>7.9.2023</a:t>
            </a:fld>
            <a:endParaRPr lang="fi-FI"/>
          </a:p>
        </p:txBody>
      </p:sp>
      <p:sp>
        <p:nvSpPr>
          <p:cNvPr id="5" name="Alatunnisteen paikkamerkki 4">
            <a:extLst>
              <a:ext uri="{FF2B5EF4-FFF2-40B4-BE49-F238E27FC236}">
                <a16:creationId xmlns:a16="http://schemas.microsoft.com/office/drawing/2014/main" id="{648E0EAE-39FD-C2C3-D17B-B5C7C0B1464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14E2D7A-B1B6-D3D3-F048-A681239008B5}"/>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270471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EE3FDE-F540-E0F4-AEC1-6C9E085EB209}"/>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6487BE10-315A-D4AF-A1D4-4EC0F43B3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CE7F1E20-1433-CBCE-41F1-95BB1B60A107}"/>
              </a:ext>
            </a:extLst>
          </p:cNvPr>
          <p:cNvSpPr>
            <a:spLocks noGrp="1"/>
          </p:cNvSpPr>
          <p:nvPr>
            <p:ph type="dt" sz="half" idx="10"/>
          </p:nvPr>
        </p:nvSpPr>
        <p:spPr/>
        <p:txBody>
          <a:bodyPr/>
          <a:lstStyle/>
          <a:p>
            <a:fld id="{C47848A6-18FB-46FB-A422-B602E0E9D18B}" type="datetimeFigureOut">
              <a:rPr lang="fi-FI" smtClean="0"/>
              <a:t>7.9.2023</a:t>
            </a:fld>
            <a:endParaRPr lang="fi-FI"/>
          </a:p>
        </p:txBody>
      </p:sp>
      <p:sp>
        <p:nvSpPr>
          <p:cNvPr id="5" name="Alatunnisteen paikkamerkki 4">
            <a:extLst>
              <a:ext uri="{FF2B5EF4-FFF2-40B4-BE49-F238E27FC236}">
                <a16:creationId xmlns:a16="http://schemas.microsoft.com/office/drawing/2014/main" id="{8FEC6E6D-B398-33C4-2902-D22341A153A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1F58FE1-C81D-CB73-0563-A249E650606F}"/>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931781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4E761A-ACE6-74CD-FCB1-CF339953AC9B}"/>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AF80DC1-F363-802B-D887-7D062A42A4B0}"/>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E96E91A-7EC9-7AED-3C05-BD8A7C7FAA4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57D8BE01-164E-D813-4431-57405160FB77}"/>
              </a:ext>
            </a:extLst>
          </p:cNvPr>
          <p:cNvSpPr>
            <a:spLocks noGrp="1"/>
          </p:cNvSpPr>
          <p:nvPr>
            <p:ph type="dt" sz="half" idx="10"/>
          </p:nvPr>
        </p:nvSpPr>
        <p:spPr/>
        <p:txBody>
          <a:bodyPr/>
          <a:lstStyle/>
          <a:p>
            <a:fld id="{C47848A6-18FB-46FB-A422-B602E0E9D18B}" type="datetimeFigureOut">
              <a:rPr lang="fi-FI" smtClean="0"/>
              <a:t>7.9.2023</a:t>
            </a:fld>
            <a:endParaRPr lang="fi-FI"/>
          </a:p>
        </p:txBody>
      </p:sp>
      <p:sp>
        <p:nvSpPr>
          <p:cNvPr id="6" name="Alatunnisteen paikkamerkki 5">
            <a:extLst>
              <a:ext uri="{FF2B5EF4-FFF2-40B4-BE49-F238E27FC236}">
                <a16:creationId xmlns:a16="http://schemas.microsoft.com/office/drawing/2014/main" id="{BA101C81-11AF-EABC-579C-9FABB21D9FE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359CDE9-AC88-4665-4BB3-A202ABE559B8}"/>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2619777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913251-DBD6-2815-7038-7F4A3292A144}"/>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7ACFC517-3532-F30A-BE32-F6A9A0FE75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695066DD-2381-2A3F-D2DB-D7125E3137CF}"/>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686328B7-3D40-45BD-5908-2C307B033C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1AA2FDC-1271-A54D-42E7-C4474303EE1D}"/>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8E3DD075-5A3B-842B-D37D-C7D6D1E7F90D}"/>
              </a:ext>
            </a:extLst>
          </p:cNvPr>
          <p:cNvSpPr>
            <a:spLocks noGrp="1"/>
          </p:cNvSpPr>
          <p:nvPr>
            <p:ph type="dt" sz="half" idx="10"/>
          </p:nvPr>
        </p:nvSpPr>
        <p:spPr/>
        <p:txBody>
          <a:bodyPr/>
          <a:lstStyle/>
          <a:p>
            <a:fld id="{C47848A6-18FB-46FB-A422-B602E0E9D18B}" type="datetimeFigureOut">
              <a:rPr lang="fi-FI" smtClean="0"/>
              <a:t>7.9.2023</a:t>
            </a:fld>
            <a:endParaRPr lang="fi-FI"/>
          </a:p>
        </p:txBody>
      </p:sp>
      <p:sp>
        <p:nvSpPr>
          <p:cNvPr id="8" name="Alatunnisteen paikkamerkki 7">
            <a:extLst>
              <a:ext uri="{FF2B5EF4-FFF2-40B4-BE49-F238E27FC236}">
                <a16:creationId xmlns:a16="http://schemas.microsoft.com/office/drawing/2014/main" id="{83127C42-8E07-511E-50E2-655D8160F8B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3C726E96-2D55-65B4-719F-05462E1DA551}"/>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1832319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67C118-8824-A2DE-A45D-45F562D0D1A3}"/>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BAC3C810-DEBA-AC62-570D-C3A76B6C88B3}"/>
              </a:ext>
            </a:extLst>
          </p:cNvPr>
          <p:cNvSpPr>
            <a:spLocks noGrp="1"/>
          </p:cNvSpPr>
          <p:nvPr>
            <p:ph type="dt" sz="half" idx="10"/>
          </p:nvPr>
        </p:nvSpPr>
        <p:spPr/>
        <p:txBody>
          <a:bodyPr/>
          <a:lstStyle/>
          <a:p>
            <a:fld id="{C47848A6-18FB-46FB-A422-B602E0E9D18B}" type="datetimeFigureOut">
              <a:rPr lang="fi-FI" smtClean="0"/>
              <a:t>7.9.2023</a:t>
            </a:fld>
            <a:endParaRPr lang="fi-FI"/>
          </a:p>
        </p:txBody>
      </p:sp>
      <p:sp>
        <p:nvSpPr>
          <p:cNvPr id="4" name="Alatunnisteen paikkamerkki 3">
            <a:extLst>
              <a:ext uri="{FF2B5EF4-FFF2-40B4-BE49-F238E27FC236}">
                <a16:creationId xmlns:a16="http://schemas.microsoft.com/office/drawing/2014/main" id="{B08B70C1-3F0D-F470-738D-D380298C4E6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B37E898B-7B22-1E89-7516-EF3E0CC937D7}"/>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718156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E586880-C9E7-485A-B884-A5AABF860C36}"/>
              </a:ext>
            </a:extLst>
          </p:cNvPr>
          <p:cNvSpPr>
            <a:spLocks noGrp="1"/>
          </p:cNvSpPr>
          <p:nvPr>
            <p:ph type="dt" sz="half" idx="10"/>
          </p:nvPr>
        </p:nvSpPr>
        <p:spPr/>
        <p:txBody>
          <a:bodyPr/>
          <a:lstStyle/>
          <a:p>
            <a:fld id="{C47848A6-18FB-46FB-A422-B602E0E9D18B}" type="datetimeFigureOut">
              <a:rPr lang="fi-FI" smtClean="0"/>
              <a:t>7.9.2023</a:t>
            </a:fld>
            <a:endParaRPr lang="fi-FI"/>
          </a:p>
        </p:txBody>
      </p:sp>
      <p:sp>
        <p:nvSpPr>
          <p:cNvPr id="3" name="Alatunnisteen paikkamerkki 2">
            <a:extLst>
              <a:ext uri="{FF2B5EF4-FFF2-40B4-BE49-F238E27FC236}">
                <a16:creationId xmlns:a16="http://schemas.microsoft.com/office/drawing/2014/main" id="{580741C8-EE2D-F31B-3A74-23F680CA19BD}"/>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50D89E93-52F7-607B-E6BD-35D0F6CD286B}"/>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2322302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CCCF14-E93A-F462-6664-D0708DEA79B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356C4415-6FE6-F413-380D-CBB8D3363A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F145AC6B-57BC-9F4E-4AF8-982912E42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1A278DE8-3E88-FC24-B7AE-2D03FEB73F1B}"/>
              </a:ext>
            </a:extLst>
          </p:cNvPr>
          <p:cNvSpPr>
            <a:spLocks noGrp="1"/>
          </p:cNvSpPr>
          <p:nvPr>
            <p:ph type="dt" sz="half" idx="10"/>
          </p:nvPr>
        </p:nvSpPr>
        <p:spPr/>
        <p:txBody>
          <a:bodyPr/>
          <a:lstStyle/>
          <a:p>
            <a:fld id="{C47848A6-18FB-46FB-A422-B602E0E9D18B}" type="datetimeFigureOut">
              <a:rPr lang="fi-FI" smtClean="0"/>
              <a:t>7.9.2023</a:t>
            </a:fld>
            <a:endParaRPr lang="fi-FI"/>
          </a:p>
        </p:txBody>
      </p:sp>
      <p:sp>
        <p:nvSpPr>
          <p:cNvPr id="6" name="Alatunnisteen paikkamerkki 5">
            <a:extLst>
              <a:ext uri="{FF2B5EF4-FFF2-40B4-BE49-F238E27FC236}">
                <a16:creationId xmlns:a16="http://schemas.microsoft.com/office/drawing/2014/main" id="{97E0C117-70C5-43D8-453F-3DA374767AC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CF2D7B2-9909-7B00-CBFF-4EB593259849}"/>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3131983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D50628-8968-F913-147A-030E6C7EE96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84C83BD6-C9CC-C5C7-A856-6D7E57CCB3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917EDF9A-6692-4958-6438-8CE395A2E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C11F24F-C7B6-AAD4-8A01-DA575E8C10CA}"/>
              </a:ext>
            </a:extLst>
          </p:cNvPr>
          <p:cNvSpPr>
            <a:spLocks noGrp="1"/>
          </p:cNvSpPr>
          <p:nvPr>
            <p:ph type="dt" sz="half" idx="10"/>
          </p:nvPr>
        </p:nvSpPr>
        <p:spPr/>
        <p:txBody>
          <a:bodyPr/>
          <a:lstStyle/>
          <a:p>
            <a:fld id="{C47848A6-18FB-46FB-A422-B602E0E9D18B}" type="datetimeFigureOut">
              <a:rPr lang="fi-FI" smtClean="0"/>
              <a:t>7.9.2023</a:t>
            </a:fld>
            <a:endParaRPr lang="fi-FI"/>
          </a:p>
        </p:txBody>
      </p:sp>
      <p:sp>
        <p:nvSpPr>
          <p:cNvPr id="6" name="Alatunnisteen paikkamerkki 5">
            <a:extLst>
              <a:ext uri="{FF2B5EF4-FFF2-40B4-BE49-F238E27FC236}">
                <a16:creationId xmlns:a16="http://schemas.microsoft.com/office/drawing/2014/main" id="{7A7AF0C2-AE5C-0E63-BBE7-9BC3641E322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19D8E2B-7C91-2F9E-5A82-9F47C4EABB62}"/>
              </a:ext>
            </a:extLst>
          </p:cNvPr>
          <p:cNvSpPr>
            <a:spLocks noGrp="1"/>
          </p:cNvSpPr>
          <p:nvPr>
            <p:ph type="sldNum" sz="quarter" idx="12"/>
          </p:nvPr>
        </p:nvSpPr>
        <p:spPr/>
        <p:txBody>
          <a:bodyPr/>
          <a:lstStyle/>
          <a:p>
            <a:fld id="{0D47779B-86D0-4C39-8420-E4882EB37C35}" type="slidenum">
              <a:rPr lang="fi-FI" smtClean="0"/>
              <a:t>‹#›</a:t>
            </a:fld>
            <a:endParaRPr lang="fi-FI"/>
          </a:p>
        </p:txBody>
      </p:sp>
    </p:spTree>
    <p:extLst>
      <p:ext uri="{BB962C8B-B14F-4D97-AF65-F5344CB8AC3E}">
        <p14:creationId xmlns:p14="http://schemas.microsoft.com/office/powerpoint/2010/main" val="216588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F693570-0682-6A25-3AB7-77CDC3DD1E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C896A3E1-0377-2CC4-310D-5760ADEA2C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9E40E58-E577-4DD5-4F81-6BDD99F832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848A6-18FB-46FB-A422-B602E0E9D18B}" type="datetimeFigureOut">
              <a:rPr lang="fi-FI" smtClean="0"/>
              <a:t>7.9.2023</a:t>
            </a:fld>
            <a:endParaRPr lang="fi-FI"/>
          </a:p>
        </p:txBody>
      </p:sp>
      <p:sp>
        <p:nvSpPr>
          <p:cNvPr id="5" name="Alatunnisteen paikkamerkki 4">
            <a:extLst>
              <a:ext uri="{FF2B5EF4-FFF2-40B4-BE49-F238E27FC236}">
                <a16:creationId xmlns:a16="http://schemas.microsoft.com/office/drawing/2014/main" id="{0B4F4A2E-F67F-7C0E-85E4-49734264A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BECCBC34-CC4E-C123-6803-0129322E48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7779B-86D0-4C39-8420-E4882EB37C35}" type="slidenum">
              <a:rPr lang="fi-FI" smtClean="0"/>
              <a:t>‹#›</a:t>
            </a:fld>
            <a:endParaRPr lang="fi-FI"/>
          </a:p>
        </p:txBody>
      </p:sp>
    </p:spTree>
    <p:extLst>
      <p:ext uri="{BB962C8B-B14F-4D97-AF65-F5344CB8AC3E}">
        <p14:creationId xmlns:p14="http://schemas.microsoft.com/office/powerpoint/2010/main" val="1921176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1.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iblm.co/"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3.png"/><Relationship Id="rId7" Type="http://schemas.openxmlformats.org/officeDocument/2006/relationships/diagramColors" Target="../diagrams/colors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a:extLst>
              <a:ext uri="{FF2B5EF4-FFF2-40B4-BE49-F238E27FC236}">
                <a16:creationId xmlns:a16="http://schemas.microsoft.com/office/drawing/2014/main" id="{48435FF7-936A-D2D7-D811-B21678CF91CC}"/>
              </a:ext>
            </a:extLst>
          </p:cNvPr>
          <p:cNvPicPr>
            <a:picLocks noChangeAspect="1"/>
          </p:cNvPicPr>
          <p:nvPr/>
        </p:nvPicPr>
        <p:blipFill rotWithShape="1">
          <a:blip r:embed="rId3">
            <a:alphaModFix amt="50000"/>
          </a:blip>
          <a:srcRect b="15730"/>
          <a:stretch/>
        </p:blipFill>
        <p:spPr>
          <a:xfrm>
            <a:off x="-43400" y="1"/>
            <a:ext cx="12191980" cy="6857999"/>
          </a:xfrm>
          <a:prstGeom prst="rect">
            <a:avLst/>
          </a:prstGeom>
        </p:spPr>
      </p:pic>
      <p:sp>
        <p:nvSpPr>
          <p:cNvPr id="2" name="Otsikko 1">
            <a:extLst>
              <a:ext uri="{FF2B5EF4-FFF2-40B4-BE49-F238E27FC236}">
                <a16:creationId xmlns:a16="http://schemas.microsoft.com/office/drawing/2014/main" id="{48FCDF3C-836B-0831-1169-2D3045BC6898}"/>
              </a:ext>
            </a:extLst>
          </p:cNvPr>
          <p:cNvSpPr>
            <a:spLocks noGrp="1"/>
          </p:cNvSpPr>
          <p:nvPr>
            <p:ph type="ctrTitle"/>
          </p:nvPr>
        </p:nvSpPr>
        <p:spPr>
          <a:xfrm>
            <a:off x="98367" y="2544984"/>
            <a:ext cx="11720946" cy="1394927"/>
          </a:xfrm>
          <a:solidFill>
            <a:schemeClr val="accent6">
              <a:lumMod val="50000"/>
              <a:alpha val="63000"/>
            </a:schemeClr>
          </a:solidFill>
          <a:ln>
            <a:solidFill>
              <a:schemeClr val="tx1"/>
            </a:solidFill>
          </a:ln>
        </p:spPr>
        <p:txBody>
          <a:bodyPr>
            <a:normAutofit/>
          </a:bodyPr>
          <a:lstStyle/>
          <a:p>
            <a:r>
              <a:rPr lang="fi-FI" sz="3600" b="1" dirty="0">
                <a:latin typeface="Abadi" panose="020B0604020104020204" pitchFamily="34" charset="0"/>
              </a:rPr>
              <a:t>ELÄMÄNTAPALÄÄKETIEDE</a:t>
            </a:r>
            <a:br>
              <a:rPr lang="fi-FI" sz="3600" b="1" dirty="0">
                <a:latin typeface="Abadi" panose="020B0604020104020204" pitchFamily="34" charset="0"/>
              </a:rPr>
            </a:br>
            <a:r>
              <a:rPr lang="fi-FI" sz="3600" b="1" dirty="0">
                <a:latin typeface="Abadi" panose="020B0604020104020204" pitchFamily="34" charset="0"/>
              </a:rPr>
              <a:t>- Kuusi pilaria, muuttuva näkemys ja uudet työtavat</a:t>
            </a:r>
            <a:endParaRPr lang="fi-FI" sz="3600" dirty="0">
              <a:solidFill>
                <a:srgbClr val="FFFFFF"/>
              </a:solidFill>
            </a:endParaRPr>
          </a:p>
        </p:txBody>
      </p:sp>
      <p:sp>
        <p:nvSpPr>
          <p:cNvPr id="3" name="Alaotsikko 2">
            <a:extLst>
              <a:ext uri="{FF2B5EF4-FFF2-40B4-BE49-F238E27FC236}">
                <a16:creationId xmlns:a16="http://schemas.microsoft.com/office/drawing/2014/main" id="{AFD97CBC-16B0-8EEE-6253-2647B252191B}"/>
              </a:ext>
            </a:extLst>
          </p:cNvPr>
          <p:cNvSpPr>
            <a:spLocks noGrp="1"/>
          </p:cNvSpPr>
          <p:nvPr>
            <p:ph type="subTitle" idx="1"/>
          </p:nvPr>
        </p:nvSpPr>
        <p:spPr>
          <a:xfrm>
            <a:off x="3147098" y="4110230"/>
            <a:ext cx="5897803" cy="2374663"/>
          </a:xfrm>
          <a:solidFill>
            <a:schemeClr val="accent6">
              <a:lumMod val="50000"/>
              <a:alpha val="68000"/>
            </a:schemeClr>
          </a:solidFill>
          <a:ln>
            <a:solidFill>
              <a:schemeClr val="tx1"/>
            </a:solidFill>
          </a:ln>
        </p:spPr>
        <p:txBody>
          <a:bodyPr>
            <a:normAutofit fontScale="92500" lnSpcReduction="10000"/>
          </a:bodyPr>
          <a:lstStyle/>
          <a:p>
            <a:pPr>
              <a:spcAft>
                <a:spcPts val="600"/>
              </a:spcAft>
            </a:pPr>
            <a:endParaRPr lang="en-US" dirty="0"/>
          </a:p>
          <a:p>
            <a:pPr>
              <a:spcAft>
                <a:spcPts val="600"/>
              </a:spcAft>
            </a:pPr>
            <a:r>
              <a:rPr lang="en-US" dirty="0"/>
              <a:t>Outi Haggren</a:t>
            </a:r>
          </a:p>
          <a:p>
            <a:pPr>
              <a:spcAft>
                <a:spcPts val="600"/>
              </a:spcAft>
            </a:pPr>
            <a:r>
              <a:rPr lang="en-US" sz="1300" dirty="0"/>
              <a:t>8.9.23, Mikkeli</a:t>
            </a:r>
          </a:p>
          <a:p>
            <a:pPr>
              <a:spcAft>
                <a:spcPts val="600"/>
              </a:spcAft>
            </a:pPr>
            <a:r>
              <a:rPr lang="en-US" sz="1300" dirty="0"/>
              <a:t>FALMIN LEIRI No:1</a:t>
            </a:r>
          </a:p>
          <a:p>
            <a:pPr>
              <a:spcAft>
                <a:spcPts val="600"/>
              </a:spcAft>
            </a:pPr>
            <a:r>
              <a:rPr lang="en-US" sz="1300" dirty="0" err="1"/>
              <a:t>Kardiologian</a:t>
            </a:r>
            <a:r>
              <a:rPr lang="en-US" sz="1300" dirty="0"/>
              <a:t> </a:t>
            </a:r>
            <a:r>
              <a:rPr lang="en-US" sz="1300" dirty="0" err="1"/>
              <a:t>erikoislääkäri</a:t>
            </a:r>
            <a:r>
              <a:rPr lang="en-US" sz="1300" dirty="0"/>
              <a:t>, </a:t>
            </a:r>
            <a:r>
              <a:rPr lang="en-US" sz="1300" dirty="0" err="1"/>
              <a:t>Elämäntapalääketieteen</a:t>
            </a:r>
            <a:r>
              <a:rPr lang="en-US" sz="1300" dirty="0"/>
              <a:t> </a:t>
            </a:r>
            <a:r>
              <a:rPr lang="en-US" sz="1300" dirty="0" err="1"/>
              <a:t>kansainvälinen</a:t>
            </a:r>
            <a:r>
              <a:rPr lang="en-US" sz="1300" dirty="0"/>
              <a:t> </a:t>
            </a:r>
            <a:r>
              <a:rPr lang="en-US" sz="1300" dirty="0" err="1"/>
              <a:t>pätevyys</a:t>
            </a:r>
            <a:r>
              <a:rPr lang="en-US" sz="1300" dirty="0"/>
              <a:t>,</a:t>
            </a:r>
          </a:p>
          <a:p>
            <a:pPr>
              <a:spcAft>
                <a:spcPts val="600"/>
              </a:spcAft>
            </a:pPr>
            <a:r>
              <a:rPr lang="en-US" sz="1300" dirty="0" err="1"/>
              <a:t>Sydänkuntoutuksen</a:t>
            </a:r>
            <a:r>
              <a:rPr lang="en-US" sz="1300" dirty="0"/>
              <a:t> </a:t>
            </a:r>
            <a:r>
              <a:rPr lang="en-US" sz="1300" dirty="0" err="1"/>
              <a:t>väitöskirjatutkija</a:t>
            </a:r>
            <a:r>
              <a:rPr lang="en-US" sz="1300" dirty="0"/>
              <a:t>, </a:t>
            </a:r>
            <a:r>
              <a:rPr lang="en-US" sz="1300" dirty="0" err="1"/>
              <a:t>Kansanterveystieteen</a:t>
            </a:r>
            <a:r>
              <a:rPr lang="en-US" sz="1300" dirty="0"/>
              <a:t> </a:t>
            </a:r>
            <a:r>
              <a:rPr lang="en-US" sz="1300" dirty="0" err="1"/>
              <a:t>maisteri</a:t>
            </a:r>
            <a:r>
              <a:rPr lang="en-US" sz="1300" dirty="0"/>
              <a:t>, FALM </a:t>
            </a:r>
            <a:r>
              <a:rPr lang="en-US" sz="1300" dirty="0" err="1"/>
              <a:t>pj</a:t>
            </a:r>
            <a:endParaRPr lang="en-US" sz="1300" dirty="0"/>
          </a:p>
          <a:p>
            <a:endParaRPr lang="fi-FI" dirty="0">
              <a:solidFill>
                <a:srgbClr val="FFFFFF"/>
              </a:solidFill>
            </a:endParaRPr>
          </a:p>
        </p:txBody>
      </p:sp>
      <p:sp>
        <p:nvSpPr>
          <p:cNvPr id="5" name="Tekstiruutu 4">
            <a:extLst>
              <a:ext uri="{FF2B5EF4-FFF2-40B4-BE49-F238E27FC236}">
                <a16:creationId xmlns:a16="http://schemas.microsoft.com/office/drawing/2014/main" id="{9EE3E4C3-243B-1564-6C1B-88BB8E58CFA7}"/>
              </a:ext>
            </a:extLst>
          </p:cNvPr>
          <p:cNvSpPr txBox="1"/>
          <p:nvPr/>
        </p:nvSpPr>
        <p:spPr>
          <a:xfrm>
            <a:off x="10808268" y="6636788"/>
            <a:ext cx="1383712" cy="215444"/>
          </a:xfrm>
          <a:prstGeom prst="rect">
            <a:avLst/>
          </a:prstGeom>
          <a:noFill/>
        </p:spPr>
        <p:txBody>
          <a:bodyPr wrap="none" rtlCol="0">
            <a:spAutoFit/>
          </a:bodyPr>
          <a:lstStyle/>
          <a:p>
            <a:r>
              <a:rPr lang="fi-FI" sz="800" dirty="0"/>
              <a:t>Kuva copyright: pixabay.com</a:t>
            </a:r>
          </a:p>
        </p:txBody>
      </p:sp>
      <p:pic>
        <p:nvPicPr>
          <p:cNvPr id="19" name="Kuva 18">
            <a:extLst>
              <a:ext uri="{FF2B5EF4-FFF2-40B4-BE49-F238E27FC236}">
                <a16:creationId xmlns:a16="http://schemas.microsoft.com/office/drawing/2014/main" id="{B74169E2-9B85-7F33-ACC5-81CFB50D58E9}"/>
              </a:ext>
            </a:extLst>
          </p:cNvPr>
          <p:cNvPicPr>
            <a:picLocks noChangeAspect="1"/>
          </p:cNvPicPr>
          <p:nvPr/>
        </p:nvPicPr>
        <p:blipFill rotWithShape="1">
          <a:blip r:embed="rId4"/>
          <a:srcRect l="17217" r="14835"/>
          <a:stretch/>
        </p:blipFill>
        <p:spPr>
          <a:xfrm>
            <a:off x="4139738" y="285407"/>
            <a:ext cx="3279372" cy="2089257"/>
          </a:xfrm>
          <a:prstGeom prst="rect">
            <a:avLst/>
          </a:prstGeom>
        </p:spPr>
      </p:pic>
    </p:spTree>
    <p:extLst>
      <p:ext uri="{BB962C8B-B14F-4D97-AF65-F5344CB8AC3E}">
        <p14:creationId xmlns:p14="http://schemas.microsoft.com/office/powerpoint/2010/main" val="228853128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21DAD6CD-59FF-D69A-8432-70280CE82F4F}"/>
              </a:ext>
            </a:extLst>
          </p:cNvPr>
          <p:cNvPicPr>
            <a:picLocks noChangeAspect="1"/>
          </p:cNvPicPr>
          <p:nvPr/>
        </p:nvPicPr>
        <p:blipFill rotWithShape="1">
          <a:blip r:embed="rId3"/>
          <a:srcRect t="13881" r="-1" b="7272"/>
          <a:stretch/>
        </p:blipFill>
        <p:spPr>
          <a:xfrm>
            <a:off x="321733" y="321733"/>
            <a:ext cx="11548534" cy="6214534"/>
          </a:xfrm>
          <a:prstGeom prst="rect">
            <a:avLst/>
          </a:prstGeom>
          <a:ln>
            <a:solidFill>
              <a:schemeClr val="tx1"/>
            </a:solidFill>
          </a:ln>
        </p:spPr>
      </p:pic>
      <p:pic>
        <p:nvPicPr>
          <p:cNvPr id="5" name="Kuva 4">
            <a:extLst>
              <a:ext uri="{FF2B5EF4-FFF2-40B4-BE49-F238E27FC236}">
                <a16:creationId xmlns:a16="http://schemas.microsoft.com/office/drawing/2014/main" id="{EFA62E97-2C0F-F93B-54ED-82AA50966E1D}"/>
              </a:ext>
            </a:extLst>
          </p:cNvPr>
          <p:cNvPicPr>
            <a:picLocks noChangeAspect="1"/>
          </p:cNvPicPr>
          <p:nvPr/>
        </p:nvPicPr>
        <p:blipFill>
          <a:blip r:embed="rId4"/>
          <a:stretch>
            <a:fillRect/>
          </a:stretch>
        </p:blipFill>
        <p:spPr>
          <a:xfrm>
            <a:off x="3577905" y="2151270"/>
            <a:ext cx="4895175" cy="2854097"/>
          </a:xfrm>
          <a:prstGeom prst="rect">
            <a:avLst/>
          </a:prstGeom>
        </p:spPr>
      </p:pic>
      <p:sp>
        <p:nvSpPr>
          <p:cNvPr id="6" name="Tekstiruutu 5">
            <a:extLst>
              <a:ext uri="{FF2B5EF4-FFF2-40B4-BE49-F238E27FC236}">
                <a16:creationId xmlns:a16="http://schemas.microsoft.com/office/drawing/2014/main" id="{ECC779F9-3395-F1A0-A4D0-D5AAB23B11F3}"/>
              </a:ext>
            </a:extLst>
          </p:cNvPr>
          <p:cNvSpPr txBox="1"/>
          <p:nvPr/>
        </p:nvSpPr>
        <p:spPr>
          <a:xfrm>
            <a:off x="2453108" y="1418536"/>
            <a:ext cx="7072590" cy="369332"/>
          </a:xfrm>
          <a:prstGeom prst="rect">
            <a:avLst/>
          </a:prstGeom>
          <a:noFill/>
          <a:ln>
            <a:noFill/>
          </a:ln>
        </p:spPr>
        <p:txBody>
          <a:bodyPr wrap="square" rtlCol="0">
            <a:spAutoFit/>
          </a:bodyPr>
          <a:lstStyle/>
          <a:p>
            <a:pPr algn="ctr"/>
            <a:r>
              <a:rPr lang="fi-FI" b="1" i="0" dirty="0">
                <a:effectLst/>
                <a:latin typeface="Source Sans Pro" panose="020B0503030403020204" pitchFamily="34" charset="0"/>
              </a:rPr>
              <a:t>Kuolleiden määrät kuolemansyyryhmittäin vuonna 2019 ja 2020</a:t>
            </a:r>
            <a:endParaRPr lang="fi-FI" dirty="0"/>
          </a:p>
        </p:txBody>
      </p:sp>
      <p:sp>
        <p:nvSpPr>
          <p:cNvPr id="7" name="Tekstiruutu 6">
            <a:extLst>
              <a:ext uri="{FF2B5EF4-FFF2-40B4-BE49-F238E27FC236}">
                <a16:creationId xmlns:a16="http://schemas.microsoft.com/office/drawing/2014/main" id="{4D8F8D8E-3511-9A5E-013B-BB006C7E42AA}"/>
              </a:ext>
            </a:extLst>
          </p:cNvPr>
          <p:cNvSpPr txBox="1"/>
          <p:nvPr/>
        </p:nvSpPr>
        <p:spPr>
          <a:xfrm>
            <a:off x="755009" y="6174297"/>
            <a:ext cx="872355" cy="246221"/>
          </a:xfrm>
          <a:prstGeom prst="rect">
            <a:avLst/>
          </a:prstGeom>
          <a:noFill/>
        </p:spPr>
        <p:txBody>
          <a:bodyPr wrap="none" rtlCol="0">
            <a:spAutoFit/>
          </a:bodyPr>
          <a:lstStyle/>
          <a:p>
            <a:r>
              <a:rPr lang="fi-FI" sz="1000" dirty="0">
                <a:solidFill>
                  <a:schemeClr val="bg1"/>
                </a:solidFill>
              </a:rPr>
              <a:t>Tilastokeskus</a:t>
            </a:r>
          </a:p>
        </p:txBody>
      </p:sp>
    </p:spTree>
    <p:extLst>
      <p:ext uri="{BB962C8B-B14F-4D97-AF65-F5344CB8AC3E}">
        <p14:creationId xmlns:p14="http://schemas.microsoft.com/office/powerpoint/2010/main" val="256090730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Otsikko 1">
            <a:extLst>
              <a:ext uri="{FF2B5EF4-FFF2-40B4-BE49-F238E27FC236}">
                <a16:creationId xmlns:a16="http://schemas.microsoft.com/office/drawing/2014/main" id="{C5A454AD-EFED-FD4B-3CC4-98C87E0EE4C5}"/>
              </a:ext>
            </a:extLst>
          </p:cNvPr>
          <p:cNvSpPr>
            <a:spLocks noGrp="1"/>
          </p:cNvSpPr>
          <p:nvPr>
            <p:ph type="title"/>
          </p:nvPr>
        </p:nvSpPr>
        <p:spPr>
          <a:xfrm>
            <a:off x="533400" y="198763"/>
            <a:ext cx="4707671" cy="590370"/>
          </a:xfrm>
        </p:spPr>
        <p:txBody>
          <a:bodyPr anchor="b">
            <a:normAutofit fontScale="90000"/>
          </a:bodyPr>
          <a:lstStyle/>
          <a:p>
            <a:r>
              <a:rPr lang="fi-FI" sz="3800" dirty="0">
                <a:solidFill>
                  <a:schemeClr val="bg1"/>
                </a:solidFill>
              </a:rPr>
              <a:t>5 </a:t>
            </a:r>
            <a:r>
              <a:rPr lang="fi-FI" sz="3800" dirty="0" err="1">
                <a:solidFill>
                  <a:schemeClr val="bg1"/>
                </a:solidFill>
              </a:rPr>
              <a:t>Blue</a:t>
            </a:r>
            <a:r>
              <a:rPr lang="fi-FI" sz="3800" dirty="0">
                <a:solidFill>
                  <a:schemeClr val="bg1"/>
                </a:solidFill>
              </a:rPr>
              <a:t> </a:t>
            </a:r>
            <a:r>
              <a:rPr lang="fi-FI" sz="3800" dirty="0" err="1">
                <a:solidFill>
                  <a:schemeClr val="bg1"/>
                </a:solidFill>
              </a:rPr>
              <a:t>Zones</a:t>
            </a:r>
            <a:r>
              <a:rPr lang="fi-FI" sz="3800" dirty="0">
                <a:solidFill>
                  <a:schemeClr val="bg1"/>
                </a:solidFill>
              </a:rPr>
              <a:t> </a:t>
            </a:r>
          </a:p>
        </p:txBody>
      </p:sp>
      <p:cxnSp>
        <p:nvCxnSpPr>
          <p:cNvPr id="34" name="Straight Connector 3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Kuva 4">
            <a:extLst>
              <a:ext uri="{FF2B5EF4-FFF2-40B4-BE49-F238E27FC236}">
                <a16:creationId xmlns:a16="http://schemas.microsoft.com/office/drawing/2014/main" id="{5441D045-942D-2A78-BA09-0EB1242BB01D}"/>
              </a:ext>
            </a:extLst>
          </p:cNvPr>
          <p:cNvPicPr>
            <a:picLocks noChangeAspect="1"/>
          </p:cNvPicPr>
          <p:nvPr/>
        </p:nvPicPr>
        <p:blipFill rotWithShape="1">
          <a:blip r:embed="rId3"/>
          <a:srcRect t="9825" r="-3" b="-3"/>
          <a:stretch/>
        </p:blipFill>
        <p:spPr>
          <a:xfrm>
            <a:off x="6525453" y="1"/>
            <a:ext cx="5666547" cy="3398024"/>
          </a:xfrm>
          <a:prstGeom prst="rect">
            <a:avLst/>
          </a:prstGeom>
        </p:spPr>
      </p:pic>
      <p:cxnSp>
        <p:nvCxnSpPr>
          <p:cNvPr id="36" name="Straight Connector 35">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Kuva 3">
            <a:extLst>
              <a:ext uri="{FF2B5EF4-FFF2-40B4-BE49-F238E27FC236}">
                <a16:creationId xmlns:a16="http://schemas.microsoft.com/office/drawing/2014/main" id="{B97FA593-4273-7B33-AB1E-A1013C968F65}"/>
              </a:ext>
            </a:extLst>
          </p:cNvPr>
          <p:cNvPicPr>
            <a:picLocks noChangeAspect="1"/>
          </p:cNvPicPr>
          <p:nvPr/>
        </p:nvPicPr>
        <p:blipFill rotWithShape="1">
          <a:blip r:embed="rId4"/>
          <a:srcRect l="19366" r="7904" b="-1"/>
          <a:stretch/>
        </p:blipFill>
        <p:spPr>
          <a:xfrm>
            <a:off x="6522277" y="3398024"/>
            <a:ext cx="5669723" cy="3469076"/>
          </a:xfrm>
          <a:prstGeom prst="rect">
            <a:avLst/>
          </a:prstGeom>
        </p:spPr>
      </p:pic>
      <p:graphicFrame>
        <p:nvGraphicFramePr>
          <p:cNvPr id="27" name="Sisällön paikkamerkki 2">
            <a:extLst>
              <a:ext uri="{FF2B5EF4-FFF2-40B4-BE49-F238E27FC236}">
                <a16:creationId xmlns:a16="http://schemas.microsoft.com/office/drawing/2014/main" id="{4AC671CC-F0E6-18F0-B272-C147B0C08D7B}"/>
              </a:ext>
            </a:extLst>
          </p:cNvPr>
          <p:cNvGraphicFramePr>
            <a:graphicFrameLocks noGrp="1"/>
          </p:cNvGraphicFramePr>
          <p:nvPr>
            <p:ph idx="1"/>
            <p:extLst>
              <p:ext uri="{D42A27DB-BD31-4B8C-83A1-F6EECF244321}">
                <p14:modId xmlns:p14="http://schemas.microsoft.com/office/powerpoint/2010/main" val="4096217106"/>
              </p:ext>
            </p:extLst>
          </p:nvPr>
        </p:nvGraphicFramePr>
        <p:xfrm>
          <a:off x="395492" y="796144"/>
          <a:ext cx="5809776" cy="58155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kstiruutu 5">
            <a:extLst>
              <a:ext uri="{FF2B5EF4-FFF2-40B4-BE49-F238E27FC236}">
                <a16:creationId xmlns:a16="http://schemas.microsoft.com/office/drawing/2014/main" id="{B0BF35A7-7205-B401-212F-9AC4A7B25C00}"/>
              </a:ext>
            </a:extLst>
          </p:cNvPr>
          <p:cNvSpPr txBox="1"/>
          <p:nvPr/>
        </p:nvSpPr>
        <p:spPr>
          <a:xfrm>
            <a:off x="6600760" y="6638541"/>
            <a:ext cx="6098240" cy="215444"/>
          </a:xfrm>
          <a:prstGeom prst="rect">
            <a:avLst/>
          </a:prstGeom>
          <a:noFill/>
        </p:spPr>
        <p:txBody>
          <a:bodyPr wrap="square">
            <a:spAutoFit/>
          </a:bodyPr>
          <a:lstStyle/>
          <a:p>
            <a:r>
              <a:rPr lang="fi-FI" sz="800" dirty="0">
                <a:solidFill>
                  <a:schemeClr val="bg1"/>
                </a:solidFill>
              </a:rPr>
              <a:t>Kuvat copyright: pixabay.com</a:t>
            </a:r>
          </a:p>
        </p:txBody>
      </p:sp>
    </p:spTree>
    <p:extLst>
      <p:ext uri="{BB962C8B-B14F-4D97-AF65-F5344CB8AC3E}">
        <p14:creationId xmlns:p14="http://schemas.microsoft.com/office/powerpoint/2010/main" val="2277175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714483-7072-431F-9DBE-87F44E4D4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5892E1-F4A5-4991-AC52-4F417B14A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CF597F8-76AA-44FA-8E6A-06223B66C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9" name="Oval 18">
              <a:extLst>
                <a:ext uri="{FF2B5EF4-FFF2-40B4-BE49-F238E27FC236}">
                  <a16:creationId xmlns:a16="http://schemas.microsoft.com/office/drawing/2014/main" id="{A6E12753-0A63-43EE-B28A-C989D033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26FA385-76DA-40E9-9257-AA3E07FF6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2D75CA-F374-4878-8106-3EA5E970D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38667A5-74E3-4EFD-8C45-F48F47427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1512EE2-F4CC-4E18-9CDA-B92C11122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99E503B-9B4D-4EE3-A50F-15AC374F6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E2683E3F-F855-4549-84F8-42064EC0F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FC90B1E-0223-4440-AF22-8F32F6F0C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9" name="Straight Connector 28">
              <a:extLst>
                <a:ext uri="{FF2B5EF4-FFF2-40B4-BE49-F238E27FC236}">
                  <a16:creationId xmlns:a16="http://schemas.microsoft.com/office/drawing/2014/main" id="{A2D2E879-0004-4D84-8137-1C09334038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3BE75A2-0D83-4F8E-84CC-D3BCD565B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0F7F49-1039-49EF-A9BD-153DB590B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E85F508-9EA4-4B4D-8171-648670650E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832F3179-0CD5-40C8-9939-D835500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11CE155D-684B-4F5E-B835-C52765E310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7" name="Straight Connector 36">
              <a:extLst>
                <a:ext uri="{FF2B5EF4-FFF2-40B4-BE49-F238E27FC236}">
                  <a16:creationId xmlns:a16="http://schemas.microsoft.com/office/drawing/2014/main" id="{04F84AF8-E1A7-41D4-A102-8F87CAE37E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ED126F1-DB23-4314-B6C7-FE89E3C581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CB2B6F-8883-4A00-88DD-98CDDD46B8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9A2180-808A-4423-BB2B-6464B29000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Kuva 3">
            <a:extLst>
              <a:ext uri="{FF2B5EF4-FFF2-40B4-BE49-F238E27FC236}">
                <a16:creationId xmlns:a16="http://schemas.microsoft.com/office/drawing/2014/main" id="{D7B81A5B-B38F-03F6-929F-5346C66AFA71}"/>
              </a:ext>
            </a:extLst>
          </p:cNvPr>
          <p:cNvPicPr>
            <a:picLocks noChangeAspect="1"/>
          </p:cNvPicPr>
          <p:nvPr/>
        </p:nvPicPr>
        <p:blipFill rotWithShape="1">
          <a:blip r:embed="rId3">
            <a:duotone>
              <a:prstClr val="black"/>
              <a:schemeClr val="bg1">
                <a:tint val="45000"/>
                <a:satMod val="400000"/>
              </a:schemeClr>
            </a:duotone>
            <a:alphaModFix amt="25000"/>
          </a:blip>
          <a:srcRect t="12358" b="12642"/>
          <a:stretch/>
        </p:blipFill>
        <p:spPr>
          <a:xfrm>
            <a:off x="782669" y="29548"/>
            <a:ext cx="10691280" cy="6013845"/>
          </a:xfrm>
          <a:prstGeom prst="rect">
            <a:avLst/>
          </a:prstGeom>
        </p:spPr>
      </p:pic>
      <p:sp>
        <p:nvSpPr>
          <p:cNvPr id="2" name="Otsikko 1">
            <a:extLst>
              <a:ext uri="{FF2B5EF4-FFF2-40B4-BE49-F238E27FC236}">
                <a16:creationId xmlns:a16="http://schemas.microsoft.com/office/drawing/2014/main" id="{893A73A1-FB6F-CC58-B5B6-62AD40D4E910}"/>
              </a:ext>
            </a:extLst>
          </p:cNvPr>
          <p:cNvSpPr>
            <a:spLocks noGrp="1"/>
          </p:cNvSpPr>
          <p:nvPr>
            <p:ph type="title"/>
          </p:nvPr>
        </p:nvSpPr>
        <p:spPr>
          <a:xfrm>
            <a:off x="2618173" y="630936"/>
            <a:ext cx="7315200" cy="2702018"/>
          </a:xfrm>
          <a:noFill/>
          <a:ln>
            <a:solidFill>
              <a:schemeClr val="bg1"/>
            </a:solidFill>
          </a:ln>
        </p:spPr>
        <p:txBody>
          <a:bodyPr vert="horz" lIns="91440" tIns="45720" rIns="91440" bIns="45720" rtlCol="0" anchor="b">
            <a:normAutofit/>
          </a:bodyPr>
          <a:lstStyle/>
          <a:p>
            <a:pPr algn="ctr"/>
            <a:r>
              <a:rPr lang="en-US" sz="4800" kern="1200" dirty="0">
                <a:solidFill>
                  <a:schemeClr val="bg1"/>
                </a:solidFill>
                <a:latin typeface="+mj-lt"/>
                <a:ea typeface="+mj-ea"/>
                <a:cs typeface="+mj-cs"/>
              </a:rPr>
              <a:t>Kuinka </a:t>
            </a:r>
            <a:r>
              <a:rPr lang="en-US" sz="4800" kern="1200" dirty="0" err="1">
                <a:solidFill>
                  <a:schemeClr val="bg1"/>
                </a:solidFill>
                <a:latin typeface="+mj-lt"/>
                <a:ea typeface="+mj-ea"/>
                <a:cs typeface="+mj-cs"/>
              </a:rPr>
              <a:t>paljon</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genetiikka</a:t>
            </a:r>
            <a:r>
              <a:rPr lang="en-US" sz="4800" kern="1200" dirty="0">
                <a:solidFill>
                  <a:schemeClr val="bg1"/>
                </a:solidFill>
                <a:latin typeface="+mj-lt"/>
                <a:ea typeface="+mj-ea"/>
                <a:cs typeface="+mj-cs"/>
              </a:rPr>
              <a:t> ja </a:t>
            </a:r>
            <a:r>
              <a:rPr lang="en-US" sz="4800" kern="1200" dirty="0" err="1">
                <a:solidFill>
                  <a:schemeClr val="bg1"/>
                </a:solidFill>
                <a:latin typeface="+mj-lt"/>
                <a:ea typeface="+mj-ea"/>
                <a:cs typeface="+mj-cs"/>
              </a:rPr>
              <a:t>epigenetiikka</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vaikuttavat</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sairauksien</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ilmaantumiseen</a:t>
            </a:r>
            <a:r>
              <a:rPr lang="en-US" sz="4800" kern="1200" dirty="0">
                <a:solidFill>
                  <a:schemeClr val="bg1"/>
                </a:solidFill>
                <a:latin typeface="+mj-lt"/>
                <a:ea typeface="+mj-ea"/>
                <a:cs typeface="+mj-cs"/>
              </a:rPr>
              <a:t>?</a:t>
            </a:r>
          </a:p>
        </p:txBody>
      </p:sp>
      <p:sp>
        <p:nvSpPr>
          <p:cNvPr id="3" name="Tekstin paikkamerkki 2">
            <a:extLst>
              <a:ext uri="{FF2B5EF4-FFF2-40B4-BE49-F238E27FC236}">
                <a16:creationId xmlns:a16="http://schemas.microsoft.com/office/drawing/2014/main" id="{146DB764-A1F2-F670-BB52-0AA81F9A4B01}"/>
              </a:ext>
            </a:extLst>
          </p:cNvPr>
          <p:cNvSpPr>
            <a:spLocks noGrp="1"/>
          </p:cNvSpPr>
          <p:nvPr>
            <p:ph type="body" idx="1"/>
          </p:nvPr>
        </p:nvSpPr>
        <p:spPr>
          <a:xfrm>
            <a:off x="2618174" y="3427487"/>
            <a:ext cx="7315200" cy="2615906"/>
          </a:xfrm>
          <a:noFill/>
        </p:spPr>
        <p:txBody>
          <a:bodyPr vert="horz" lIns="91440" tIns="45720" rIns="91440" bIns="45720" rtlCol="0" anchor="t">
            <a:normAutofit/>
          </a:bodyPr>
          <a:lstStyle/>
          <a:p>
            <a:pPr algn="ctr"/>
            <a:endParaRPr lang="en-US" kern="1200">
              <a:solidFill>
                <a:schemeClr val="bg1"/>
              </a:solidFill>
              <a:latin typeface="+mn-lt"/>
              <a:ea typeface="+mn-ea"/>
              <a:cs typeface="+mn-cs"/>
            </a:endParaRPr>
          </a:p>
          <a:p>
            <a:pPr algn="ctr"/>
            <a:r>
              <a:rPr lang="en-US" kern="1200">
                <a:solidFill>
                  <a:schemeClr val="bg1"/>
                </a:solidFill>
                <a:latin typeface="+mn-lt"/>
                <a:ea typeface="+mn-ea"/>
                <a:cs typeface="+mn-cs"/>
              </a:rPr>
              <a:t>10 % johtuu genetiikasta</a:t>
            </a:r>
          </a:p>
          <a:p>
            <a:pPr algn="ctr"/>
            <a:r>
              <a:rPr lang="en-US" kern="1200">
                <a:solidFill>
                  <a:schemeClr val="bg1"/>
                </a:solidFill>
                <a:latin typeface="+mn-lt"/>
                <a:ea typeface="+mn-ea"/>
                <a:cs typeface="+mn-cs"/>
              </a:rPr>
              <a:t>70-90 % epigenetiikasta</a:t>
            </a:r>
          </a:p>
          <a:p>
            <a:pPr algn="ctr"/>
            <a:r>
              <a:rPr lang="en-US" kern="1200">
                <a:solidFill>
                  <a:schemeClr val="bg1"/>
                </a:solidFill>
                <a:latin typeface="+mn-lt"/>
                <a:ea typeface="+mn-ea"/>
                <a:cs typeface="+mn-cs"/>
              </a:rPr>
              <a:t>Epigenetiikka – geenit menevät päälle tai pois päältä elämäntavoista riippuen</a:t>
            </a:r>
          </a:p>
        </p:txBody>
      </p:sp>
      <p:sp>
        <p:nvSpPr>
          <p:cNvPr id="5" name="Tekstiruutu 4">
            <a:extLst>
              <a:ext uri="{FF2B5EF4-FFF2-40B4-BE49-F238E27FC236}">
                <a16:creationId xmlns:a16="http://schemas.microsoft.com/office/drawing/2014/main" id="{7C295111-168B-1DFF-DBC9-32DD323BA3A2}"/>
              </a:ext>
            </a:extLst>
          </p:cNvPr>
          <p:cNvSpPr txBox="1"/>
          <p:nvPr/>
        </p:nvSpPr>
        <p:spPr>
          <a:xfrm>
            <a:off x="114808" y="96374"/>
            <a:ext cx="1418978" cy="215444"/>
          </a:xfrm>
          <a:prstGeom prst="rect">
            <a:avLst/>
          </a:prstGeom>
          <a:noFill/>
        </p:spPr>
        <p:txBody>
          <a:bodyPr wrap="none" rtlCol="0">
            <a:spAutoFit/>
          </a:bodyPr>
          <a:lstStyle/>
          <a:p>
            <a:r>
              <a:rPr lang="fi-FI" sz="800" dirty="0">
                <a:solidFill>
                  <a:schemeClr val="bg1"/>
                </a:solidFill>
              </a:rPr>
              <a:t>Kuva Copyright: Pixabay.com</a:t>
            </a:r>
          </a:p>
        </p:txBody>
      </p:sp>
    </p:spTree>
    <p:extLst>
      <p:ext uri="{BB962C8B-B14F-4D97-AF65-F5344CB8AC3E}">
        <p14:creationId xmlns:p14="http://schemas.microsoft.com/office/powerpoint/2010/main" val="2431683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a:extLst>
              <a:ext uri="{FF2B5EF4-FFF2-40B4-BE49-F238E27FC236}">
                <a16:creationId xmlns:a16="http://schemas.microsoft.com/office/drawing/2014/main" id="{270CA8EB-6762-C6B0-C713-8F02572DCDB6}"/>
              </a:ext>
            </a:extLst>
          </p:cNvPr>
          <p:cNvPicPr>
            <a:picLocks noChangeAspect="1"/>
          </p:cNvPicPr>
          <p:nvPr/>
        </p:nvPicPr>
        <p:blipFill rotWithShape="1">
          <a:blip r:embed="rId3">
            <a:alphaModFix amt="45000"/>
          </a:blip>
          <a:srcRect b="15730"/>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txBody>
          <a:bodyPr/>
          <a:lstStyle/>
          <a:p>
            <a:endParaRPr lang="fi-FI"/>
          </a:p>
        </p:txBody>
      </p:sp>
      <p:sp>
        <p:nvSpPr>
          <p:cNvPr id="2" name="Otsikko 1">
            <a:extLst>
              <a:ext uri="{FF2B5EF4-FFF2-40B4-BE49-F238E27FC236}">
                <a16:creationId xmlns:a16="http://schemas.microsoft.com/office/drawing/2014/main" id="{394F8E89-5FEF-FF8C-E334-7F720E7FE8D6}"/>
              </a:ext>
            </a:extLst>
          </p:cNvPr>
          <p:cNvSpPr>
            <a:spLocks noGrp="1"/>
          </p:cNvSpPr>
          <p:nvPr>
            <p:ph type="ctrTitle"/>
          </p:nvPr>
        </p:nvSpPr>
        <p:spPr>
          <a:xfrm>
            <a:off x="1769532" y="1695576"/>
            <a:ext cx="8652938" cy="2857191"/>
          </a:xfrm>
        </p:spPr>
        <p:txBody>
          <a:bodyPr anchor="ctr">
            <a:normAutofit/>
          </a:bodyPr>
          <a:lstStyle/>
          <a:p>
            <a:r>
              <a:rPr lang="fi-FI" sz="5000" dirty="0"/>
              <a:t>Se mikä tulee </a:t>
            </a:r>
            <a:r>
              <a:rPr lang="fi-FI" sz="5000" u="sng" dirty="0"/>
              <a:t>vahingollisilla</a:t>
            </a:r>
            <a:r>
              <a:rPr lang="fi-FI" sz="5000" dirty="0"/>
              <a:t> elämäntavoilla,</a:t>
            </a:r>
            <a:br>
              <a:rPr lang="fi-FI" sz="5000" dirty="0"/>
            </a:br>
            <a:r>
              <a:rPr lang="fi-FI" sz="5000" dirty="0"/>
              <a:t>lähtee pois </a:t>
            </a:r>
            <a:r>
              <a:rPr lang="fi-FI" sz="5000" u="sng" dirty="0"/>
              <a:t>terveellisillä</a:t>
            </a:r>
            <a:r>
              <a:rPr lang="fi-FI" sz="5000" dirty="0"/>
              <a:t> elämäntavoilla.</a:t>
            </a:r>
          </a:p>
        </p:txBody>
      </p:sp>
      <p:sp>
        <p:nvSpPr>
          <p:cNvPr id="3" name="Alaotsikko 2">
            <a:extLst>
              <a:ext uri="{FF2B5EF4-FFF2-40B4-BE49-F238E27FC236}">
                <a16:creationId xmlns:a16="http://schemas.microsoft.com/office/drawing/2014/main" id="{7E6C9765-0A79-1086-15FE-FA1397894693}"/>
              </a:ext>
            </a:extLst>
          </p:cNvPr>
          <p:cNvSpPr>
            <a:spLocks noGrp="1"/>
          </p:cNvSpPr>
          <p:nvPr>
            <p:ph type="subTitle" idx="1"/>
          </p:nvPr>
        </p:nvSpPr>
        <p:spPr>
          <a:xfrm>
            <a:off x="1769532" y="4623127"/>
            <a:ext cx="8655200" cy="457201"/>
          </a:xfrm>
        </p:spPr>
        <p:txBody>
          <a:bodyPr>
            <a:normAutofit/>
          </a:bodyPr>
          <a:lstStyle/>
          <a:p>
            <a:r>
              <a:rPr lang="fi-FI"/>
              <a:t> </a:t>
            </a:r>
            <a:endParaRPr lang="fi-FI" dirty="0"/>
          </a:p>
        </p:txBody>
      </p:sp>
      <p:sp>
        <p:nvSpPr>
          <p:cNvPr id="14" name="Rectangle 13">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txBody>
          <a:bodyPr/>
          <a:lstStyle/>
          <a:p>
            <a:endParaRPr lang="fi-FI"/>
          </a:p>
        </p:txBody>
      </p:sp>
    </p:spTree>
    <p:extLst>
      <p:ext uri="{BB962C8B-B14F-4D97-AF65-F5344CB8AC3E}">
        <p14:creationId xmlns:p14="http://schemas.microsoft.com/office/powerpoint/2010/main" val="354243934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a:extLst>
              <a:ext uri="{FF2B5EF4-FFF2-40B4-BE49-F238E27FC236}">
                <a16:creationId xmlns:a16="http://schemas.microsoft.com/office/drawing/2014/main" id="{41E39073-39E6-CE65-FF40-AD063F36219F}"/>
              </a:ext>
            </a:extLst>
          </p:cNvPr>
          <p:cNvPicPr>
            <a:picLocks noChangeAspect="1"/>
          </p:cNvPicPr>
          <p:nvPr/>
        </p:nvPicPr>
        <p:blipFill rotWithShape="1">
          <a:blip r:embed="rId3"/>
          <a:srcRect l="18254" r="3755" b="1"/>
          <a:stretch/>
        </p:blipFill>
        <p:spPr>
          <a:xfrm>
            <a:off x="5430638" y="523805"/>
            <a:ext cx="6680411" cy="5696039"/>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p:spPr>
      </p:pic>
      <p:sp>
        <p:nvSpPr>
          <p:cNvPr id="58" name="Freeform: Shape 57">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Otsikko 1">
            <a:extLst>
              <a:ext uri="{FF2B5EF4-FFF2-40B4-BE49-F238E27FC236}">
                <a16:creationId xmlns:a16="http://schemas.microsoft.com/office/drawing/2014/main" id="{CEA00268-D245-DDA5-C27C-F79A7AC701BD}"/>
              </a:ext>
            </a:extLst>
          </p:cNvPr>
          <p:cNvSpPr>
            <a:spLocks noGrp="1"/>
          </p:cNvSpPr>
          <p:nvPr>
            <p:ph type="title"/>
          </p:nvPr>
        </p:nvSpPr>
        <p:spPr>
          <a:xfrm>
            <a:off x="841247" y="914400"/>
            <a:ext cx="5970258" cy="1095375"/>
          </a:xfrm>
        </p:spPr>
        <p:txBody>
          <a:bodyPr anchor="ctr">
            <a:noAutofit/>
          </a:bodyPr>
          <a:lstStyle/>
          <a:p>
            <a:r>
              <a:rPr lang="en-US" sz="3600" dirty="0">
                <a:solidFill>
                  <a:srgbClr val="FFFFFF"/>
                </a:solidFill>
              </a:rPr>
              <a:t>Mihin </a:t>
            </a:r>
            <a:r>
              <a:rPr lang="en-US" sz="3600" dirty="0" err="1">
                <a:solidFill>
                  <a:srgbClr val="FFFFFF"/>
                </a:solidFill>
              </a:rPr>
              <a:t>sairauksiin</a:t>
            </a:r>
            <a:r>
              <a:rPr lang="en-US" sz="3600" dirty="0">
                <a:solidFill>
                  <a:srgbClr val="FFFFFF"/>
                </a:solidFill>
              </a:rPr>
              <a:t> </a:t>
            </a:r>
            <a:r>
              <a:rPr lang="en-US" sz="3600" dirty="0" err="1">
                <a:solidFill>
                  <a:srgbClr val="FFFFFF"/>
                </a:solidFill>
              </a:rPr>
              <a:t>terveellisillä</a:t>
            </a:r>
            <a:r>
              <a:rPr lang="en-US" sz="3600" dirty="0">
                <a:solidFill>
                  <a:srgbClr val="FFFFFF"/>
                </a:solidFill>
              </a:rPr>
              <a:t> </a:t>
            </a:r>
            <a:r>
              <a:rPr lang="en-US" sz="3600" dirty="0" err="1">
                <a:solidFill>
                  <a:srgbClr val="FFFFFF"/>
                </a:solidFill>
              </a:rPr>
              <a:t>elintavoilla</a:t>
            </a:r>
            <a:r>
              <a:rPr lang="en-US" sz="3600" dirty="0">
                <a:solidFill>
                  <a:srgbClr val="FFFFFF"/>
                </a:solidFill>
              </a:rPr>
              <a:t> </a:t>
            </a:r>
            <a:r>
              <a:rPr lang="en-US" sz="3600" dirty="0" err="1">
                <a:solidFill>
                  <a:srgbClr val="FFFFFF"/>
                </a:solidFill>
              </a:rPr>
              <a:t>voidaan</a:t>
            </a:r>
            <a:r>
              <a:rPr lang="en-US" sz="3600" dirty="0">
                <a:solidFill>
                  <a:srgbClr val="FFFFFF"/>
                </a:solidFill>
              </a:rPr>
              <a:t> </a:t>
            </a:r>
            <a:r>
              <a:rPr lang="en-US" sz="3600" dirty="0" err="1">
                <a:solidFill>
                  <a:srgbClr val="FFFFFF"/>
                </a:solidFill>
              </a:rPr>
              <a:t>vaikuttaa</a:t>
            </a:r>
            <a:r>
              <a:rPr lang="en-US" sz="3600" dirty="0">
                <a:solidFill>
                  <a:srgbClr val="FFFFFF"/>
                </a:solidFill>
              </a:rPr>
              <a:t>?</a:t>
            </a:r>
            <a:endParaRPr lang="fi-FI" sz="3600" dirty="0">
              <a:solidFill>
                <a:srgbClr val="FFFFFF"/>
              </a:solidFill>
            </a:endParaRPr>
          </a:p>
        </p:txBody>
      </p:sp>
      <p:sp>
        <p:nvSpPr>
          <p:cNvPr id="3" name="Sisällön paikkamerkki 2">
            <a:extLst>
              <a:ext uri="{FF2B5EF4-FFF2-40B4-BE49-F238E27FC236}">
                <a16:creationId xmlns:a16="http://schemas.microsoft.com/office/drawing/2014/main" id="{5C164BB5-BE6B-7299-CA06-449731DB640E}"/>
              </a:ext>
            </a:extLst>
          </p:cNvPr>
          <p:cNvSpPr>
            <a:spLocks noGrp="1"/>
          </p:cNvSpPr>
          <p:nvPr>
            <p:ph idx="1"/>
          </p:nvPr>
        </p:nvSpPr>
        <p:spPr>
          <a:xfrm>
            <a:off x="841248" y="2333625"/>
            <a:ext cx="5559552" cy="3543300"/>
          </a:xfrm>
        </p:spPr>
        <p:txBody>
          <a:bodyPr anchor="t">
            <a:normAutofit/>
          </a:bodyPr>
          <a:lstStyle/>
          <a:p>
            <a:pPr marL="0" indent="0">
              <a:buNone/>
            </a:pPr>
            <a:r>
              <a:rPr lang="en-US" sz="2400" dirty="0">
                <a:solidFill>
                  <a:srgbClr val="FFFFFF"/>
                </a:solidFill>
              </a:rPr>
              <a:t>Kaikkiin </a:t>
            </a:r>
            <a:r>
              <a:rPr lang="en-US" sz="2400" dirty="0" err="1">
                <a:solidFill>
                  <a:srgbClr val="FFFFFF"/>
                </a:solidFill>
              </a:rPr>
              <a:t>niihin</a:t>
            </a:r>
            <a:r>
              <a:rPr lang="en-US" sz="2400" dirty="0">
                <a:solidFill>
                  <a:srgbClr val="FFFFFF"/>
                </a:solidFill>
              </a:rPr>
              <a:t> </a:t>
            </a:r>
            <a:r>
              <a:rPr lang="en-US" sz="2400" dirty="0" err="1">
                <a:solidFill>
                  <a:srgbClr val="FFFFFF"/>
                </a:solidFill>
              </a:rPr>
              <a:t>sairauksiin</a:t>
            </a:r>
            <a:r>
              <a:rPr lang="en-US" sz="2400" dirty="0">
                <a:solidFill>
                  <a:srgbClr val="FFFFFF"/>
                </a:solidFill>
              </a:rPr>
              <a:t>, </a:t>
            </a:r>
            <a:r>
              <a:rPr lang="en-US" sz="2400" dirty="0" err="1">
                <a:solidFill>
                  <a:srgbClr val="FFFFFF"/>
                </a:solidFill>
              </a:rPr>
              <a:t>jotka</a:t>
            </a:r>
            <a:r>
              <a:rPr lang="en-US" sz="2400" dirty="0">
                <a:solidFill>
                  <a:srgbClr val="FFFFFF"/>
                </a:solidFill>
              </a:rPr>
              <a:t> </a:t>
            </a:r>
            <a:r>
              <a:rPr lang="en-US" sz="2400" dirty="0" err="1">
                <a:solidFill>
                  <a:srgbClr val="FFFFFF"/>
                </a:solidFill>
              </a:rPr>
              <a:t>liittyvät</a:t>
            </a:r>
            <a:r>
              <a:rPr lang="en-US" sz="2400" dirty="0">
                <a:solidFill>
                  <a:srgbClr val="FFFFFF"/>
                </a:solidFill>
              </a:rPr>
              <a:t> </a:t>
            </a:r>
            <a:r>
              <a:rPr lang="en-US" sz="2400" dirty="0" err="1">
                <a:solidFill>
                  <a:srgbClr val="FFFFFF"/>
                </a:solidFill>
              </a:rPr>
              <a:t>epäedullisiin</a:t>
            </a:r>
            <a:r>
              <a:rPr lang="en-US" sz="2400" dirty="0">
                <a:solidFill>
                  <a:srgbClr val="FFFFFF"/>
                </a:solidFill>
              </a:rPr>
              <a:t> </a:t>
            </a:r>
            <a:r>
              <a:rPr lang="en-US" sz="2400" dirty="0" err="1">
                <a:solidFill>
                  <a:srgbClr val="FFFFFF"/>
                </a:solidFill>
              </a:rPr>
              <a:t>elämäntapoihin</a:t>
            </a:r>
            <a:r>
              <a:rPr lang="en-US" sz="2400" dirty="0">
                <a:solidFill>
                  <a:srgbClr val="FFFFFF"/>
                </a:solidFill>
              </a:rPr>
              <a:t>, </a:t>
            </a:r>
            <a:r>
              <a:rPr lang="en-US" sz="2400" dirty="0" err="1">
                <a:solidFill>
                  <a:srgbClr val="FFFFFF"/>
                </a:solidFill>
              </a:rPr>
              <a:t>kuten</a:t>
            </a:r>
            <a:r>
              <a:rPr lang="en-US" sz="2400" dirty="0">
                <a:solidFill>
                  <a:srgbClr val="FFFFFF"/>
                </a:solidFill>
              </a:rPr>
              <a:t> </a:t>
            </a:r>
            <a:r>
              <a:rPr lang="en-US" sz="2400" dirty="0" err="1">
                <a:solidFill>
                  <a:srgbClr val="FFFFFF"/>
                </a:solidFill>
              </a:rPr>
              <a:t>esim</a:t>
            </a:r>
            <a:r>
              <a:rPr lang="en-US" sz="2400" dirty="0">
                <a:solidFill>
                  <a:srgbClr val="FFFFFF"/>
                </a:solidFill>
              </a:rPr>
              <a:t>.</a:t>
            </a:r>
          </a:p>
          <a:p>
            <a:pPr marL="0" indent="0">
              <a:buNone/>
            </a:pPr>
            <a:r>
              <a:rPr lang="en-US" sz="2400" dirty="0">
                <a:solidFill>
                  <a:srgbClr val="FFFFFF"/>
                </a:solidFill>
              </a:rPr>
              <a:t>	</a:t>
            </a:r>
            <a:r>
              <a:rPr lang="en-US" sz="2400" dirty="0" err="1">
                <a:solidFill>
                  <a:srgbClr val="FFFFFF"/>
                </a:solidFill>
              </a:rPr>
              <a:t>sydän</a:t>
            </a:r>
            <a:r>
              <a:rPr lang="en-US" sz="2400" dirty="0">
                <a:solidFill>
                  <a:srgbClr val="FFFFFF"/>
                </a:solidFill>
              </a:rPr>
              <a:t>- ja </a:t>
            </a:r>
            <a:r>
              <a:rPr lang="en-US" sz="2400" dirty="0" err="1">
                <a:solidFill>
                  <a:srgbClr val="FFFFFF"/>
                </a:solidFill>
              </a:rPr>
              <a:t>verisuonisairaudet</a:t>
            </a:r>
            <a:endParaRPr lang="en-US" sz="2400" dirty="0">
              <a:solidFill>
                <a:srgbClr val="FFFFFF"/>
              </a:solidFill>
            </a:endParaRPr>
          </a:p>
          <a:p>
            <a:pPr marL="0" indent="0">
              <a:buNone/>
            </a:pPr>
            <a:r>
              <a:rPr lang="en-US" sz="2400" dirty="0">
                <a:solidFill>
                  <a:srgbClr val="FFFFFF"/>
                </a:solidFill>
              </a:rPr>
              <a:t>	</a:t>
            </a:r>
            <a:r>
              <a:rPr lang="en-US" sz="2400" dirty="0" err="1">
                <a:solidFill>
                  <a:srgbClr val="FFFFFF"/>
                </a:solidFill>
              </a:rPr>
              <a:t>aikuistyypin</a:t>
            </a:r>
            <a:r>
              <a:rPr lang="en-US" sz="2400" dirty="0">
                <a:solidFill>
                  <a:srgbClr val="FFFFFF"/>
                </a:solidFill>
              </a:rPr>
              <a:t> diabetes	</a:t>
            </a:r>
          </a:p>
          <a:p>
            <a:pPr marL="0" indent="0">
              <a:buNone/>
            </a:pPr>
            <a:r>
              <a:rPr lang="en-US" sz="2400" dirty="0">
                <a:solidFill>
                  <a:srgbClr val="FFFFFF"/>
                </a:solidFill>
              </a:rPr>
              <a:t>	</a:t>
            </a:r>
            <a:r>
              <a:rPr lang="en-US" sz="2400" dirty="0" err="1">
                <a:solidFill>
                  <a:srgbClr val="FFFFFF"/>
                </a:solidFill>
              </a:rPr>
              <a:t>krooniset</a:t>
            </a:r>
            <a:r>
              <a:rPr lang="en-US" sz="2400" dirty="0">
                <a:solidFill>
                  <a:srgbClr val="FFFFFF"/>
                </a:solidFill>
              </a:rPr>
              <a:t> </a:t>
            </a:r>
            <a:r>
              <a:rPr lang="en-US" sz="2400" dirty="0" err="1">
                <a:solidFill>
                  <a:srgbClr val="FFFFFF"/>
                </a:solidFill>
              </a:rPr>
              <a:t>tulehdustilat</a:t>
            </a:r>
            <a:endParaRPr lang="en-US" sz="2400" dirty="0">
              <a:solidFill>
                <a:srgbClr val="FFFFFF"/>
              </a:solidFill>
            </a:endParaRPr>
          </a:p>
          <a:p>
            <a:pPr marL="0" indent="0">
              <a:buNone/>
            </a:pPr>
            <a:r>
              <a:rPr lang="en-US" sz="2400" dirty="0">
                <a:solidFill>
                  <a:srgbClr val="FFFFFF"/>
                </a:solidFill>
              </a:rPr>
              <a:t>	</a:t>
            </a:r>
            <a:r>
              <a:rPr lang="en-US" sz="2400" dirty="0" err="1">
                <a:solidFill>
                  <a:srgbClr val="FFFFFF"/>
                </a:solidFill>
              </a:rPr>
              <a:t>masennus</a:t>
            </a:r>
            <a:endParaRPr lang="en-US" sz="2400" dirty="0">
              <a:solidFill>
                <a:srgbClr val="FFFFFF"/>
              </a:solidFill>
            </a:endParaRPr>
          </a:p>
          <a:p>
            <a:pPr marL="0" indent="0">
              <a:buNone/>
            </a:pPr>
            <a:r>
              <a:rPr lang="en-US" sz="2400" dirty="0">
                <a:solidFill>
                  <a:srgbClr val="FFFFFF"/>
                </a:solidFill>
              </a:rPr>
              <a:t>	</a:t>
            </a:r>
            <a:r>
              <a:rPr lang="en-US" sz="2400" dirty="0" err="1">
                <a:solidFill>
                  <a:srgbClr val="FFFFFF"/>
                </a:solidFill>
              </a:rPr>
              <a:t>lihavuus</a:t>
            </a:r>
            <a:endParaRPr lang="en-US" sz="2400" dirty="0">
              <a:solidFill>
                <a:srgbClr val="FFFFFF"/>
              </a:solidFill>
            </a:endParaRPr>
          </a:p>
          <a:p>
            <a:endParaRPr lang="fi-FI" sz="2000" dirty="0">
              <a:solidFill>
                <a:srgbClr val="FFFFFF"/>
              </a:solidFill>
            </a:endParaRPr>
          </a:p>
        </p:txBody>
      </p:sp>
      <p:sp>
        <p:nvSpPr>
          <p:cNvPr id="5" name="Tekstiruutu 4">
            <a:extLst>
              <a:ext uri="{FF2B5EF4-FFF2-40B4-BE49-F238E27FC236}">
                <a16:creationId xmlns:a16="http://schemas.microsoft.com/office/drawing/2014/main" id="{70E01ED6-5293-3C3D-661A-30F36FB3104E}"/>
              </a:ext>
            </a:extLst>
          </p:cNvPr>
          <p:cNvSpPr txBox="1"/>
          <p:nvPr/>
        </p:nvSpPr>
        <p:spPr>
          <a:xfrm>
            <a:off x="5706595" y="5940653"/>
            <a:ext cx="6128496" cy="215444"/>
          </a:xfrm>
          <a:prstGeom prst="rect">
            <a:avLst/>
          </a:prstGeom>
          <a:noFill/>
        </p:spPr>
        <p:txBody>
          <a:bodyPr wrap="square">
            <a:spAutoFit/>
          </a:bodyPr>
          <a:lstStyle/>
          <a:p>
            <a:r>
              <a:rPr lang="fi-FI" sz="800" dirty="0">
                <a:solidFill>
                  <a:schemeClr val="bg1"/>
                </a:solidFill>
              </a:rPr>
              <a:t>Kuva copyright: pixabay.com</a:t>
            </a:r>
          </a:p>
        </p:txBody>
      </p:sp>
      <p:sp>
        <p:nvSpPr>
          <p:cNvPr id="8" name="Tekstiruutu 7">
            <a:extLst>
              <a:ext uri="{FF2B5EF4-FFF2-40B4-BE49-F238E27FC236}">
                <a16:creationId xmlns:a16="http://schemas.microsoft.com/office/drawing/2014/main" id="{2BDF9F0C-193F-66FF-0EA3-EAD12FC7DFE3}"/>
              </a:ext>
            </a:extLst>
          </p:cNvPr>
          <p:cNvSpPr txBox="1"/>
          <p:nvPr/>
        </p:nvSpPr>
        <p:spPr>
          <a:xfrm>
            <a:off x="329453" y="6374298"/>
            <a:ext cx="2140266" cy="369332"/>
          </a:xfrm>
          <a:prstGeom prst="rect">
            <a:avLst/>
          </a:prstGeom>
          <a:noFill/>
        </p:spPr>
        <p:txBody>
          <a:bodyPr wrap="none" rtlCol="0">
            <a:spAutoFit/>
          </a:bodyPr>
          <a:lstStyle/>
          <a:p>
            <a:r>
              <a:rPr lang="fi-FI" dirty="0">
                <a:solidFill>
                  <a:schemeClr val="bg1"/>
                </a:solidFill>
              </a:rPr>
              <a:t>Lähde: ACLM-sivusto</a:t>
            </a:r>
          </a:p>
        </p:txBody>
      </p:sp>
    </p:spTree>
    <p:extLst>
      <p:ext uri="{BB962C8B-B14F-4D97-AF65-F5344CB8AC3E}">
        <p14:creationId xmlns:p14="http://schemas.microsoft.com/office/powerpoint/2010/main" val="48625982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4714483-7072-431F-9DBE-87F44E4D4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95892E1-F4A5-4991-AC52-4F417B14A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CF597F8-76AA-44FA-8E6A-06223B66C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4" name="Oval 23">
              <a:extLst>
                <a:ext uri="{FF2B5EF4-FFF2-40B4-BE49-F238E27FC236}">
                  <a16:creationId xmlns:a16="http://schemas.microsoft.com/office/drawing/2014/main" id="{A6E12753-0A63-43EE-B28A-C989D033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6FA385-76DA-40E9-9257-AA3E07FF6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62D75CA-F374-4878-8106-3EA5E970D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38667A5-74E3-4EFD-8C45-F48F47427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31512EE2-F4CC-4E18-9CDA-B92C11122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99E503B-9B4D-4EE3-A50F-15AC374F6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E2683E3F-F855-4549-84F8-42064EC0F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8FC90B1E-0223-4440-AF22-8F32F6F0C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4" name="Straight Connector 33">
              <a:extLst>
                <a:ext uri="{FF2B5EF4-FFF2-40B4-BE49-F238E27FC236}">
                  <a16:creationId xmlns:a16="http://schemas.microsoft.com/office/drawing/2014/main" id="{A2D2E879-0004-4D84-8137-1C09334038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3BE75A2-0D83-4F8E-84CC-D3BCD565B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90F7F49-1039-49EF-A9BD-153DB590B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85F508-9EA4-4B4D-8171-648670650E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832F3179-0CD5-40C8-9939-D835500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11CE155D-684B-4F5E-B835-C52765E310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04F84AF8-E1A7-41D4-A102-8F87CAE37E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ED126F1-DB23-4314-B6C7-FE89E3C581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ACB2B6F-8883-4A00-88DD-98CDDD46B8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B9A2180-808A-4423-BB2B-6464B29000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Kuva 3">
            <a:extLst>
              <a:ext uri="{FF2B5EF4-FFF2-40B4-BE49-F238E27FC236}">
                <a16:creationId xmlns:a16="http://schemas.microsoft.com/office/drawing/2014/main" id="{E37B6001-3ADD-67D6-FF85-07D18431A4D9}"/>
              </a:ext>
            </a:extLst>
          </p:cNvPr>
          <p:cNvPicPr>
            <a:picLocks noChangeAspect="1"/>
          </p:cNvPicPr>
          <p:nvPr/>
        </p:nvPicPr>
        <p:blipFill rotWithShape="1">
          <a:blip r:embed="rId3">
            <a:duotone>
              <a:prstClr val="black"/>
              <a:schemeClr val="bg1">
                <a:tint val="45000"/>
                <a:satMod val="400000"/>
              </a:schemeClr>
            </a:duotone>
            <a:alphaModFix amt="25000"/>
          </a:blip>
          <a:srcRect t="4355" r="-1" b="16677"/>
          <a:stretch/>
        </p:blipFill>
        <p:spPr>
          <a:xfrm>
            <a:off x="784011" y="29548"/>
            <a:ext cx="10688595" cy="6013845"/>
          </a:xfrm>
          <a:prstGeom prst="rect">
            <a:avLst/>
          </a:prstGeom>
        </p:spPr>
      </p:pic>
      <p:sp>
        <p:nvSpPr>
          <p:cNvPr id="2" name="Otsikko 1">
            <a:extLst>
              <a:ext uri="{FF2B5EF4-FFF2-40B4-BE49-F238E27FC236}">
                <a16:creationId xmlns:a16="http://schemas.microsoft.com/office/drawing/2014/main" id="{952474CA-0D04-6F98-5EEA-8C66E8FF0B7E}"/>
              </a:ext>
            </a:extLst>
          </p:cNvPr>
          <p:cNvSpPr>
            <a:spLocks noGrp="1"/>
          </p:cNvSpPr>
          <p:nvPr>
            <p:ph type="title"/>
          </p:nvPr>
        </p:nvSpPr>
        <p:spPr>
          <a:xfrm>
            <a:off x="2618173" y="630936"/>
            <a:ext cx="7315200" cy="2702018"/>
          </a:xfrm>
          <a:noFill/>
        </p:spPr>
        <p:txBody>
          <a:bodyPr vert="horz" lIns="91440" tIns="45720" rIns="91440" bIns="45720" rtlCol="0" anchor="b">
            <a:normAutofit/>
          </a:bodyPr>
          <a:lstStyle/>
          <a:p>
            <a:pPr algn="ctr"/>
            <a:r>
              <a:rPr lang="en-US" sz="4800" kern="1200">
                <a:solidFill>
                  <a:schemeClr val="bg1"/>
                </a:solidFill>
                <a:latin typeface="+mj-lt"/>
                <a:ea typeface="+mj-ea"/>
                <a:cs typeface="+mj-cs"/>
              </a:rPr>
              <a:t>Entäs lääkkeet ja toimenpiteet?</a:t>
            </a:r>
          </a:p>
        </p:txBody>
      </p:sp>
      <p:sp>
        <p:nvSpPr>
          <p:cNvPr id="3" name="Tekstin paikkamerkki 2">
            <a:extLst>
              <a:ext uri="{FF2B5EF4-FFF2-40B4-BE49-F238E27FC236}">
                <a16:creationId xmlns:a16="http://schemas.microsoft.com/office/drawing/2014/main" id="{BE88A302-31F9-1686-370C-70DD8DEF96E6}"/>
              </a:ext>
            </a:extLst>
          </p:cNvPr>
          <p:cNvSpPr>
            <a:spLocks noGrp="1"/>
          </p:cNvSpPr>
          <p:nvPr>
            <p:ph type="body" idx="1"/>
          </p:nvPr>
        </p:nvSpPr>
        <p:spPr>
          <a:xfrm>
            <a:off x="2618174" y="3427487"/>
            <a:ext cx="7315200" cy="2615906"/>
          </a:xfrm>
          <a:noFill/>
        </p:spPr>
        <p:txBody>
          <a:bodyPr vert="horz" lIns="91440" tIns="45720" rIns="91440" bIns="45720" rtlCol="0" anchor="t">
            <a:normAutofit/>
          </a:bodyPr>
          <a:lstStyle/>
          <a:p>
            <a:pPr algn="ctr"/>
            <a:r>
              <a:rPr lang="en-US" kern="1200" dirty="0" err="1">
                <a:solidFill>
                  <a:schemeClr val="bg1"/>
                </a:solidFill>
                <a:latin typeface="+mn-lt"/>
                <a:ea typeface="+mn-ea"/>
                <a:cs typeface="+mn-cs"/>
              </a:rPr>
              <a:t>Lääkkeillä</a:t>
            </a:r>
            <a:r>
              <a:rPr lang="en-US" kern="1200" dirty="0">
                <a:solidFill>
                  <a:schemeClr val="bg1"/>
                </a:solidFill>
                <a:latin typeface="+mn-lt"/>
                <a:ea typeface="+mn-ea"/>
                <a:cs typeface="+mn-cs"/>
              </a:rPr>
              <a:t> ja </a:t>
            </a:r>
            <a:r>
              <a:rPr lang="en-US" kern="1200" dirty="0" err="1">
                <a:solidFill>
                  <a:schemeClr val="bg1"/>
                </a:solidFill>
                <a:latin typeface="+mn-lt"/>
                <a:ea typeface="+mn-ea"/>
                <a:cs typeface="+mn-cs"/>
              </a:rPr>
              <a:t>lääketieteellisillä</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toimenpiteillä</a:t>
            </a:r>
            <a:r>
              <a:rPr lang="en-US" kern="1200" dirty="0">
                <a:solidFill>
                  <a:schemeClr val="bg1"/>
                </a:solidFill>
                <a:latin typeface="+mn-lt"/>
                <a:ea typeface="+mn-ea"/>
                <a:cs typeface="+mn-cs"/>
              </a:rPr>
              <a:t> on </a:t>
            </a:r>
            <a:r>
              <a:rPr lang="en-US" kern="1200" dirty="0" err="1">
                <a:solidFill>
                  <a:schemeClr val="bg1"/>
                </a:solidFill>
                <a:latin typeface="+mn-lt"/>
                <a:ea typeface="+mn-ea"/>
                <a:cs typeface="+mn-cs"/>
              </a:rPr>
              <a:t>elämäntapalääketieteessä</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toissijainen</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asema</a:t>
            </a:r>
            <a:r>
              <a:rPr lang="en-US" kern="1200" dirty="0">
                <a:solidFill>
                  <a:schemeClr val="bg1"/>
                </a:solidFill>
                <a:latin typeface="+mn-lt"/>
                <a:ea typeface="+mn-ea"/>
                <a:cs typeface="+mn-cs"/>
              </a:rPr>
              <a:t>.</a:t>
            </a:r>
          </a:p>
          <a:p>
            <a:pPr algn="ctr"/>
            <a:endParaRPr lang="en-US" kern="1200" dirty="0">
              <a:solidFill>
                <a:schemeClr val="bg1"/>
              </a:solidFill>
              <a:latin typeface="+mn-lt"/>
              <a:ea typeface="+mn-ea"/>
              <a:cs typeface="+mn-cs"/>
            </a:endParaRPr>
          </a:p>
        </p:txBody>
      </p:sp>
      <p:sp>
        <p:nvSpPr>
          <p:cNvPr id="5" name="Tekstiruutu 4">
            <a:extLst>
              <a:ext uri="{FF2B5EF4-FFF2-40B4-BE49-F238E27FC236}">
                <a16:creationId xmlns:a16="http://schemas.microsoft.com/office/drawing/2014/main" id="{DDAADF06-C9F2-AAFE-7445-A206C03B2B77}"/>
              </a:ext>
            </a:extLst>
          </p:cNvPr>
          <p:cNvSpPr txBox="1"/>
          <p:nvPr/>
        </p:nvSpPr>
        <p:spPr>
          <a:xfrm>
            <a:off x="76004" y="6569932"/>
            <a:ext cx="1141659" cy="215444"/>
          </a:xfrm>
          <a:prstGeom prst="rect">
            <a:avLst/>
          </a:prstGeom>
          <a:noFill/>
        </p:spPr>
        <p:txBody>
          <a:bodyPr wrap="none" rtlCol="0">
            <a:spAutoFit/>
          </a:bodyPr>
          <a:lstStyle/>
          <a:p>
            <a:pPr>
              <a:spcAft>
                <a:spcPts val="600"/>
              </a:spcAft>
            </a:pPr>
            <a:r>
              <a:rPr lang="fi-FI" sz="800" dirty="0"/>
              <a:t>Copyright pixabay.com</a:t>
            </a:r>
            <a:endParaRPr lang="fi-FI" sz="800"/>
          </a:p>
        </p:txBody>
      </p:sp>
      <p:sp>
        <p:nvSpPr>
          <p:cNvPr id="7" name="Tekstiruutu 6">
            <a:extLst>
              <a:ext uri="{FF2B5EF4-FFF2-40B4-BE49-F238E27FC236}">
                <a16:creationId xmlns:a16="http://schemas.microsoft.com/office/drawing/2014/main" id="{92C1EC51-46D1-EC9D-97E6-652140B1D7DC}"/>
              </a:ext>
            </a:extLst>
          </p:cNvPr>
          <p:cNvSpPr txBox="1"/>
          <p:nvPr/>
        </p:nvSpPr>
        <p:spPr>
          <a:xfrm>
            <a:off x="70710" y="6488668"/>
            <a:ext cx="6094878" cy="215444"/>
          </a:xfrm>
          <a:prstGeom prst="rect">
            <a:avLst/>
          </a:prstGeom>
          <a:noFill/>
        </p:spPr>
        <p:txBody>
          <a:bodyPr wrap="square">
            <a:spAutoFit/>
          </a:bodyPr>
          <a:lstStyle/>
          <a:p>
            <a:r>
              <a:rPr lang="fi-FI" sz="800" dirty="0">
                <a:solidFill>
                  <a:schemeClr val="bg1"/>
                </a:solidFill>
              </a:rPr>
              <a:t>Kuva copyright: pixabay.com</a:t>
            </a:r>
          </a:p>
        </p:txBody>
      </p:sp>
    </p:spTree>
    <p:extLst>
      <p:ext uri="{BB962C8B-B14F-4D97-AF65-F5344CB8AC3E}">
        <p14:creationId xmlns:p14="http://schemas.microsoft.com/office/powerpoint/2010/main" val="195666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C956CA-A8FB-4F91-A258-FBE459CD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Kuva 4">
            <a:extLst>
              <a:ext uri="{FF2B5EF4-FFF2-40B4-BE49-F238E27FC236}">
                <a16:creationId xmlns:a16="http://schemas.microsoft.com/office/drawing/2014/main" id="{E37B4B12-06AC-9C88-1D71-0D9E48AF4507}"/>
              </a:ext>
            </a:extLst>
          </p:cNvPr>
          <p:cNvPicPr>
            <a:picLocks noChangeAspect="1"/>
          </p:cNvPicPr>
          <p:nvPr/>
        </p:nvPicPr>
        <p:blipFill rotWithShape="1">
          <a:blip r:embed="rId3"/>
          <a:srcRect t="22724" r="2" b="306"/>
          <a:stretch/>
        </p:blipFill>
        <p:spPr>
          <a:xfrm>
            <a:off x="5546558" y="-1"/>
            <a:ext cx="6645441" cy="2391331"/>
          </a:xfrm>
          <a:prstGeom prst="rect">
            <a:avLst/>
          </a:prstGeom>
        </p:spPr>
      </p:pic>
      <p:pic>
        <p:nvPicPr>
          <p:cNvPr id="4" name="Kuva 3">
            <a:extLst>
              <a:ext uri="{FF2B5EF4-FFF2-40B4-BE49-F238E27FC236}">
                <a16:creationId xmlns:a16="http://schemas.microsoft.com/office/drawing/2014/main" id="{62FCC5A3-65B1-EE53-EB18-880816FBF90F}"/>
              </a:ext>
            </a:extLst>
          </p:cNvPr>
          <p:cNvPicPr>
            <a:picLocks noChangeAspect="1"/>
          </p:cNvPicPr>
          <p:nvPr/>
        </p:nvPicPr>
        <p:blipFill rotWithShape="1">
          <a:blip r:embed="rId4"/>
          <a:srcRect t="6372" r="2" b="1557"/>
          <a:stretch/>
        </p:blipFill>
        <p:spPr>
          <a:xfrm>
            <a:off x="5546558" y="2391337"/>
            <a:ext cx="6645441" cy="4466657"/>
          </a:xfrm>
          <a:prstGeom prst="rect">
            <a:avLst/>
          </a:prstGeom>
        </p:spPr>
      </p:pic>
      <p:sp>
        <p:nvSpPr>
          <p:cNvPr id="12" name="Rectangle 11">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C28D0A1C-A2A4-4E0B-1198-C8666519E7B3}"/>
              </a:ext>
            </a:extLst>
          </p:cNvPr>
          <p:cNvSpPr>
            <a:spLocks noGrp="1"/>
          </p:cNvSpPr>
          <p:nvPr>
            <p:ph type="ctrTitle"/>
          </p:nvPr>
        </p:nvSpPr>
        <p:spPr>
          <a:xfrm>
            <a:off x="501868" y="512813"/>
            <a:ext cx="8115659" cy="1466455"/>
          </a:xfrm>
        </p:spPr>
        <p:txBody>
          <a:bodyPr vert="horz" lIns="91440" tIns="45720" rIns="91440" bIns="45720" rtlCol="0" anchor="b">
            <a:normAutofit/>
          </a:bodyPr>
          <a:lstStyle/>
          <a:p>
            <a:pPr algn="l"/>
            <a:r>
              <a:rPr lang="en-US" b="1" kern="1200" dirty="0">
                <a:solidFill>
                  <a:schemeClr val="bg1"/>
                </a:solidFill>
                <a:latin typeface="+mj-lt"/>
                <a:ea typeface="+mj-ea"/>
                <a:cs typeface="+mj-cs"/>
              </a:rPr>
              <a:t>6 </a:t>
            </a:r>
            <a:r>
              <a:rPr lang="en-US" b="1" kern="1200" dirty="0" err="1">
                <a:solidFill>
                  <a:schemeClr val="bg1"/>
                </a:solidFill>
                <a:latin typeface="+mj-lt"/>
                <a:ea typeface="+mj-ea"/>
                <a:cs typeface="+mj-cs"/>
              </a:rPr>
              <a:t>terveyden</a:t>
            </a:r>
            <a:r>
              <a:rPr lang="en-US" b="1" kern="1200" dirty="0">
                <a:solidFill>
                  <a:schemeClr val="bg1"/>
                </a:solidFill>
                <a:latin typeface="+mj-lt"/>
                <a:ea typeface="+mj-ea"/>
                <a:cs typeface="+mj-cs"/>
              </a:rPr>
              <a:t> </a:t>
            </a:r>
            <a:r>
              <a:rPr lang="en-US" b="1" kern="1200" dirty="0" err="1">
                <a:solidFill>
                  <a:schemeClr val="bg1"/>
                </a:solidFill>
                <a:latin typeface="+mj-lt"/>
                <a:ea typeface="+mj-ea"/>
                <a:cs typeface="+mj-cs"/>
              </a:rPr>
              <a:t>peruspilaria</a:t>
            </a:r>
            <a:endParaRPr lang="en-US" b="1" kern="1200" dirty="0">
              <a:solidFill>
                <a:schemeClr val="bg1"/>
              </a:solidFill>
              <a:latin typeface="+mj-lt"/>
              <a:ea typeface="+mj-ea"/>
              <a:cs typeface="+mj-cs"/>
            </a:endParaRPr>
          </a:p>
        </p:txBody>
      </p:sp>
      <p:cxnSp>
        <p:nvCxnSpPr>
          <p:cNvPr id="14" name="Straight Connector 13">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87669"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Alaotsikko 2">
            <a:extLst>
              <a:ext uri="{FF2B5EF4-FFF2-40B4-BE49-F238E27FC236}">
                <a16:creationId xmlns:a16="http://schemas.microsoft.com/office/drawing/2014/main" id="{EF5FD137-D04F-162E-B0D1-BFC02BEE8379}"/>
              </a:ext>
            </a:extLst>
          </p:cNvPr>
          <p:cNvSpPr>
            <a:spLocks noGrp="1"/>
          </p:cNvSpPr>
          <p:nvPr>
            <p:ph type="subTitle" idx="1"/>
          </p:nvPr>
        </p:nvSpPr>
        <p:spPr>
          <a:xfrm>
            <a:off x="380999" y="2404476"/>
            <a:ext cx="9477376" cy="3103453"/>
          </a:xfrm>
        </p:spPr>
        <p:txBody>
          <a:bodyPr vert="horz" lIns="91440" tIns="45720" rIns="91440" bIns="45720" rtlCol="0">
            <a:normAutofit fontScale="25000" lnSpcReduction="20000"/>
          </a:bodyPr>
          <a:lstStyle/>
          <a:p>
            <a:pPr marL="1657350" indent="-1371600" algn="l">
              <a:buFont typeface="+mj-lt"/>
              <a:buAutoNum type="arabicPeriod"/>
            </a:pPr>
            <a:r>
              <a:rPr lang="en-US" sz="9600" b="1" dirty="0" err="1">
                <a:solidFill>
                  <a:schemeClr val="bg1"/>
                </a:solidFill>
              </a:rPr>
              <a:t>Kokokasvisruoka</a:t>
            </a:r>
            <a:r>
              <a:rPr lang="en-US" sz="9600" b="1" dirty="0">
                <a:solidFill>
                  <a:schemeClr val="bg1"/>
                </a:solidFill>
              </a:rPr>
              <a:t> </a:t>
            </a:r>
            <a:r>
              <a:rPr lang="en-US" sz="9600" dirty="0">
                <a:solidFill>
                  <a:schemeClr val="bg1"/>
                </a:solidFill>
              </a:rPr>
              <a:t>(</a:t>
            </a:r>
            <a:r>
              <a:rPr lang="en-US" sz="9600" dirty="0" err="1">
                <a:solidFill>
                  <a:schemeClr val="bg1"/>
                </a:solidFill>
              </a:rPr>
              <a:t>kokonaan</a:t>
            </a:r>
            <a:r>
              <a:rPr lang="en-US" sz="9600" dirty="0">
                <a:solidFill>
                  <a:schemeClr val="bg1"/>
                </a:solidFill>
              </a:rPr>
              <a:t> tai </a:t>
            </a:r>
            <a:r>
              <a:rPr lang="en-US" sz="9600" dirty="0" err="1">
                <a:solidFill>
                  <a:schemeClr val="bg1"/>
                </a:solidFill>
              </a:rPr>
              <a:t>osittain</a:t>
            </a:r>
            <a:r>
              <a:rPr lang="en-US" sz="9600" dirty="0">
                <a:solidFill>
                  <a:schemeClr val="bg1"/>
                </a:solidFill>
              </a:rPr>
              <a:t>)</a:t>
            </a:r>
            <a:endParaRPr lang="en-US" sz="7200" dirty="0">
              <a:solidFill>
                <a:schemeClr val="bg1"/>
              </a:solidFill>
            </a:endParaRPr>
          </a:p>
          <a:p>
            <a:pPr marL="1657350" indent="-1371600" algn="l">
              <a:buFont typeface="+mj-lt"/>
              <a:buAutoNum type="arabicPeriod"/>
            </a:pPr>
            <a:r>
              <a:rPr lang="en-US" sz="9600" b="1" dirty="0" err="1">
                <a:solidFill>
                  <a:schemeClr val="bg1"/>
                </a:solidFill>
              </a:rPr>
              <a:t>Liikunta</a:t>
            </a:r>
            <a:endParaRPr lang="en-US" sz="9600" b="1" dirty="0">
              <a:solidFill>
                <a:schemeClr val="bg1"/>
              </a:solidFill>
            </a:endParaRPr>
          </a:p>
          <a:p>
            <a:pPr marL="1657350" indent="-1371600" algn="l">
              <a:buFont typeface="+mj-lt"/>
              <a:buAutoNum type="arabicPeriod"/>
            </a:pPr>
            <a:r>
              <a:rPr lang="en-US" sz="9600" b="1" dirty="0">
                <a:solidFill>
                  <a:schemeClr val="bg1"/>
                </a:solidFill>
              </a:rPr>
              <a:t>Uni</a:t>
            </a:r>
          </a:p>
          <a:p>
            <a:pPr marL="1657350" indent="-1371600" algn="l">
              <a:buFont typeface="+mj-lt"/>
              <a:buAutoNum type="arabicPeriod"/>
            </a:pPr>
            <a:r>
              <a:rPr lang="en-US" sz="9600" b="1" dirty="0" err="1">
                <a:solidFill>
                  <a:schemeClr val="bg1"/>
                </a:solidFill>
              </a:rPr>
              <a:t>Haitallisten</a:t>
            </a:r>
            <a:r>
              <a:rPr lang="en-US" sz="9600" b="1" dirty="0">
                <a:solidFill>
                  <a:schemeClr val="bg1"/>
                </a:solidFill>
              </a:rPr>
              <a:t> </a:t>
            </a:r>
            <a:r>
              <a:rPr lang="en-US" sz="9600" b="1" dirty="0" err="1">
                <a:solidFill>
                  <a:schemeClr val="bg1"/>
                </a:solidFill>
              </a:rPr>
              <a:t>aineiden</a:t>
            </a:r>
            <a:r>
              <a:rPr lang="en-US" sz="9600" b="1" dirty="0">
                <a:solidFill>
                  <a:schemeClr val="bg1"/>
                </a:solidFill>
              </a:rPr>
              <a:t> </a:t>
            </a:r>
            <a:r>
              <a:rPr lang="en-US" sz="9600" b="1" dirty="0" err="1">
                <a:solidFill>
                  <a:schemeClr val="bg1"/>
                </a:solidFill>
              </a:rPr>
              <a:t>välttäminen</a:t>
            </a:r>
            <a:endParaRPr lang="en-US" sz="9600" b="1" dirty="0">
              <a:solidFill>
                <a:schemeClr val="bg1"/>
              </a:solidFill>
            </a:endParaRPr>
          </a:p>
          <a:p>
            <a:pPr marL="1657350" indent="-1371600" algn="l">
              <a:buFont typeface="+mj-lt"/>
              <a:buAutoNum type="arabicPeriod"/>
            </a:pPr>
            <a:r>
              <a:rPr lang="en-US" sz="9600" b="1" dirty="0" err="1">
                <a:solidFill>
                  <a:schemeClr val="bg1"/>
                </a:solidFill>
              </a:rPr>
              <a:t>Stressin</a:t>
            </a:r>
            <a:r>
              <a:rPr lang="en-US" sz="9600" b="1" dirty="0">
                <a:solidFill>
                  <a:schemeClr val="bg1"/>
                </a:solidFill>
              </a:rPr>
              <a:t> </a:t>
            </a:r>
            <a:r>
              <a:rPr lang="en-US" sz="9600" b="1" dirty="0" err="1">
                <a:solidFill>
                  <a:schemeClr val="bg1"/>
                </a:solidFill>
              </a:rPr>
              <a:t>säätelykeinot</a:t>
            </a:r>
            <a:endParaRPr lang="en-US" sz="9600" b="1" dirty="0">
              <a:solidFill>
                <a:schemeClr val="bg1"/>
              </a:solidFill>
            </a:endParaRPr>
          </a:p>
          <a:p>
            <a:pPr marL="1657350" indent="-1371600" algn="l">
              <a:buFont typeface="+mj-lt"/>
              <a:buAutoNum type="arabicPeriod"/>
            </a:pPr>
            <a:r>
              <a:rPr lang="en-US" sz="9600" b="1" dirty="0" err="1">
                <a:solidFill>
                  <a:schemeClr val="bg1"/>
                </a:solidFill>
              </a:rPr>
              <a:t>Ihmissuhteet</a:t>
            </a:r>
            <a:endParaRPr lang="en-US" sz="9600" b="1" dirty="0">
              <a:solidFill>
                <a:schemeClr val="bg1"/>
              </a:solidFill>
            </a:endParaRPr>
          </a:p>
          <a:p>
            <a:pPr marL="514350" indent="-228600" algn="l">
              <a:buFont typeface="Arial" panose="020B0604020202020204" pitchFamily="34" charset="0"/>
              <a:buChar char="•"/>
            </a:pPr>
            <a:endParaRPr lang="en-US" sz="9600" b="1" dirty="0">
              <a:solidFill>
                <a:schemeClr val="bg1"/>
              </a:solidFill>
            </a:endParaRPr>
          </a:p>
          <a:p>
            <a:pPr marL="285750" algn="l"/>
            <a:r>
              <a:rPr lang="en-US" sz="9600" b="1" dirty="0">
                <a:solidFill>
                  <a:schemeClr val="bg1"/>
                </a:solidFill>
              </a:rPr>
              <a:t>MYÖS:</a:t>
            </a:r>
          </a:p>
          <a:p>
            <a:pPr marL="514350" indent="-228600" algn="l">
              <a:buFont typeface="Arial" panose="020B0604020202020204" pitchFamily="34" charset="0"/>
              <a:buChar char="•"/>
            </a:pPr>
            <a:r>
              <a:rPr lang="en-US" sz="9600" b="1" dirty="0" err="1">
                <a:solidFill>
                  <a:schemeClr val="bg1"/>
                </a:solidFill>
              </a:rPr>
              <a:t>Muutoksen</a:t>
            </a:r>
            <a:r>
              <a:rPr lang="en-US" sz="9600" b="1" dirty="0">
                <a:solidFill>
                  <a:schemeClr val="bg1"/>
                </a:solidFill>
              </a:rPr>
              <a:t> </a:t>
            </a:r>
            <a:r>
              <a:rPr lang="en-US" sz="9600" b="1" dirty="0" err="1">
                <a:solidFill>
                  <a:schemeClr val="bg1"/>
                </a:solidFill>
              </a:rPr>
              <a:t>psykologia</a:t>
            </a:r>
            <a:endParaRPr lang="en-US" sz="9600" b="1" dirty="0">
              <a:solidFill>
                <a:schemeClr val="bg1"/>
              </a:solidFill>
            </a:endParaRPr>
          </a:p>
          <a:p>
            <a:pPr marL="514350" indent="-228600" algn="l">
              <a:buFont typeface="Arial" panose="020B0604020202020204" pitchFamily="34" charset="0"/>
              <a:buChar char="•"/>
            </a:pPr>
            <a:r>
              <a:rPr lang="en-US" sz="9600" b="1" dirty="0" err="1">
                <a:solidFill>
                  <a:schemeClr val="bg1"/>
                </a:solidFill>
              </a:rPr>
              <a:t>Potilaan</a:t>
            </a:r>
            <a:r>
              <a:rPr lang="en-US" sz="9600" b="1" dirty="0">
                <a:solidFill>
                  <a:schemeClr val="bg1"/>
                </a:solidFill>
              </a:rPr>
              <a:t> </a:t>
            </a:r>
            <a:r>
              <a:rPr lang="en-US" sz="9600" b="1" dirty="0" err="1">
                <a:solidFill>
                  <a:schemeClr val="bg1"/>
                </a:solidFill>
              </a:rPr>
              <a:t>tukeminen</a:t>
            </a:r>
            <a:endParaRPr lang="en-US" sz="9600" b="1" dirty="0">
              <a:solidFill>
                <a:schemeClr val="bg1"/>
              </a:solidFill>
            </a:endParaRPr>
          </a:p>
          <a:p>
            <a:pPr indent="-228600" algn="l">
              <a:buFont typeface="Arial" panose="020B0604020202020204" pitchFamily="34" charset="0"/>
              <a:buChar char="•"/>
            </a:pPr>
            <a:endParaRPr lang="en-US" sz="2000" dirty="0">
              <a:solidFill>
                <a:schemeClr val="bg1"/>
              </a:solidFill>
            </a:endParaRPr>
          </a:p>
        </p:txBody>
      </p:sp>
      <p:sp>
        <p:nvSpPr>
          <p:cNvPr id="7" name="Tekstiruutu 6">
            <a:extLst>
              <a:ext uri="{FF2B5EF4-FFF2-40B4-BE49-F238E27FC236}">
                <a16:creationId xmlns:a16="http://schemas.microsoft.com/office/drawing/2014/main" id="{C60B2E0B-F6A3-84C1-1DDB-55A7DB0642B4}"/>
              </a:ext>
            </a:extLst>
          </p:cNvPr>
          <p:cNvSpPr txBox="1"/>
          <p:nvPr/>
        </p:nvSpPr>
        <p:spPr>
          <a:xfrm>
            <a:off x="10775367" y="6534831"/>
            <a:ext cx="609824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solidFill>
                <a:effectLst/>
                <a:uLnTx/>
                <a:uFillTx/>
                <a:latin typeface="Calibri" panose="020F0502020204030204"/>
                <a:ea typeface="+mn-ea"/>
                <a:cs typeface="+mn-cs"/>
              </a:rPr>
              <a:t>Kuvat copyright: pixabay.com</a:t>
            </a:r>
          </a:p>
        </p:txBody>
      </p:sp>
    </p:spTree>
    <p:extLst>
      <p:ext uri="{BB962C8B-B14F-4D97-AF65-F5344CB8AC3E}">
        <p14:creationId xmlns:p14="http://schemas.microsoft.com/office/powerpoint/2010/main" val="941064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976E23-29EC-4E20-9EF6-B7CC4A821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F5FCEC6-E657-46F1-925F-13ED19212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5BA8FCE-96F8-40B3-804C-10C27C02F4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2" name="Oval 21">
              <a:extLst>
                <a:ext uri="{FF2B5EF4-FFF2-40B4-BE49-F238E27FC236}">
                  <a16:creationId xmlns:a16="http://schemas.microsoft.com/office/drawing/2014/main" id="{F0593719-0C87-4B1E-B35D-0F97D2969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86F72299-2A02-44FA-A443-EFB406CF1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3B09EF30-0043-45B4-B715-398AB3B37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30227CAF-D3D1-454C-A6E3-466111AB0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90B68C07-78C0-4A8D-8839-959B33F07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C367BC4-E8BC-458E-B0F6-2033296CF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tsikko 1">
            <a:extLst>
              <a:ext uri="{FF2B5EF4-FFF2-40B4-BE49-F238E27FC236}">
                <a16:creationId xmlns:a16="http://schemas.microsoft.com/office/drawing/2014/main" id="{183D688B-FC8F-D465-883D-8566F107557D}"/>
              </a:ext>
            </a:extLst>
          </p:cNvPr>
          <p:cNvSpPr>
            <a:spLocks noGrp="1"/>
          </p:cNvSpPr>
          <p:nvPr>
            <p:ph type="title"/>
          </p:nvPr>
        </p:nvSpPr>
        <p:spPr>
          <a:xfrm>
            <a:off x="297180" y="366591"/>
            <a:ext cx="7562088" cy="840418"/>
          </a:xfrm>
          <a:noFill/>
        </p:spPr>
        <p:txBody>
          <a:bodyPr anchor="t">
            <a:normAutofit/>
          </a:bodyPr>
          <a:lstStyle/>
          <a:p>
            <a:r>
              <a:rPr lang="fi-FI" sz="4800" dirty="0" err="1">
                <a:solidFill>
                  <a:schemeClr val="bg1"/>
                </a:solidFill>
              </a:rPr>
              <a:t>KokoKasvisRuoka</a:t>
            </a:r>
            <a:r>
              <a:rPr lang="fi-FI" sz="4800" dirty="0">
                <a:solidFill>
                  <a:schemeClr val="bg1"/>
                </a:solidFill>
              </a:rPr>
              <a:t> = KoKaRu</a:t>
            </a:r>
          </a:p>
        </p:txBody>
      </p:sp>
      <p:sp>
        <p:nvSpPr>
          <p:cNvPr id="29" name="Rectangle 28">
            <a:extLst>
              <a:ext uri="{FF2B5EF4-FFF2-40B4-BE49-F238E27FC236}">
                <a16:creationId xmlns:a16="http://schemas.microsoft.com/office/drawing/2014/main" id="{FF0BDB76-BCEC-498E-BA26-C763CD9FA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DD8DF5DF-A251-4BC2-8965-4EDDD01FC5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2" name="Straight Connector 31">
              <a:extLst>
                <a:ext uri="{FF2B5EF4-FFF2-40B4-BE49-F238E27FC236}">
                  <a16:creationId xmlns:a16="http://schemas.microsoft.com/office/drawing/2014/main" id="{8930D52D-708D-43A1-B073-469EFDB020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82491CB-6849-43BB-926B-D979A3DB09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1251642-9512-4A11-9670-BD1C3A9981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D277633-FF55-420D-87BC-0CB11FD6D06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1452CEF2-C9EC-4C15-99E4-C781AB08A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600459E6-26A3-4EAC-A34C-D0792D88CC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0" name="Straight Connector 39">
              <a:extLst>
                <a:ext uri="{FF2B5EF4-FFF2-40B4-BE49-F238E27FC236}">
                  <a16:creationId xmlns:a16="http://schemas.microsoft.com/office/drawing/2014/main" id="{1264D5E9-C8D4-444A-8B1B-C11FB47CBA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DD99233-66AB-4E60-AF8A-A3259E6A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4E8492A-EE2A-4BE3-A4B2-2BCE77DA40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22A220-AA24-4E60-83D6-D32FEB34D8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Sisällön paikkamerkki 2">
            <a:extLst>
              <a:ext uri="{FF2B5EF4-FFF2-40B4-BE49-F238E27FC236}">
                <a16:creationId xmlns:a16="http://schemas.microsoft.com/office/drawing/2014/main" id="{369592FA-C433-46C7-8AAF-1C1D021A585A}"/>
              </a:ext>
            </a:extLst>
          </p:cNvPr>
          <p:cNvSpPr>
            <a:spLocks noGrp="1"/>
          </p:cNvSpPr>
          <p:nvPr>
            <p:ph idx="1"/>
          </p:nvPr>
        </p:nvSpPr>
        <p:spPr>
          <a:xfrm>
            <a:off x="584035" y="1297823"/>
            <a:ext cx="5563083" cy="5441305"/>
          </a:xfrm>
          <a:noFill/>
        </p:spPr>
        <p:txBody>
          <a:bodyPr anchor="t">
            <a:normAutofit/>
          </a:bodyPr>
          <a:lstStyle/>
          <a:p>
            <a:r>
              <a:rPr lang="fi-FI" sz="1800" dirty="0" err="1">
                <a:solidFill>
                  <a:schemeClr val="bg1"/>
                </a:solidFill>
              </a:rPr>
              <a:t>Whole</a:t>
            </a:r>
            <a:r>
              <a:rPr lang="fi-FI" sz="1800" dirty="0">
                <a:solidFill>
                  <a:schemeClr val="bg1"/>
                </a:solidFill>
              </a:rPr>
              <a:t> Food </a:t>
            </a:r>
            <a:r>
              <a:rPr lang="fi-FI" sz="1800" dirty="0" err="1">
                <a:solidFill>
                  <a:schemeClr val="bg1"/>
                </a:solidFill>
              </a:rPr>
              <a:t>Plant</a:t>
            </a:r>
            <a:r>
              <a:rPr lang="fi-FI" sz="1800" dirty="0">
                <a:solidFill>
                  <a:schemeClr val="bg1"/>
                </a:solidFill>
              </a:rPr>
              <a:t> </a:t>
            </a:r>
            <a:r>
              <a:rPr lang="fi-FI" sz="1800" dirty="0" err="1">
                <a:solidFill>
                  <a:schemeClr val="bg1"/>
                </a:solidFill>
              </a:rPr>
              <a:t>Based</a:t>
            </a:r>
            <a:r>
              <a:rPr lang="fi-FI" sz="1800" dirty="0">
                <a:solidFill>
                  <a:schemeClr val="bg1"/>
                </a:solidFill>
              </a:rPr>
              <a:t> </a:t>
            </a:r>
            <a:r>
              <a:rPr lang="fi-FI" sz="1800" dirty="0" err="1">
                <a:solidFill>
                  <a:schemeClr val="bg1"/>
                </a:solidFill>
              </a:rPr>
              <a:t>Diet</a:t>
            </a:r>
            <a:r>
              <a:rPr lang="fi-FI" sz="1800" dirty="0">
                <a:solidFill>
                  <a:schemeClr val="bg1"/>
                </a:solidFill>
              </a:rPr>
              <a:t> = WFPB </a:t>
            </a:r>
          </a:p>
          <a:p>
            <a:r>
              <a:rPr lang="fi-FI" sz="1800" dirty="0" err="1">
                <a:solidFill>
                  <a:schemeClr val="bg1"/>
                </a:solidFill>
              </a:rPr>
              <a:t>Whole</a:t>
            </a:r>
            <a:r>
              <a:rPr lang="fi-FI" sz="1800" dirty="0">
                <a:solidFill>
                  <a:schemeClr val="bg1"/>
                </a:solidFill>
              </a:rPr>
              <a:t>/Koko -  luonnollisessa muodossa, prosessointi minimiin</a:t>
            </a:r>
          </a:p>
          <a:p>
            <a:r>
              <a:rPr lang="fi-FI" sz="1800" dirty="0">
                <a:solidFill>
                  <a:schemeClr val="bg1"/>
                </a:solidFill>
              </a:rPr>
              <a:t>Kokokasvisruokavalio koostuu </a:t>
            </a:r>
          </a:p>
          <a:p>
            <a:pPr lvl="1"/>
            <a:r>
              <a:rPr lang="fi-FI" sz="1800" dirty="0">
                <a:solidFill>
                  <a:schemeClr val="bg1"/>
                </a:solidFill>
              </a:rPr>
              <a:t>Kasviksista, hedelmistä ja marjoista 50 %</a:t>
            </a:r>
          </a:p>
          <a:p>
            <a:pPr lvl="1"/>
            <a:r>
              <a:rPr lang="fi-FI" sz="1800" dirty="0">
                <a:solidFill>
                  <a:schemeClr val="bg1"/>
                </a:solidFill>
              </a:rPr>
              <a:t>Kokojyväviljoista, riisi, </a:t>
            </a:r>
            <a:r>
              <a:rPr lang="fi-FI" sz="1800" dirty="0" err="1">
                <a:solidFill>
                  <a:schemeClr val="bg1"/>
                </a:solidFill>
              </a:rPr>
              <a:t>ym</a:t>
            </a:r>
            <a:endParaRPr lang="fi-FI" sz="1800" dirty="0">
              <a:solidFill>
                <a:schemeClr val="bg1"/>
              </a:solidFill>
            </a:endParaRPr>
          </a:p>
          <a:p>
            <a:pPr lvl="1"/>
            <a:r>
              <a:rPr lang="fi-FI" sz="1800" dirty="0">
                <a:solidFill>
                  <a:schemeClr val="bg1"/>
                </a:solidFill>
              </a:rPr>
              <a:t>Pavuista, linsseistä, herneistä ja tofusta</a:t>
            </a:r>
          </a:p>
          <a:p>
            <a:pPr lvl="1"/>
            <a:r>
              <a:rPr lang="fi-FI" sz="1800" dirty="0">
                <a:solidFill>
                  <a:schemeClr val="bg1"/>
                </a:solidFill>
              </a:rPr>
              <a:t>Pähkinöistä ja siemenistä</a:t>
            </a:r>
          </a:p>
          <a:p>
            <a:pPr lvl="1"/>
            <a:r>
              <a:rPr lang="fi-FI" sz="1800" dirty="0">
                <a:solidFill>
                  <a:schemeClr val="bg1"/>
                </a:solidFill>
              </a:rPr>
              <a:t>Pillerinä B12-vitamiini, D-vitamiini, (jodi)</a:t>
            </a:r>
          </a:p>
          <a:p>
            <a:pPr lvl="1"/>
            <a:r>
              <a:rPr lang="fi-FI" sz="1800" dirty="0">
                <a:solidFill>
                  <a:schemeClr val="bg1"/>
                </a:solidFill>
              </a:rPr>
              <a:t>Juomana vesi</a:t>
            </a:r>
          </a:p>
          <a:p>
            <a:r>
              <a:rPr lang="fi-FI" sz="1800" dirty="0">
                <a:solidFill>
                  <a:schemeClr val="bg1"/>
                </a:solidFill>
              </a:rPr>
              <a:t>KoKaRu ≠ Vegaani</a:t>
            </a:r>
          </a:p>
          <a:p>
            <a:r>
              <a:rPr lang="fi-FI" sz="1800" dirty="0">
                <a:solidFill>
                  <a:schemeClr val="bg1"/>
                </a:solidFill>
              </a:rPr>
              <a:t>Proteiinit, omega-3-rasvahapot (</a:t>
            </a:r>
            <a:r>
              <a:rPr lang="fi-FI" sz="1800" dirty="0" err="1">
                <a:solidFill>
                  <a:schemeClr val="bg1"/>
                </a:solidFill>
              </a:rPr>
              <a:t>pähinät</a:t>
            </a:r>
            <a:r>
              <a:rPr lang="fi-FI" sz="1800" dirty="0">
                <a:solidFill>
                  <a:schemeClr val="bg1"/>
                </a:solidFill>
              </a:rPr>
              <a:t>, siemenet, oliivit, merilevälisät) kalsium ja rauta eivät ole ongelma. </a:t>
            </a:r>
          </a:p>
        </p:txBody>
      </p:sp>
      <p:pic>
        <p:nvPicPr>
          <p:cNvPr id="4" name="Kuva 3">
            <a:extLst>
              <a:ext uri="{FF2B5EF4-FFF2-40B4-BE49-F238E27FC236}">
                <a16:creationId xmlns:a16="http://schemas.microsoft.com/office/drawing/2014/main" id="{2B84A29C-F2BF-AC51-23BA-18F497CC5940}"/>
              </a:ext>
            </a:extLst>
          </p:cNvPr>
          <p:cNvPicPr>
            <a:picLocks noChangeAspect="1"/>
          </p:cNvPicPr>
          <p:nvPr/>
        </p:nvPicPr>
        <p:blipFill>
          <a:blip r:embed="rId3"/>
          <a:stretch>
            <a:fillRect/>
          </a:stretch>
        </p:blipFill>
        <p:spPr>
          <a:xfrm>
            <a:off x="7814764" y="1021071"/>
            <a:ext cx="3311104" cy="3550781"/>
          </a:xfrm>
          <a:prstGeom prst="rect">
            <a:avLst/>
          </a:prstGeom>
          <a:ln w="28575">
            <a:solidFill>
              <a:schemeClr val="accent2">
                <a:lumMod val="75000"/>
              </a:schemeClr>
            </a:solidFill>
          </a:ln>
        </p:spPr>
      </p:pic>
      <p:grpSp>
        <p:nvGrpSpPr>
          <p:cNvPr id="45" name="Group 44">
            <a:extLst>
              <a:ext uri="{FF2B5EF4-FFF2-40B4-BE49-F238E27FC236}">
                <a16:creationId xmlns:a16="http://schemas.microsoft.com/office/drawing/2014/main" id="{94F13521-5DF8-4DF5-A0B9-A718234B3A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7120609" y="797789"/>
            <a:ext cx="304800" cy="429768"/>
            <a:chOff x="215328" y="-46937"/>
            <a:chExt cx="304800" cy="2773841"/>
          </a:xfrm>
        </p:grpSpPr>
        <p:cxnSp>
          <p:nvCxnSpPr>
            <p:cNvPr id="46" name="Straight Connector 45">
              <a:extLst>
                <a:ext uri="{FF2B5EF4-FFF2-40B4-BE49-F238E27FC236}">
                  <a16:creationId xmlns:a16="http://schemas.microsoft.com/office/drawing/2014/main" id="{046D4DF8-1672-4FA2-9826-FE37087C6A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B7A5B2F-EC14-4482-85C2-E1320F14DD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F6FC815-E502-44E9-B346-1E771A5E2E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DCBABB-A77B-43CF-94EF-B785F32C4F4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Tekstiruutu 4">
            <a:extLst>
              <a:ext uri="{FF2B5EF4-FFF2-40B4-BE49-F238E27FC236}">
                <a16:creationId xmlns:a16="http://schemas.microsoft.com/office/drawing/2014/main" id="{04B2795D-1639-6CCD-8F46-604B60058D1A}"/>
              </a:ext>
            </a:extLst>
          </p:cNvPr>
          <p:cNvSpPr txBox="1"/>
          <p:nvPr/>
        </p:nvSpPr>
        <p:spPr>
          <a:xfrm>
            <a:off x="8989694" y="1472384"/>
            <a:ext cx="7344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ACLM</a:t>
            </a:r>
          </a:p>
        </p:txBody>
      </p:sp>
      <p:sp>
        <p:nvSpPr>
          <p:cNvPr id="7" name="Tekstiruutu 6">
            <a:extLst>
              <a:ext uri="{FF2B5EF4-FFF2-40B4-BE49-F238E27FC236}">
                <a16:creationId xmlns:a16="http://schemas.microsoft.com/office/drawing/2014/main" id="{0FD68BAB-FE22-C5F4-0941-F172C10EA092}"/>
              </a:ext>
            </a:extLst>
          </p:cNvPr>
          <p:cNvSpPr txBox="1"/>
          <p:nvPr/>
        </p:nvSpPr>
        <p:spPr>
          <a:xfrm>
            <a:off x="11024218" y="6639335"/>
            <a:ext cx="117695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solidFill>
                <a:effectLst/>
                <a:uLnTx/>
                <a:uFillTx/>
                <a:latin typeface="Calibri" panose="020F0502020204030204"/>
                <a:ea typeface="+mn-ea"/>
                <a:cs typeface="+mn-cs"/>
              </a:rPr>
              <a:t>Kuva copyright: ACLM</a:t>
            </a:r>
          </a:p>
        </p:txBody>
      </p:sp>
      <p:sp>
        <p:nvSpPr>
          <p:cNvPr id="6" name="Tekstiruutu 5">
            <a:extLst>
              <a:ext uri="{FF2B5EF4-FFF2-40B4-BE49-F238E27FC236}">
                <a16:creationId xmlns:a16="http://schemas.microsoft.com/office/drawing/2014/main" id="{9D00FF56-81C4-FD80-02E8-6538B901008F}"/>
              </a:ext>
            </a:extLst>
          </p:cNvPr>
          <p:cNvSpPr txBox="1"/>
          <p:nvPr/>
        </p:nvSpPr>
        <p:spPr>
          <a:xfrm>
            <a:off x="7447637" y="4828645"/>
            <a:ext cx="4086222" cy="1200329"/>
          </a:xfrm>
          <a:prstGeom prst="rect">
            <a:avLst/>
          </a:prstGeom>
          <a:noFill/>
          <a:ln>
            <a:solidFill>
              <a:schemeClr val="bg1"/>
            </a:solidFill>
          </a:ln>
        </p:spPr>
        <p:txBody>
          <a:bodyPr wrap="square" rtlCol="0">
            <a:spAutoFit/>
          </a:bodyPr>
          <a:lstStyle/>
          <a:p>
            <a:r>
              <a:rPr lang="fi-FI" dirty="0">
                <a:solidFill>
                  <a:schemeClr val="bg1"/>
                </a:solidFill>
              </a:rPr>
              <a:t>Potilas saa itse päättää, että minkä osuuden ruokavaliostaan korvaa </a:t>
            </a:r>
            <a:r>
              <a:rPr lang="fi-FI" dirty="0" err="1">
                <a:solidFill>
                  <a:schemeClr val="bg1"/>
                </a:solidFill>
              </a:rPr>
              <a:t>KoKaRu:lla</a:t>
            </a:r>
            <a:r>
              <a:rPr lang="fi-FI" dirty="0">
                <a:solidFill>
                  <a:schemeClr val="bg1"/>
                </a:solidFill>
              </a:rPr>
              <a:t> !!!!!!, ei siis ole pakkoa olla 100% kasvisruualla.</a:t>
            </a:r>
          </a:p>
        </p:txBody>
      </p:sp>
      <p:sp>
        <p:nvSpPr>
          <p:cNvPr id="8" name="Tekstiruutu 7">
            <a:extLst>
              <a:ext uri="{FF2B5EF4-FFF2-40B4-BE49-F238E27FC236}">
                <a16:creationId xmlns:a16="http://schemas.microsoft.com/office/drawing/2014/main" id="{D60EE315-9B64-F78F-528E-A3A9505EA7B8}"/>
              </a:ext>
            </a:extLst>
          </p:cNvPr>
          <p:cNvSpPr txBox="1"/>
          <p:nvPr/>
        </p:nvSpPr>
        <p:spPr>
          <a:xfrm>
            <a:off x="7447637" y="6164227"/>
            <a:ext cx="2589235" cy="369332"/>
          </a:xfrm>
          <a:prstGeom prst="rect">
            <a:avLst/>
          </a:prstGeom>
          <a:noFill/>
          <a:ln>
            <a:solidFill>
              <a:schemeClr val="bg1"/>
            </a:solidFill>
          </a:ln>
        </p:spPr>
        <p:txBody>
          <a:bodyPr wrap="none" rtlCol="0">
            <a:spAutoFit/>
          </a:bodyPr>
          <a:lstStyle/>
          <a:p>
            <a:r>
              <a:rPr lang="fi-FI" dirty="0" err="1">
                <a:solidFill>
                  <a:schemeClr val="bg1"/>
                </a:solidFill>
              </a:rPr>
              <a:t>Predominantly</a:t>
            </a:r>
            <a:r>
              <a:rPr lang="fi-FI" dirty="0">
                <a:solidFill>
                  <a:schemeClr val="bg1"/>
                </a:solidFill>
              </a:rPr>
              <a:t> WFPB </a:t>
            </a:r>
            <a:r>
              <a:rPr lang="fi-FI" dirty="0" err="1">
                <a:solidFill>
                  <a:schemeClr val="bg1"/>
                </a:solidFill>
              </a:rPr>
              <a:t>diet</a:t>
            </a:r>
            <a:endParaRPr lang="fi-FI" dirty="0">
              <a:solidFill>
                <a:schemeClr val="bg1"/>
              </a:solidFill>
            </a:endParaRPr>
          </a:p>
        </p:txBody>
      </p:sp>
    </p:spTree>
    <p:extLst>
      <p:ext uri="{BB962C8B-B14F-4D97-AF65-F5344CB8AC3E}">
        <p14:creationId xmlns:p14="http://schemas.microsoft.com/office/powerpoint/2010/main" val="796171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0ECEC"/>
        </a:solidFill>
        <a:effectLst/>
      </p:bgPr>
    </p:bg>
    <p:spTree>
      <p:nvGrpSpPr>
        <p:cNvPr id="1" name=""/>
        <p:cNvGrpSpPr/>
        <p:nvPr/>
      </p:nvGrpSpPr>
      <p:grpSpPr>
        <a:xfrm>
          <a:off x="0" y="0"/>
          <a:ext cx="0" cy="0"/>
          <a:chOff x="0" y="0"/>
          <a:chExt cx="0" cy="0"/>
        </a:xfrm>
      </p:grpSpPr>
      <p:sp>
        <p:nvSpPr>
          <p:cNvPr id="13314" name="Otsikko 1">
            <a:extLst>
              <a:ext uri="{FF2B5EF4-FFF2-40B4-BE49-F238E27FC236}">
                <a16:creationId xmlns:a16="http://schemas.microsoft.com/office/drawing/2014/main" id="{5D841421-6859-4380-A07C-A3EB8FD21105}"/>
              </a:ext>
            </a:extLst>
          </p:cNvPr>
          <p:cNvSpPr>
            <a:spLocks noGrp="1"/>
          </p:cNvSpPr>
          <p:nvPr>
            <p:ph type="title"/>
          </p:nvPr>
        </p:nvSpPr>
        <p:spPr/>
        <p:txBody>
          <a:bodyPr/>
          <a:lstStyle/>
          <a:p>
            <a:pPr eaLnBrk="1" hangingPunct="1"/>
            <a:r>
              <a:rPr lang="fi-FI" altLang="fi-FI" sz="2000" b="1" dirty="0"/>
              <a:t>Kuolinsyyt prosentteina ja iän mukaan Kaliforniassa adventisteilla verrattuna muuhun väestöön.  (1976-1988) Miehet: </a:t>
            </a:r>
            <a:r>
              <a:rPr lang="fi-FI" altLang="fi-FI" sz="2000" b="1" dirty="0" err="1"/>
              <a:t>Adventist</a:t>
            </a:r>
            <a:r>
              <a:rPr lang="fi-FI" altLang="fi-FI" sz="2000" b="1" dirty="0"/>
              <a:t> Health </a:t>
            </a:r>
            <a:r>
              <a:rPr lang="fi-FI" altLang="fi-FI" sz="2000" b="1" dirty="0" err="1"/>
              <a:t>Study</a:t>
            </a:r>
            <a:r>
              <a:rPr lang="fi-FI" altLang="fi-FI" sz="2000" b="1" dirty="0"/>
              <a:t> -1 (AHS-1) (1974-1993)</a:t>
            </a:r>
          </a:p>
        </p:txBody>
      </p:sp>
      <p:graphicFrame>
        <p:nvGraphicFramePr>
          <p:cNvPr id="4" name="Sisällön paikkamerkki 3">
            <a:extLst>
              <a:ext uri="{FF2B5EF4-FFF2-40B4-BE49-F238E27FC236}">
                <a16:creationId xmlns:a16="http://schemas.microsoft.com/office/drawing/2014/main" id="{E8E82417-48FC-43DA-B36E-A95CF9C901C1}"/>
              </a:ext>
            </a:extLst>
          </p:cNvPr>
          <p:cNvGraphicFramePr>
            <a:graphicFrameLocks noGrp="1"/>
          </p:cNvGraphicFramePr>
          <p:nvPr>
            <p:ph idx="1"/>
          </p:nvPr>
        </p:nvGraphicFramePr>
        <p:xfrm>
          <a:off x="905555" y="1641021"/>
          <a:ext cx="10380889" cy="4953000"/>
        </p:xfrm>
        <a:graphic>
          <a:graphicData uri="http://schemas.openxmlformats.org/drawingml/2006/table">
            <a:tbl>
              <a:tblPr firstRow="1" bandRow="1">
                <a:tableStyleId>{5C22544A-7EE6-4342-B048-85BDC9FD1C3A}</a:tableStyleId>
              </a:tblPr>
              <a:tblGrid>
                <a:gridCol w="1327194">
                  <a:extLst>
                    <a:ext uri="{9D8B030D-6E8A-4147-A177-3AD203B41FA5}">
                      <a16:colId xmlns:a16="http://schemas.microsoft.com/office/drawing/2014/main" val="20000"/>
                    </a:ext>
                  </a:extLst>
                </a:gridCol>
                <a:gridCol w="979182">
                  <a:extLst>
                    <a:ext uri="{9D8B030D-6E8A-4147-A177-3AD203B41FA5}">
                      <a16:colId xmlns:a16="http://schemas.microsoft.com/office/drawing/2014/main" val="20001"/>
                    </a:ext>
                  </a:extLst>
                </a:gridCol>
                <a:gridCol w="2038716">
                  <a:extLst>
                    <a:ext uri="{9D8B030D-6E8A-4147-A177-3AD203B41FA5}">
                      <a16:colId xmlns:a16="http://schemas.microsoft.com/office/drawing/2014/main" val="20002"/>
                    </a:ext>
                  </a:extLst>
                </a:gridCol>
                <a:gridCol w="966162">
                  <a:extLst>
                    <a:ext uri="{9D8B030D-6E8A-4147-A177-3AD203B41FA5}">
                      <a16:colId xmlns:a16="http://schemas.microsoft.com/office/drawing/2014/main" val="20003"/>
                    </a:ext>
                  </a:extLst>
                </a:gridCol>
                <a:gridCol w="1976637">
                  <a:extLst>
                    <a:ext uri="{9D8B030D-6E8A-4147-A177-3AD203B41FA5}">
                      <a16:colId xmlns:a16="http://schemas.microsoft.com/office/drawing/2014/main" val="20004"/>
                    </a:ext>
                  </a:extLst>
                </a:gridCol>
                <a:gridCol w="1019456">
                  <a:extLst>
                    <a:ext uri="{9D8B030D-6E8A-4147-A177-3AD203B41FA5}">
                      <a16:colId xmlns:a16="http://schemas.microsoft.com/office/drawing/2014/main" val="20005"/>
                    </a:ext>
                  </a:extLst>
                </a:gridCol>
                <a:gridCol w="2073542">
                  <a:extLst>
                    <a:ext uri="{9D8B030D-6E8A-4147-A177-3AD203B41FA5}">
                      <a16:colId xmlns:a16="http://schemas.microsoft.com/office/drawing/2014/main" val="20006"/>
                    </a:ext>
                  </a:extLst>
                </a:gridCol>
              </a:tblGrid>
              <a:tr h="370840">
                <a:tc>
                  <a:txBody>
                    <a:bodyPr/>
                    <a:lstStyle/>
                    <a:p>
                      <a:r>
                        <a:rPr lang="fi-FI" dirty="0"/>
                        <a:t>Kuolin-syy (%)</a:t>
                      </a:r>
                    </a:p>
                  </a:txBody>
                  <a:tcPr>
                    <a:solidFill>
                      <a:schemeClr val="bg2">
                        <a:lumMod val="75000"/>
                      </a:schemeClr>
                    </a:solidFill>
                  </a:tcPr>
                </a:tc>
                <a:tc>
                  <a:txBody>
                    <a:bodyPr/>
                    <a:lstStyle/>
                    <a:p>
                      <a:r>
                        <a:rPr lang="fi-FI" dirty="0"/>
                        <a:t>Kaikki</a:t>
                      </a:r>
                    </a:p>
                  </a:txBody>
                  <a:tcPr>
                    <a:solidFill>
                      <a:schemeClr val="bg1">
                        <a:lumMod val="75000"/>
                      </a:schemeClr>
                    </a:solidFill>
                  </a:tcPr>
                </a:tc>
                <a:tc>
                  <a:txBody>
                    <a:bodyPr/>
                    <a:lstStyle/>
                    <a:p>
                      <a:r>
                        <a:rPr lang="fi-FI" dirty="0"/>
                        <a:t>Kalifornialaiset</a:t>
                      </a:r>
                    </a:p>
                  </a:txBody>
                  <a:tcPr>
                    <a:solidFill>
                      <a:schemeClr val="bg1">
                        <a:lumMod val="75000"/>
                      </a:schemeClr>
                    </a:solidFill>
                  </a:tcPr>
                </a:tc>
                <a:tc>
                  <a:txBody>
                    <a:bodyPr/>
                    <a:lstStyle/>
                    <a:p>
                      <a:r>
                        <a:rPr lang="fi-FI" dirty="0"/>
                        <a:t>Kaikki</a:t>
                      </a:r>
                    </a:p>
                  </a:txBody>
                  <a:tcPr>
                    <a:solidFill>
                      <a:schemeClr val="accent5">
                        <a:lumMod val="60000"/>
                        <a:lumOff val="40000"/>
                      </a:schemeClr>
                    </a:solidFill>
                  </a:tcPr>
                </a:tc>
                <a:tc>
                  <a:txBody>
                    <a:bodyPr/>
                    <a:lstStyle/>
                    <a:p>
                      <a:r>
                        <a:rPr lang="fi-FI" dirty="0"/>
                        <a:t>Adventistit</a:t>
                      </a:r>
                    </a:p>
                  </a:txBody>
                  <a:tcPr>
                    <a:solidFill>
                      <a:schemeClr val="accent5">
                        <a:lumMod val="60000"/>
                        <a:lumOff val="40000"/>
                      </a:schemeClr>
                    </a:solidFill>
                  </a:tcPr>
                </a:tc>
                <a:tc>
                  <a:txBody>
                    <a:bodyPr/>
                    <a:lstStyle/>
                    <a:p>
                      <a:r>
                        <a:rPr lang="fi-FI" dirty="0"/>
                        <a:t>Matala</a:t>
                      </a:r>
                    </a:p>
                    <a:p>
                      <a:r>
                        <a:rPr lang="fi-FI" dirty="0"/>
                        <a:t>riski</a:t>
                      </a:r>
                    </a:p>
                  </a:txBody>
                  <a:tcPr>
                    <a:solidFill>
                      <a:srgbClr val="92D050"/>
                    </a:solidFill>
                  </a:tcPr>
                </a:tc>
                <a:tc>
                  <a:txBody>
                    <a:bodyPr/>
                    <a:lstStyle/>
                    <a:p>
                      <a:r>
                        <a:rPr lang="fi-FI" dirty="0"/>
                        <a:t>Adventistit</a:t>
                      </a:r>
                    </a:p>
                  </a:txBody>
                  <a:tcPr>
                    <a:solidFill>
                      <a:srgbClr val="92D050"/>
                    </a:solidFill>
                  </a:tcPr>
                </a:tc>
                <a:extLst>
                  <a:ext uri="{0D108BD9-81ED-4DB2-BD59-A6C34878D82A}">
                    <a16:rowId xmlns:a16="http://schemas.microsoft.com/office/drawing/2014/main" val="10000"/>
                  </a:ext>
                </a:extLst>
              </a:tr>
              <a:tr h="370840">
                <a:tc>
                  <a:txBody>
                    <a:bodyPr/>
                    <a:lstStyle/>
                    <a:p>
                      <a:endParaRPr lang="fi-FI" dirty="0"/>
                    </a:p>
                  </a:txBody>
                  <a:tcPr>
                    <a:solidFill>
                      <a:schemeClr val="bg2">
                        <a:lumMod val="75000"/>
                      </a:schemeClr>
                    </a:solidFill>
                  </a:tcPr>
                </a:tc>
                <a:tc>
                  <a:txBody>
                    <a:bodyPr/>
                    <a:lstStyle/>
                    <a:p>
                      <a:r>
                        <a:rPr lang="fi-FI" dirty="0"/>
                        <a:t>%</a:t>
                      </a:r>
                    </a:p>
                  </a:txBody>
                  <a:tcPr>
                    <a:solidFill>
                      <a:schemeClr val="bg1">
                        <a:lumMod val="75000"/>
                      </a:schemeClr>
                    </a:solidFill>
                  </a:tcPr>
                </a:tc>
                <a:tc>
                  <a:txBody>
                    <a:bodyPr/>
                    <a:lstStyle/>
                    <a:p>
                      <a:r>
                        <a:rPr lang="fi-FI" dirty="0"/>
                        <a:t>Ikä</a:t>
                      </a:r>
                    </a:p>
                  </a:txBody>
                  <a:tcPr>
                    <a:solidFill>
                      <a:schemeClr val="bg1">
                        <a:lumMod val="75000"/>
                      </a:schemeClr>
                    </a:solidFill>
                  </a:tcPr>
                </a:tc>
                <a:tc>
                  <a:txBody>
                    <a:bodyPr/>
                    <a:lstStyle/>
                    <a:p>
                      <a:r>
                        <a:rPr lang="fi-FI" dirty="0"/>
                        <a:t>%</a:t>
                      </a:r>
                    </a:p>
                  </a:txBody>
                  <a:tcPr>
                    <a:solidFill>
                      <a:schemeClr val="accent5">
                        <a:lumMod val="60000"/>
                        <a:lumOff val="40000"/>
                      </a:schemeClr>
                    </a:solidFill>
                  </a:tcPr>
                </a:tc>
                <a:tc>
                  <a:txBody>
                    <a:bodyPr/>
                    <a:lstStyle/>
                    <a:p>
                      <a:r>
                        <a:rPr lang="fi-FI" dirty="0"/>
                        <a:t>Ikä</a:t>
                      </a:r>
                    </a:p>
                  </a:txBody>
                  <a:tcPr>
                    <a:solidFill>
                      <a:schemeClr val="accent5">
                        <a:lumMod val="60000"/>
                        <a:lumOff val="40000"/>
                      </a:schemeClr>
                    </a:solidFill>
                  </a:tcPr>
                </a:tc>
                <a:tc>
                  <a:txBody>
                    <a:bodyPr/>
                    <a:lstStyle/>
                    <a:p>
                      <a:r>
                        <a:rPr lang="fi-FI" dirty="0"/>
                        <a:t>%</a:t>
                      </a:r>
                    </a:p>
                  </a:txBody>
                  <a:tcPr>
                    <a:solidFill>
                      <a:srgbClr val="92D050"/>
                    </a:solidFill>
                  </a:tcPr>
                </a:tc>
                <a:tc>
                  <a:txBody>
                    <a:bodyPr/>
                    <a:lstStyle/>
                    <a:p>
                      <a:r>
                        <a:rPr lang="fi-FI" dirty="0"/>
                        <a:t>Ikä</a:t>
                      </a:r>
                    </a:p>
                  </a:txBody>
                  <a:tcPr>
                    <a:solidFill>
                      <a:srgbClr val="92D050"/>
                    </a:solidFill>
                  </a:tcPr>
                </a:tc>
                <a:extLst>
                  <a:ext uri="{0D108BD9-81ED-4DB2-BD59-A6C34878D82A}">
                    <a16:rowId xmlns:a16="http://schemas.microsoft.com/office/drawing/2014/main" val="10001"/>
                  </a:ext>
                </a:extLst>
              </a:tr>
              <a:tr h="370840">
                <a:tc>
                  <a:txBody>
                    <a:bodyPr/>
                    <a:lstStyle/>
                    <a:p>
                      <a:r>
                        <a:rPr lang="fi-FI" b="1" dirty="0">
                          <a:solidFill>
                            <a:schemeClr val="tx1"/>
                          </a:solidFill>
                        </a:rPr>
                        <a:t>Sydän-taudit</a:t>
                      </a:r>
                    </a:p>
                  </a:txBody>
                  <a:tcPr>
                    <a:solidFill>
                      <a:schemeClr val="bg2">
                        <a:lumMod val="75000"/>
                      </a:schemeClr>
                    </a:solidFill>
                  </a:tcPr>
                </a:tc>
                <a:tc>
                  <a:txBody>
                    <a:bodyPr/>
                    <a:lstStyle/>
                    <a:p>
                      <a:r>
                        <a:rPr lang="fi-FI" b="0" dirty="0">
                          <a:solidFill>
                            <a:schemeClr val="tx1"/>
                          </a:solidFill>
                        </a:rPr>
                        <a:t>30</a:t>
                      </a:r>
                    </a:p>
                  </a:txBody>
                  <a:tcPr>
                    <a:solidFill>
                      <a:schemeClr val="bg1">
                        <a:lumMod val="75000"/>
                      </a:schemeClr>
                    </a:solidFill>
                  </a:tcPr>
                </a:tc>
                <a:tc>
                  <a:txBody>
                    <a:bodyPr/>
                    <a:lstStyle/>
                    <a:p>
                      <a:r>
                        <a:rPr lang="fi-FI" b="1" dirty="0">
                          <a:solidFill>
                            <a:schemeClr val="tx1"/>
                          </a:solidFill>
                        </a:rPr>
                        <a:t>76</a:t>
                      </a:r>
                    </a:p>
                  </a:txBody>
                  <a:tcPr>
                    <a:solidFill>
                      <a:schemeClr val="bg1">
                        <a:lumMod val="75000"/>
                      </a:schemeClr>
                    </a:solidFill>
                  </a:tcPr>
                </a:tc>
                <a:tc>
                  <a:txBody>
                    <a:bodyPr/>
                    <a:lstStyle/>
                    <a:p>
                      <a:r>
                        <a:rPr lang="fi-FI" b="0" dirty="0">
                          <a:solidFill>
                            <a:schemeClr val="tx1"/>
                          </a:solidFill>
                        </a:rPr>
                        <a:t>40</a:t>
                      </a:r>
                    </a:p>
                  </a:txBody>
                  <a:tcPr>
                    <a:solidFill>
                      <a:schemeClr val="accent5">
                        <a:lumMod val="60000"/>
                        <a:lumOff val="40000"/>
                      </a:schemeClr>
                    </a:solidFill>
                  </a:tcPr>
                </a:tc>
                <a:tc>
                  <a:txBody>
                    <a:bodyPr/>
                    <a:lstStyle/>
                    <a:p>
                      <a:r>
                        <a:rPr lang="fi-FI" b="1" dirty="0">
                          <a:solidFill>
                            <a:schemeClr val="tx1"/>
                          </a:solidFill>
                        </a:rPr>
                        <a:t>83</a:t>
                      </a:r>
                    </a:p>
                  </a:txBody>
                  <a:tcPr>
                    <a:solidFill>
                      <a:schemeClr val="accent5">
                        <a:lumMod val="60000"/>
                        <a:lumOff val="40000"/>
                      </a:schemeClr>
                    </a:solidFill>
                  </a:tcPr>
                </a:tc>
                <a:tc>
                  <a:txBody>
                    <a:bodyPr/>
                    <a:lstStyle/>
                    <a:p>
                      <a:r>
                        <a:rPr lang="fi-FI" b="0" dirty="0">
                          <a:solidFill>
                            <a:schemeClr val="tx1"/>
                          </a:solidFill>
                        </a:rPr>
                        <a:t>31</a:t>
                      </a:r>
                    </a:p>
                  </a:txBody>
                  <a:tcPr>
                    <a:solidFill>
                      <a:srgbClr val="92D050"/>
                    </a:solidFill>
                  </a:tcPr>
                </a:tc>
                <a:tc>
                  <a:txBody>
                    <a:bodyPr/>
                    <a:lstStyle/>
                    <a:p>
                      <a:r>
                        <a:rPr lang="fi-FI" b="1" dirty="0">
                          <a:solidFill>
                            <a:schemeClr val="tx1"/>
                          </a:solidFill>
                        </a:rPr>
                        <a:t>88</a:t>
                      </a:r>
                    </a:p>
                  </a:txBody>
                  <a:tcPr>
                    <a:solidFill>
                      <a:srgbClr val="92D050"/>
                    </a:solidFill>
                  </a:tcPr>
                </a:tc>
                <a:extLst>
                  <a:ext uri="{0D108BD9-81ED-4DB2-BD59-A6C34878D82A}">
                    <a16:rowId xmlns:a16="http://schemas.microsoft.com/office/drawing/2014/main" val="10002"/>
                  </a:ext>
                </a:extLst>
              </a:tr>
              <a:tr h="370840">
                <a:tc>
                  <a:txBody>
                    <a:bodyPr/>
                    <a:lstStyle/>
                    <a:p>
                      <a:r>
                        <a:rPr lang="fi-FI" b="1" dirty="0"/>
                        <a:t>Syöpä</a:t>
                      </a:r>
                    </a:p>
                  </a:txBody>
                  <a:tcPr>
                    <a:solidFill>
                      <a:schemeClr val="bg2">
                        <a:lumMod val="75000"/>
                      </a:schemeClr>
                    </a:solidFill>
                  </a:tcPr>
                </a:tc>
                <a:tc>
                  <a:txBody>
                    <a:bodyPr/>
                    <a:lstStyle/>
                    <a:p>
                      <a:r>
                        <a:rPr lang="fi-FI" b="0" dirty="0"/>
                        <a:t>23</a:t>
                      </a:r>
                    </a:p>
                  </a:txBody>
                  <a:tcPr>
                    <a:solidFill>
                      <a:schemeClr val="bg1">
                        <a:lumMod val="75000"/>
                      </a:schemeClr>
                    </a:solidFill>
                  </a:tcPr>
                </a:tc>
                <a:tc>
                  <a:txBody>
                    <a:bodyPr/>
                    <a:lstStyle/>
                    <a:p>
                      <a:r>
                        <a:rPr lang="fi-FI" b="1" dirty="0"/>
                        <a:t>71</a:t>
                      </a:r>
                    </a:p>
                  </a:txBody>
                  <a:tcPr>
                    <a:solidFill>
                      <a:schemeClr val="bg1">
                        <a:lumMod val="75000"/>
                      </a:schemeClr>
                    </a:solidFill>
                  </a:tcPr>
                </a:tc>
                <a:tc>
                  <a:txBody>
                    <a:bodyPr/>
                    <a:lstStyle/>
                    <a:p>
                      <a:r>
                        <a:rPr lang="fi-FI" b="0" dirty="0"/>
                        <a:t>19</a:t>
                      </a:r>
                    </a:p>
                  </a:txBody>
                  <a:tcPr>
                    <a:solidFill>
                      <a:schemeClr val="accent5">
                        <a:lumMod val="60000"/>
                        <a:lumOff val="40000"/>
                      </a:schemeClr>
                    </a:solidFill>
                  </a:tcPr>
                </a:tc>
                <a:tc>
                  <a:txBody>
                    <a:bodyPr/>
                    <a:lstStyle/>
                    <a:p>
                      <a:r>
                        <a:rPr lang="fi-FI" b="1" dirty="0"/>
                        <a:t>78</a:t>
                      </a:r>
                    </a:p>
                  </a:txBody>
                  <a:tcPr>
                    <a:solidFill>
                      <a:schemeClr val="accent5">
                        <a:lumMod val="60000"/>
                        <a:lumOff val="40000"/>
                      </a:schemeClr>
                    </a:solidFill>
                  </a:tcPr>
                </a:tc>
                <a:tc>
                  <a:txBody>
                    <a:bodyPr/>
                    <a:lstStyle/>
                    <a:p>
                      <a:r>
                        <a:rPr lang="fi-FI" b="0" dirty="0"/>
                        <a:t>30</a:t>
                      </a:r>
                    </a:p>
                  </a:txBody>
                  <a:tcPr>
                    <a:solidFill>
                      <a:srgbClr val="92D050"/>
                    </a:solidFill>
                  </a:tcPr>
                </a:tc>
                <a:tc>
                  <a:txBody>
                    <a:bodyPr/>
                    <a:lstStyle/>
                    <a:p>
                      <a:r>
                        <a:rPr lang="fi-FI" b="1" dirty="0"/>
                        <a:t>85</a:t>
                      </a:r>
                    </a:p>
                  </a:txBody>
                  <a:tcPr>
                    <a:solidFill>
                      <a:srgbClr val="92D050"/>
                    </a:solidFill>
                  </a:tcPr>
                </a:tc>
                <a:extLst>
                  <a:ext uri="{0D108BD9-81ED-4DB2-BD59-A6C34878D82A}">
                    <a16:rowId xmlns:a16="http://schemas.microsoft.com/office/drawing/2014/main" val="10003"/>
                  </a:ext>
                </a:extLst>
              </a:tr>
              <a:tr h="370840">
                <a:tc>
                  <a:txBody>
                    <a:bodyPr/>
                    <a:lstStyle/>
                    <a:p>
                      <a:r>
                        <a:rPr lang="fi-FI" dirty="0"/>
                        <a:t>Aivo-halvaus</a:t>
                      </a:r>
                    </a:p>
                  </a:txBody>
                  <a:tcPr>
                    <a:solidFill>
                      <a:schemeClr val="bg2">
                        <a:lumMod val="75000"/>
                      </a:schemeClr>
                    </a:solidFill>
                  </a:tcPr>
                </a:tc>
                <a:tc>
                  <a:txBody>
                    <a:bodyPr/>
                    <a:lstStyle/>
                    <a:p>
                      <a:r>
                        <a:rPr lang="fi-FI" dirty="0"/>
                        <a:t>7</a:t>
                      </a:r>
                    </a:p>
                  </a:txBody>
                  <a:tcPr>
                    <a:solidFill>
                      <a:schemeClr val="bg1">
                        <a:lumMod val="75000"/>
                      </a:schemeClr>
                    </a:solidFill>
                  </a:tcPr>
                </a:tc>
                <a:tc>
                  <a:txBody>
                    <a:bodyPr/>
                    <a:lstStyle/>
                    <a:p>
                      <a:r>
                        <a:rPr lang="fi-FI" dirty="0"/>
                        <a:t>79</a:t>
                      </a:r>
                    </a:p>
                  </a:txBody>
                  <a:tcPr>
                    <a:solidFill>
                      <a:schemeClr val="bg1">
                        <a:lumMod val="75000"/>
                      </a:schemeClr>
                    </a:solidFill>
                  </a:tcPr>
                </a:tc>
                <a:tc>
                  <a:txBody>
                    <a:bodyPr/>
                    <a:lstStyle/>
                    <a:p>
                      <a:r>
                        <a:rPr lang="fi-FI" dirty="0"/>
                        <a:t>9</a:t>
                      </a:r>
                    </a:p>
                  </a:txBody>
                  <a:tcPr>
                    <a:solidFill>
                      <a:schemeClr val="accent5">
                        <a:lumMod val="60000"/>
                        <a:lumOff val="40000"/>
                      </a:schemeClr>
                    </a:solidFill>
                  </a:tcPr>
                </a:tc>
                <a:tc>
                  <a:txBody>
                    <a:bodyPr/>
                    <a:lstStyle/>
                    <a:p>
                      <a:r>
                        <a:rPr lang="fi-FI" dirty="0"/>
                        <a:t>86</a:t>
                      </a:r>
                    </a:p>
                  </a:txBody>
                  <a:tcPr>
                    <a:solidFill>
                      <a:schemeClr val="accent5">
                        <a:lumMod val="60000"/>
                        <a:lumOff val="40000"/>
                      </a:schemeClr>
                    </a:solidFill>
                  </a:tcPr>
                </a:tc>
                <a:tc>
                  <a:txBody>
                    <a:bodyPr/>
                    <a:lstStyle/>
                    <a:p>
                      <a:r>
                        <a:rPr lang="fi-FI" dirty="0"/>
                        <a:t>11</a:t>
                      </a:r>
                    </a:p>
                  </a:txBody>
                  <a:tcPr>
                    <a:solidFill>
                      <a:srgbClr val="92D050"/>
                    </a:solidFill>
                  </a:tcPr>
                </a:tc>
                <a:tc>
                  <a:txBody>
                    <a:bodyPr/>
                    <a:lstStyle/>
                    <a:p>
                      <a:r>
                        <a:rPr lang="fi-FI" dirty="0"/>
                        <a:t>91</a:t>
                      </a:r>
                    </a:p>
                  </a:txBody>
                  <a:tcPr>
                    <a:solidFill>
                      <a:srgbClr val="92D050"/>
                    </a:solidFill>
                  </a:tcPr>
                </a:tc>
                <a:extLst>
                  <a:ext uri="{0D108BD9-81ED-4DB2-BD59-A6C34878D82A}">
                    <a16:rowId xmlns:a16="http://schemas.microsoft.com/office/drawing/2014/main" val="10004"/>
                  </a:ext>
                </a:extLst>
              </a:tr>
              <a:tr h="370840">
                <a:tc>
                  <a:txBody>
                    <a:bodyPr/>
                    <a:lstStyle/>
                    <a:p>
                      <a:r>
                        <a:rPr lang="fi-FI" dirty="0" err="1"/>
                        <a:t>Tahat</a:t>
                      </a:r>
                      <a:r>
                        <a:rPr lang="fi-FI" dirty="0"/>
                        <a:t>.</a:t>
                      </a:r>
                    </a:p>
                    <a:p>
                      <a:r>
                        <a:rPr lang="fi-FI" dirty="0"/>
                        <a:t>vammat</a:t>
                      </a:r>
                    </a:p>
                  </a:txBody>
                  <a:tcPr>
                    <a:solidFill>
                      <a:schemeClr val="bg2">
                        <a:lumMod val="75000"/>
                      </a:schemeClr>
                    </a:solidFill>
                  </a:tcPr>
                </a:tc>
                <a:tc>
                  <a:txBody>
                    <a:bodyPr/>
                    <a:lstStyle/>
                    <a:p>
                      <a:r>
                        <a:rPr lang="fi-FI" dirty="0"/>
                        <a:t>3</a:t>
                      </a:r>
                    </a:p>
                  </a:txBody>
                  <a:tcPr>
                    <a:solidFill>
                      <a:schemeClr val="bg1">
                        <a:lumMod val="75000"/>
                      </a:schemeClr>
                    </a:solidFill>
                  </a:tcPr>
                </a:tc>
                <a:tc>
                  <a:txBody>
                    <a:bodyPr/>
                    <a:lstStyle/>
                    <a:p>
                      <a:r>
                        <a:rPr lang="fi-FI" dirty="0"/>
                        <a:t>60</a:t>
                      </a:r>
                    </a:p>
                  </a:txBody>
                  <a:tcPr>
                    <a:solidFill>
                      <a:schemeClr val="bg1">
                        <a:lumMod val="75000"/>
                      </a:schemeClr>
                    </a:solidFill>
                  </a:tcPr>
                </a:tc>
                <a:tc>
                  <a:txBody>
                    <a:bodyPr/>
                    <a:lstStyle/>
                    <a:p>
                      <a:r>
                        <a:rPr lang="fi-FI" dirty="0"/>
                        <a:t>4</a:t>
                      </a:r>
                    </a:p>
                  </a:txBody>
                  <a:tcPr>
                    <a:solidFill>
                      <a:schemeClr val="accent5">
                        <a:lumMod val="60000"/>
                        <a:lumOff val="40000"/>
                      </a:schemeClr>
                    </a:solidFill>
                  </a:tcPr>
                </a:tc>
                <a:tc>
                  <a:txBody>
                    <a:bodyPr/>
                    <a:lstStyle/>
                    <a:p>
                      <a:r>
                        <a:rPr lang="fi-FI" dirty="0"/>
                        <a:t>70</a:t>
                      </a:r>
                    </a:p>
                  </a:txBody>
                  <a:tcPr>
                    <a:solidFill>
                      <a:schemeClr val="accent5">
                        <a:lumMod val="60000"/>
                        <a:lumOff val="40000"/>
                      </a:schemeClr>
                    </a:solidFill>
                  </a:tcPr>
                </a:tc>
                <a:tc>
                  <a:txBody>
                    <a:bodyPr/>
                    <a:lstStyle/>
                    <a:p>
                      <a:r>
                        <a:rPr lang="fi-FI" dirty="0"/>
                        <a:t>5</a:t>
                      </a:r>
                    </a:p>
                  </a:txBody>
                  <a:tcPr>
                    <a:solidFill>
                      <a:srgbClr val="92D050"/>
                    </a:solidFill>
                  </a:tcPr>
                </a:tc>
                <a:tc>
                  <a:txBody>
                    <a:bodyPr/>
                    <a:lstStyle/>
                    <a:p>
                      <a:r>
                        <a:rPr lang="fi-FI" dirty="0"/>
                        <a:t>83</a:t>
                      </a:r>
                    </a:p>
                  </a:txBody>
                  <a:tcPr>
                    <a:solidFill>
                      <a:srgbClr val="92D050"/>
                    </a:solidFill>
                  </a:tcPr>
                </a:tc>
                <a:extLst>
                  <a:ext uri="{0D108BD9-81ED-4DB2-BD59-A6C34878D82A}">
                    <a16:rowId xmlns:a16="http://schemas.microsoft.com/office/drawing/2014/main" val="10005"/>
                  </a:ext>
                </a:extLst>
              </a:tr>
              <a:tr h="370840">
                <a:tc>
                  <a:txBody>
                    <a:bodyPr/>
                    <a:lstStyle/>
                    <a:p>
                      <a:r>
                        <a:rPr lang="fi-FI" dirty="0"/>
                        <a:t>Keuhko-ahtauma</a:t>
                      </a:r>
                    </a:p>
                  </a:txBody>
                  <a:tcPr>
                    <a:solidFill>
                      <a:schemeClr val="bg2">
                        <a:lumMod val="75000"/>
                      </a:schemeClr>
                    </a:solidFill>
                  </a:tcPr>
                </a:tc>
                <a:tc>
                  <a:txBody>
                    <a:bodyPr/>
                    <a:lstStyle/>
                    <a:p>
                      <a:r>
                        <a:rPr lang="fi-FI" dirty="0"/>
                        <a:t>6</a:t>
                      </a:r>
                    </a:p>
                  </a:txBody>
                  <a:tcPr>
                    <a:solidFill>
                      <a:schemeClr val="bg1">
                        <a:lumMod val="75000"/>
                      </a:schemeClr>
                    </a:solidFill>
                  </a:tcPr>
                </a:tc>
                <a:tc>
                  <a:txBody>
                    <a:bodyPr/>
                    <a:lstStyle/>
                    <a:p>
                      <a:r>
                        <a:rPr lang="fi-FI" dirty="0"/>
                        <a:t>76</a:t>
                      </a:r>
                    </a:p>
                  </a:txBody>
                  <a:tcPr>
                    <a:solidFill>
                      <a:schemeClr val="bg1">
                        <a:lumMod val="75000"/>
                      </a:schemeClr>
                    </a:solidFill>
                  </a:tcPr>
                </a:tc>
                <a:tc>
                  <a:txBody>
                    <a:bodyPr/>
                    <a:lstStyle/>
                    <a:p>
                      <a:r>
                        <a:rPr lang="fi-FI" dirty="0"/>
                        <a:t>3</a:t>
                      </a:r>
                    </a:p>
                  </a:txBody>
                  <a:tcPr>
                    <a:solidFill>
                      <a:schemeClr val="accent5">
                        <a:lumMod val="60000"/>
                        <a:lumOff val="40000"/>
                      </a:schemeClr>
                    </a:solidFill>
                  </a:tcPr>
                </a:tc>
                <a:tc>
                  <a:txBody>
                    <a:bodyPr/>
                    <a:lstStyle/>
                    <a:p>
                      <a:r>
                        <a:rPr lang="fi-FI" dirty="0"/>
                        <a:t>83</a:t>
                      </a:r>
                    </a:p>
                  </a:txBody>
                  <a:tcPr>
                    <a:solidFill>
                      <a:schemeClr val="accent5">
                        <a:lumMod val="60000"/>
                        <a:lumOff val="40000"/>
                      </a:schemeClr>
                    </a:solidFill>
                  </a:tcPr>
                </a:tc>
                <a:tc>
                  <a:txBody>
                    <a:bodyPr/>
                    <a:lstStyle/>
                    <a:p>
                      <a:r>
                        <a:rPr lang="fi-FI" dirty="0"/>
                        <a:t>0.4</a:t>
                      </a:r>
                    </a:p>
                  </a:txBody>
                  <a:tcPr>
                    <a:solidFill>
                      <a:srgbClr val="92D050"/>
                    </a:solidFill>
                  </a:tcPr>
                </a:tc>
                <a:tc>
                  <a:txBody>
                    <a:bodyPr/>
                    <a:lstStyle/>
                    <a:p>
                      <a:r>
                        <a:rPr lang="fi-FI" dirty="0"/>
                        <a:t>75</a:t>
                      </a:r>
                    </a:p>
                  </a:txBody>
                  <a:tcPr>
                    <a:solidFill>
                      <a:srgbClr val="92D050"/>
                    </a:solidFill>
                  </a:tcPr>
                </a:tc>
                <a:extLst>
                  <a:ext uri="{0D108BD9-81ED-4DB2-BD59-A6C34878D82A}">
                    <a16:rowId xmlns:a16="http://schemas.microsoft.com/office/drawing/2014/main" val="10006"/>
                  </a:ext>
                </a:extLst>
              </a:tr>
              <a:tr h="370840">
                <a:tc>
                  <a:txBody>
                    <a:bodyPr/>
                    <a:lstStyle/>
                    <a:p>
                      <a:r>
                        <a:rPr lang="fi-FI" dirty="0"/>
                        <a:t>Keuhko-kuume</a:t>
                      </a:r>
                    </a:p>
                  </a:txBody>
                  <a:tcPr>
                    <a:solidFill>
                      <a:schemeClr val="bg2">
                        <a:lumMod val="75000"/>
                      </a:schemeClr>
                    </a:solidFill>
                  </a:tcPr>
                </a:tc>
                <a:tc>
                  <a:txBody>
                    <a:bodyPr/>
                    <a:lstStyle/>
                    <a:p>
                      <a:r>
                        <a:rPr lang="fi-FI" dirty="0"/>
                        <a:t>5</a:t>
                      </a:r>
                    </a:p>
                  </a:txBody>
                  <a:tcPr>
                    <a:solidFill>
                      <a:schemeClr val="bg1">
                        <a:lumMod val="75000"/>
                      </a:schemeClr>
                    </a:solidFill>
                  </a:tcPr>
                </a:tc>
                <a:tc>
                  <a:txBody>
                    <a:bodyPr/>
                    <a:lstStyle/>
                    <a:p>
                      <a:r>
                        <a:rPr lang="fi-FI" dirty="0"/>
                        <a:t>82</a:t>
                      </a:r>
                    </a:p>
                  </a:txBody>
                  <a:tcPr>
                    <a:solidFill>
                      <a:schemeClr val="bg1">
                        <a:lumMod val="75000"/>
                      </a:schemeClr>
                    </a:solidFill>
                  </a:tcPr>
                </a:tc>
                <a:tc>
                  <a:txBody>
                    <a:bodyPr/>
                    <a:lstStyle/>
                    <a:p>
                      <a:r>
                        <a:rPr lang="fi-FI" dirty="0"/>
                        <a:t>6</a:t>
                      </a:r>
                    </a:p>
                  </a:txBody>
                  <a:tcPr>
                    <a:solidFill>
                      <a:schemeClr val="accent5">
                        <a:lumMod val="60000"/>
                        <a:lumOff val="40000"/>
                      </a:schemeClr>
                    </a:solidFill>
                  </a:tcPr>
                </a:tc>
                <a:tc>
                  <a:txBody>
                    <a:bodyPr/>
                    <a:lstStyle/>
                    <a:p>
                      <a:r>
                        <a:rPr lang="fi-FI" dirty="0"/>
                        <a:t>88</a:t>
                      </a:r>
                    </a:p>
                  </a:txBody>
                  <a:tcPr>
                    <a:solidFill>
                      <a:schemeClr val="accent5">
                        <a:lumMod val="60000"/>
                        <a:lumOff val="40000"/>
                      </a:schemeClr>
                    </a:solidFill>
                  </a:tcPr>
                </a:tc>
                <a:tc>
                  <a:txBody>
                    <a:bodyPr/>
                    <a:lstStyle/>
                    <a:p>
                      <a:r>
                        <a:rPr lang="fi-FI" dirty="0"/>
                        <a:t>10</a:t>
                      </a:r>
                    </a:p>
                  </a:txBody>
                  <a:tcPr>
                    <a:solidFill>
                      <a:srgbClr val="92D050"/>
                    </a:solidFill>
                  </a:tcPr>
                </a:tc>
                <a:tc>
                  <a:txBody>
                    <a:bodyPr/>
                    <a:lstStyle/>
                    <a:p>
                      <a:r>
                        <a:rPr lang="fi-FI" dirty="0"/>
                        <a:t>89</a:t>
                      </a:r>
                    </a:p>
                  </a:txBody>
                  <a:tcPr>
                    <a:solidFill>
                      <a:srgbClr val="92D050"/>
                    </a:solidFill>
                  </a:tcPr>
                </a:tc>
                <a:extLst>
                  <a:ext uri="{0D108BD9-81ED-4DB2-BD59-A6C34878D82A}">
                    <a16:rowId xmlns:a16="http://schemas.microsoft.com/office/drawing/2014/main" val="10007"/>
                  </a:ext>
                </a:extLst>
              </a:tr>
              <a:tr h="370840">
                <a:tc>
                  <a:txBody>
                    <a:bodyPr/>
                    <a:lstStyle/>
                    <a:p>
                      <a:r>
                        <a:rPr lang="fi-FI" b="0" dirty="0"/>
                        <a:t>Diabetes</a:t>
                      </a:r>
                    </a:p>
                  </a:txBody>
                  <a:tcPr>
                    <a:solidFill>
                      <a:schemeClr val="bg2">
                        <a:lumMod val="75000"/>
                      </a:schemeClr>
                    </a:solidFill>
                  </a:tcPr>
                </a:tc>
                <a:tc>
                  <a:txBody>
                    <a:bodyPr/>
                    <a:lstStyle/>
                    <a:p>
                      <a:r>
                        <a:rPr lang="fi-FI" b="0" dirty="0"/>
                        <a:t>1</a:t>
                      </a:r>
                    </a:p>
                  </a:txBody>
                  <a:tcPr>
                    <a:solidFill>
                      <a:schemeClr val="bg1">
                        <a:lumMod val="75000"/>
                      </a:schemeClr>
                    </a:solidFill>
                  </a:tcPr>
                </a:tc>
                <a:tc>
                  <a:txBody>
                    <a:bodyPr/>
                    <a:lstStyle/>
                    <a:p>
                      <a:r>
                        <a:rPr lang="fi-FI" b="0" dirty="0"/>
                        <a:t>73</a:t>
                      </a:r>
                    </a:p>
                  </a:txBody>
                  <a:tcPr>
                    <a:solidFill>
                      <a:schemeClr val="bg1">
                        <a:lumMod val="75000"/>
                      </a:schemeClr>
                    </a:solidFill>
                  </a:tcPr>
                </a:tc>
                <a:tc>
                  <a:txBody>
                    <a:bodyPr/>
                    <a:lstStyle/>
                    <a:p>
                      <a:r>
                        <a:rPr lang="fi-FI" b="0" dirty="0"/>
                        <a:t>1</a:t>
                      </a:r>
                    </a:p>
                  </a:txBody>
                  <a:tcPr>
                    <a:solidFill>
                      <a:schemeClr val="accent5">
                        <a:lumMod val="60000"/>
                        <a:lumOff val="40000"/>
                      </a:schemeClr>
                    </a:solidFill>
                  </a:tcPr>
                </a:tc>
                <a:tc>
                  <a:txBody>
                    <a:bodyPr/>
                    <a:lstStyle/>
                    <a:p>
                      <a:r>
                        <a:rPr lang="fi-FI" b="0" dirty="0"/>
                        <a:t>82</a:t>
                      </a:r>
                    </a:p>
                  </a:txBody>
                  <a:tcPr>
                    <a:solidFill>
                      <a:schemeClr val="accent5">
                        <a:lumMod val="60000"/>
                        <a:lumOff val="40000"/>
                      </a:schemeClr>
                    </a:solidFill>
                  </a:tcPr>
                </a:tc>
                <a:tc>
                  <a:txBody>
                    <a:bodyPr/>
                    <a:lstStyle/>
                    <a:p>
                      <a:r>
                        <a:rPr lang="fi-FI" b="0" dirty="0"/>
                        <a:t>0.3</a:t>
                      </a:r>
                    </a:p>
                  </a:txBody>
                  <a:tcPr>
                    <a:solidFill>
                      <a:srgbClr val="92D050"/>
                    </a:solidFill>
                  </a:tcPr>
                </a:tc>
                <a:tc>
                  <a:txBody>
                    <a:bodyPr/>
                    <a:lstStyle/>
                    <a:p>
                      <a:r>
                        <a:rPr lang="fi-FI" b="0" dirty="0"/>
                        <a:t>81</a:t>
                      </a:r>
                    </a:p>
                  </a:txBody>
                  <a:tcPr>
                    <a:solidFill>
                      <a:srgbClr val="92D050"/>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264018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BB1AFC-18A4-4855-9166-F5220D4C44A2}"/>
              </a:ext>
            </a:extLst>
          </p:cNvPr>
          <p:cNvSpPr>
            <a:spLocks noGrp="1"/>
          </p:cNvSpPr>
          <p:nvPr>
            <p:ph type="title"/>
          </p:nvPr>
        </p:nvSpPr>
        <p:spPr>
          <a:xfrm>
            <a:off x="838200" y="365126"/>
            <a:ext cx="10209818" cy="554218"/>
          </a:xfrm>
          <a:ln>
            <a:solidFill>
              <a:schemeClr val="tx1"/>
            </a:solidFill>
          </a:ln>
        </p:spPr>
        <p:txBody>
          <a:bodyPr>
            <a:normAutofit fontScale="90000"/>
          </a:bodyPr>
          <a:lstStyle/>
          <a:p>
            <a:r>
              <a:rPr lang="fi-FI" dirty="0"/>
              <a:t>2021 ESC preventiosuositukset</a:t>
            </a:r>
          </a:p>
        </p:txBody>
      </p:sp>
      <p:pic>
        <p:nvPicPr>
          <p:cNvPr id="5" name="Sisällön paikkamerkki 4">
            <a:extLst>
              <a:ext uri="{FF2B5EF4-FFF2-40B4-BE49-F238E27FC236}">
                <a16:creationId xmlns:a16="http://schemas.microsoft.com/office/drawing/2014/main" id="{A46872A2-BD6D-4629-91F7-922F17600D7F}"/>
              </a:ext>
            </a:extLst>
          </p:cNvPr>
          <p:cNvPicPr>
            <a:picLocks noGrp="1" noChangeAspect="1"/>
          </p:cNvPicPr>
          <p:nvPr>
            <p:ph idx="1"/>
          </p:nvPr>
        </p:nvPicPr>
        <p:blipFill rotWithShape="1">
          <a:blip r:embed="rId3"/>
          <a:srcRect l="17862" t="27448" r="29268" b="17688"/>
          <a:stretch/>
        </p:blipFill>
        <p:spPr>
          <a:xfrm>
            <a:off x="838200" y="1034425"/>
            <a:ext cx="10209818" cy="5760912"/>
          </a:xfrm>
          <a:ln>
            <a:solidFill>
              <a:schemeClr val="tx1"/>
            </a:solidFill>
          </a:ln>
        </p:spPr>
      </p:pic>
      <p:sp>
        <p:nvSpPr>
          <p:cNvPr id="3" name="Tekstiruutu 2">
            <a:extLst>
              <a:ext uri="{FF2B5EF4-FFF2-40B4-BE49-F238E27FC236}">
                <a16:creationId xmlns:a16="http://schemas.microsoft.com/office/drawing/2014/main" id="{135D9538-2AA9-4CA6-92C7-D12DEF09E9AD}"/>
              </a:ext>
            </a:extLst>
          </p:cNvPr>
          <p:cNvSpPr txBox="1"/>
          <p:nvPr/>
        </p:nvSpPr>
        <p:spPr>
          <a:xfrm>
            <a:off x="7412674" y="396124"/>
            <a:ext cx="4128374" cy="523220"/>
          </a:xfrm>
          <a:prstGeom prst="rect">
            <a:avLst/>
          </a:prstGeom>
          <a:solidFill>
            <a:srgbClr val="FF66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prstClr val="black"/>
                </a:solidFill>
                <a:effectLst/>
                <a:uLnTx/>
                <a:uFillTx/>
                <a:latin typeface="Calibri" panose="020F0502020204030204"/>
                <a:ea typeface="+mn-ea"/>
                <a:cs typeface="+mn-cs"/>
              </a:rPr>
              <a:t>Kasvisvoittoinen ruokavalio</a:t>
            </a:r>
          </a:p>
        </p:txBody>
      </p:sp>
      <p:cxnSp>
        <p:nvCxnSpPr>
          <p:cNvPr id="6" name="Suora yhdysviiva 5">
            <a:extLst>
              <a:ext uri="{FF2B5EF4-FFF2-40B4-BE49-F238E27FC236}">
                <a16:creationId xmlns:a16="http://schemas.microsoft.com/office/drawing/2014/main" id="{6E8157E2-D405-5191-389D-7B3975F2AE02}"/>
              </a:ext>
            </a:extLst>
          </p:cNvPr>
          <p:cNvCxnSpPr>
            <a:cxnSpLocks/>
          </p:cNvCxnSpPr>
          <p:nvPr/>
        </p:nvCxnSpPr>
        <p:spPr>
          <a:xfrm>
            <a:off x="3139126" y="3157979"/>
            <a:ext cx="8672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071DAC99-F195-9E36-E016-1747E06A1EA5}"/>
              </a:ext>
            </a:extLst>
          </p:cNvPr>
          <p:cNvCxnSpPr>
            <a:cxnSpLocks/>
          </p:cNvCxnSpPr>
          <p:nvPr/>
        </p:nvCxnSpPr>
        <p:spPr>
          <a:xfrm>
            <a:off x="1225485" y="3429000"/>
            <a:ext cx="70701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3F382397-1530-2F32-56A4-52BA89DA3BC0}"/>
              </a:ext>
            </a:extLst>
          </p:cNvPr>
          <p:cNvCxnSpPr>
            <a:cxnSpLocks/>
          </p:cNvCxnSpPr>
          <p:nvPr/>
        </p:nvCxnSpPr>
        <p:spPr>
          <a:xfrm>
            <a:off x="6975835" y="1781666"/>
            <a:ext cx="164969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B578B80C-DF99-9C93-BE99-BBEE5AE42A43}"/>
              </a:ext>
            </a:extLst>
          </p:cNvPr>
          <p:cNvCxnSpPr>
            <a:cxnSpLocks/>
          </p:cNvCxnSpPr>
          <p:nvPr/>
        </p:nvCxnSpPr>
        <p:spPr>
          <a:xfrm>
            <a:off x="6419654" y="3506771"/>
            <a:ext cx="9930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6D7D113F-08C5-2198-37AF-A0637FEA10B1}"/>
              </a:ext>
            </a:extLst>
          </p:cNvPr>
          <p:cNvCxnSpPr>
            <a:cxnSpLocks/>
          </p:cNvCxnSpPr>
          <p:nvPr/>
        </p:nvCxnSpPr>
        <p:spPr>
          <a:xfrm>
            <a:off x="6419654" y="5005633"/>
            <a:ext cx="10652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770A85D0-6B31-7672-5116-60870372A445}"/>
              </a:ext>
            </a:extLst>
          </p:cNvPr>
          <p:cNvCxnSpPr>
            <a:cxnSpLocks/>
          </p:cNvCxnSpPr>
          <p:nvPr/>
        </p:nvCxnSpPr>
        <p:spPr>
          <a:xfrm>
            <a:off x="6419654" y="2026763"/>
            <a:ext cx="12066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uora yhdysviiva 25">
            <a:extLst>
              <a:ext uri="{FF2B5EF4-FFF2-40B4-BE49-F238E27FC236}">
                <a16:creationId xmlns:a16="http://schemas.microsoft.com/office/drawing/2014/main" id="{5D685895-5D7D-4FC2-6E54-25AD44751FE9}"/>
              </a:ext>
            </a:extLst>
          </p:cNvPr>
          <p:cNvCxnSpPr>
            <a:cxnSpLocks/>
          </p:cNvCxnSpPr>
          <p:nvPr/>
        </p:nvCxnSpPr>
        <p:spPr>
          <a:xfrm>
            <a:off x="6419654" y="2771480"/>
            <a:ext cx="139516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uora yhdysviiva 28">
            <a:extLst>
              <a:ext uri="{FF2B5EF4-FFF2-40B4-BE49-F238E27FC236}">
                <a16:creationId xmlns:a16="http://schemas.microsoft.com/office/drawing/2014/main" id="{0C526ECD-42C9-AAAE-A816-231AEEBFFC45}"/>
              </a:ext>
            </a:extLst>
          </p:cNvPr>
          <p:cNvCxnSpPr>
            <a:cxnSpLocks/>
          </p:cNvCxnSpPr>
          <p:nvPr/>
        </p:nvCxnSpPr>
        <p:spPr>
          <a:xfrm>
            <a:off x="2696066" y="5326144"/>
            <a:ext cx="97096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50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0B822A-B8A2-0B8F-D654-3800C953D768}"/>
              </a:ext>
            </a:extLst>
          </p:cNvPr>
          <p:cNvSpPr>
            <a:spLocks noGrp="1"/>
          </p:cNvSpPr>
          <p:nvPr>
            <p:ph type="ctrTitle"/>
          </p:nvPr>
        </p:nvSpPr>
        <p:spPr>
          <a:xfrm>
            <a:off x="1182388" y="1730523"/>
            <a:ext cx="10059544" cy="1882681"/>
          </a:xfrm>
          <a:solidFill>
            <a:schemeClr val="accent6">
              <a:lumMod val="60000"/>
              <a:lumOff val="40000"/>
            </a:schemeClr>
          </a:solidFill>
          <a:ln>
            <a:solidFill>
              <a:schemeClr val="tx1"/>
            </a:solidFill>
          </a:ln>
        </p:spPr>
        <p:txBody>
          <a:bodyPr>
            <a:normAutofit fontScale="90000"/>
          </a:bodyPr>
          <a:lstStyle/>
          <a:p>
            <a:br>
              <a:rPr lang="fi-FI" sz="3600" dirty="0"/>
            </a:br>
            <a:br>
              <a:rPr lang="fi-FI" sz="3600" dirty="0"/>
            </a:br>
            <a:r>
              <a:rPr lang="fi-FI" sz="3600" dirty="0"/>
              <a:t>SUOMEN ELÄMÄNTAPALÄÄKETIETEEN YHDISTYS RY </a:t>
            </a:r>
            <a:r>
              <a:rPr lang="fi-FI" sz="2800" dirty="0"/>
              <a:t>= FALM</a:t>
            </a:r>
            <a:br>
              <a:rPr lang="fi-FI" sz="2800" dirty="0"/>
            </a:br>
            <a:r>
              <a:rPr lang="fi-FI" sz="2800" dirty="0"/>
              <a:t>Otamme kantaa vain terveellisiin elämäntapoihin.</a:t>
            </a:r>
            <a:br>
              <a:rPr lang="fi-FI" sz="2800" dirty="0"/>
            </a:br>
            <a:r>
              <a:rPr lang="fi-FI" sz="2800" dirty="0"/>
              <a:t>Olemme sitoutumaton yhdistys.</a:t>
            </a:r>
            <a:br>
              <a:rPr lang="fi-FI" sz="2800" dirty="0"/>
            </a:br>
            <a:endParaRPr lang="fi-FI" sz="2800" dirty="0"/>
          </a:p>
        </p:txBody>
      </p:sp>
      <p:sp>
        <p:nvSpPr>
          <p:cNvPr id="3" name="Alaotsikko 2">
            <a:extLst>
              <a:ext uri="{FF2B5EF4-FFF2-40B4-BE49-F238E27FC236}">
                <a16:creationId xmlns:a16="http://schemas.microsoft.com/office/drawing/2014/main" id="{C0EDDBAA-90C3-3AAF-B38C-D4A12F3428F7}"/>
              </a:ext>
            </a:extLst>
          </p:cNvPr>
          <p:cNvSpPr>
            <a:spLocks noGrp="1"/>
          </p:cNvSpPr>
          <p:nvPr>
            <p:ph type="subTitle" idx="1"/>
          </p:nvPr>
        </p:nvSpPr>
        <p:spPr>
          <a:xfrm>
            <a:off x="1182388" y="3690026"/>
            <a:ext cx="10059544" cy="2326326"/>
          </a:xfrm>
          <a:solidFill>
            <a:schemeClr val="accent5">
              <a:lumMod val="60000"/>
              <a:lumOff val="40000"/>
            </a:schemeClr>
          </a:solidFill>
          <a:ln>
            <a:solidFill>
              <a:schemeClr val="tx1"/>
            </a:solidFill>
          </a:ln>
        </p:spPr>
        <p:txBody>
          <a:bodyPr>
            <a:normAutofit/>
          </a:bodyPr>
          <a:lstStyle/>
          <a:p>
            <a:endParaRPr lang="fi-FI" sz="1700" b="0" i="0" dirty="0">
              <a:solidFill>
                <a:srgbClr val="000000"/>
              </a:solidFill>
              <a:effectLst/>
              <a:latin typeface="Arial" panose="020B0604020202020204" pitchFamily="34" charset="0"/>
            </a:endParaRPr>
          </a:p>
          <a:p>
            <a:r>
              <a:rPr lang="fi-FI" sz="2000" b="0" i="0" dirty="0">
                <a:solidFill>
                  <a:srgbClr val="000000"/>
                </a:solidFill>
                <a:effectLst/>
                <a:latin typeface="Arial" panose="020B0604020202020204" pitchFamily="34" charset="0"/>
              </a:rPr>
              <a:t>- FALM on </a:t>
            </a:r>
            <a:r>
              <a:rPr lang="fi-FI" sz="2000" dirty="0" err="1">
                <a:solidFill>
                  <a:srgbClr val="000000"/>
                </a:solidFill>
                <a:latin typeface="Arial" panose="020B0604020202020204" pitchFamily="34" charset="0"/>
              </a:rPr>
              <a:t>ACLM:n</a:t>
            </a:r>
            <a:r>
              <a:rPr lang="fi-FI" sz="2000" dirty="0">
                <a:solidFill>
                  <a:srgbClr val="000000"/>
                </a:solidFill>
                <a:latin typeface="Arial" panose="020B0604020202020204" pitchFamily="34" charset="0"/>
              </a:rPr>
              <a:t> (American College of </a:t>
            </a:r>
            <a:r>
              <a:rPr lang="fi-FI" sz="2000" dirty="0" err="1">
                <a:solidFill>
                  <a:srgbClr val="000000"/>
                </a:solidFill>
                <a:latin typeface="Arial" panose="020B0604020202020204" pitchFamily="34" charset="0"/>
              </a:rPr>
              <a:t>Lifestyle</a:t>
            </a:r>
            <a:r>
              <a:rPr lang="fi-FI" sz="2000" dirty="0">
                <a:solidFill>
                  <a:srgbClr val="000000"/>
                </a:solidFill>
                <a:latin typeface="Arial" panose="020B0604020202020204" pitchFamily="34" charset="0"/>
              </a:rPr>
              <a:t> </a:t>
            </a:r>
            <a:r>
              <a:rPr lang="fi-FI" sz="2000" dirty="0" err="1">
                <a:solidFill>
                  <a:srgbClr val="000000"/>
                </a:solidFill>
                <a:latin typeface="Arial" panose="020B0604020202020204" pitchFamily="34" charset="0"/>
              </a:rPr>
              <a:t>Medicine</a:t>
            </a:r>
            <a:r>
              <a:rPr lang="fi-FI" sz="2000" dirty="0">
                <a:solidFill>
                  <a:srgbClr val="000000"/>
                </a:solidFill>
                <a:latin typeface="Arial" panose="020B0604020202020204" pitchFamily="34" charset="0"/>
              </a:rPr>
              <a:t>) </a:t>
            </a:r>
            <a:r>
              <a:rPr lang="fi-FI" sz="2000" b="0" i="0" dirty="0">
                <a:solidFill>
                  <a:srgbClr val="000000"/>
                </a:solidFill>
                <a:effectLst/>
                <a:latin typeface="Arial" panose="020B0604020202020204" pitchFamily="34" charset="0"/>
              </a:rPr>
              <a:t>edustus Suomessa (</a:t>
            </a:r>
            <a:r>
              <a:rPr lang="fi-FI" sz="2000" b="0" i="0" dirty="0" err="1">
                <a:solidFill>
                  <a:srgbClr val="000000"/>
                </a:solidFill>
                <a:effectLst/>
                <a:latin typeface="Arial" panose="020B0604020202020204" pitchFamily="34" charset="0"/>
              </a:rPr>
              <a:t>Lifestyle</a:t>
            </a:r>
            <a:r>
              <a:rPr lang="fi-FI" sz="2000" b="0" i="0" dirty="0">
                <a:solidFill>
                  <a:srgbClr val="000000"/>
                </a:solidFill>
                <a:effectLst/>
                <a:latin typeface="Arial" panose="020B0604020202020204" pitchFamily="34" charset="0"/>
              </a:rPr>
              <a:t>  </a:t>
            </a:r>
            <a:r>
              <a:rPr lang="fi-FI" sz="2000" b="0" i="0" dirty="0" err="1">
                <a:solidFill>
                  <a:srgbClr val="000000"/>
                </a:solidFill>
                <a:effectLst/>
                <a:latin typeface="Arial" panose="020B0604020202020204" pitchFamily="34" charset="0"/>
              </a:rPr>
              <a:t>Medicine</a:t>
            </a:r>
            <a:r>
              <a:rPr lang="fi-FI" sz="2000" b="0" i="0" dirty="0">
                <a:solidFill>
                  <a:srgbClr val="000000"/>
                </a:solidFill>
                <a:effectLst/>
                <a:latin typeface="Arial" panose="020B0604020202020204" pitchFamily="34" charset="0"/>
              </a:rPr>
              <a:t> Global Alliance)</a:t>
            </a:r>
          </a:p>
          <a:p>
            <a:r>
              <a:rPr lang="fi-FI" sz="2000" b="0" i="0" dirty="0">
                <a:solidFill>
                  <a:srgbClr val="000000"/>
                </a:solidFill>
                <a:effectLst/>
                <a:latin typeface="Arial" panose="020B0604020202020204" pitchFamily="34" charset="0"/>
              </a:rPr>
              <a:t>- </a:t>
            </a:r>
            <a:r>
              <a:rPr lang="fi-FI" sz="2000" b="0" i="0" dirty="0" err="1">
                <a:solidFill>
                  <a:srgbClr val="000000"/>
                </a:solidFill>
                <a:effectLst/>
                <a:latin typeface="Arial" panose="020B0604020202020204" pitchFamily="34" charset="0"/>
              </a:rPr>
              <a:t>Usassa</a:t>
            </a:r>
            <a:r>
              <a:rPr lang="fi-FI" sz="2000" b="0" i="0" dirty="0">
                <a:solidFill>
                  <a:srgbClr val="000000"/>
                </a:solidFill>
                <a:effectLst/>
                <a:latin typeface="Arial" panose="020B0604020202020204" pitchFamily="34" charset="0"/>
              </a:rPr>
              <a:t> monessa sairaalassa lääkäri voi jo erikoistua elämäntapalääketieteeseen ja LM on monen lääketieteellisen tiedekunnan opetusohjelmassa</a:t>
            </a:r>
          </a:p>
          <a:p>
            <a:endParaRPr lang="fi-FI" dirty="0"/>
          </a:p>
        </p:txBody>
      </p:sp>
      <p:pic>
        <p:nvPicPr>
          <p:cNvPr id="5" name="Kuva 4">
            <a:extLst>
              <a:ext uri="{FF2B5EF4-FFF2-40B4-BE49-F238E27FC236}">
                <a16:creationId xmlns:a16="http://schemas.microsoft.com/office/drawing/2014/main" id="{60AA4022-98C6-8443-7AF7-C1617457ED3A}"/>
              </a:ext>
            </a:extLst>
          </p:cNvPr>
          <p:cNvPicPr>
            <a:picLocks noChangeAspect="1"/>
          </p:cNvPicPr>
          <p:nvPr/>
        </p:nvPicPr>
        <p:blipFill rotWithShape="1">
          <a:blip r:embed="rId2"/>
          <a:srcRect l="9212" t="13944" r="84010" b="81131"/>
          <a:stretch/>
        </p:blipFill>
        <p:spPr>
          <a:xfrm>
            <a:off x="3028639" y="554863"/>
            <a:ext cx="2895600" cy="768697"/>
          </a:xfrm>
          <a:prstGeom prst="rect">
            <a:avLst/>
          </a:prstGeom>
        </p:spPr>
      </p:pic>
      <p:pic>
        <p:nvPicPr>
          <p:cNvPr id="7" name="Kuva 6">
            <a:extLst>
              <a:ext uri="{FF2B5EF4-FFF2-40B4-BE49-F238E27FC236}">
                <a16:creationId xmlns:a16="http://schemas.microsoft.com/office/drawing/2014/main" id="{6D7F7C69-2007-DA1D-28B8-CF9C18074A2B}"/>
              </a:ext>
            </a:extLst>
          </p:cNvPr>
          <p:cNvPicPr>
            <a:picLocks noChangeAspect="1"/>
          </p:cNvPicPr>
          <p:nvPr/>
        </p:nvPicPr>
        <p:blipFill rotWithShape="1">
          <a:blip r:embed="rId3"/>
          <a:srcRect l="24876" t="10096" r="65786" b="75177"/>
          <a:stretch/>
        </p:blipFill>
        <p:spPr>
          <a:xfrm>
            <a:off x="6096000" y="147902"/>
            <a:ext cx="2675965" cy="1582621"/>
          </a:xfrm>
          <a:prstGeom prst="rect">
            <a:avLst/>
          </a:prstGeom>
        </p:spPr>
      </p:pic>
    </p:spTree>
    <p:extLst>
      <p:ext uri="{BB962C8B-B14F-4D97-AF65-F5344CB8AC3E}">
        <p14:creationId xmlns:p14="http://schemas.microsoft.com/office/powerpoint/2010/main" val="1974273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72D192-3DC4-411D-B1D3-A98D4696FCCD}"/>
              </a:ext>
            </a:extLst>
          </p:cNvPr>
          <p:cNvSpPr>
            <a:spLocks noGrp="1"/>
          </p:cNvSpPr>
          <p:nvPr>
            <p:ph type="title"/>
          </p:nvPr>
        </p:nvSpPr>
        <p:spPr>
          <a:xfrm>
            <a:off x="609600" y="261864"/>
            <a:ext cx="10972800" cy="1143000"/>
          </a:xfrm>
        </p:spPr>
        <p:txBody>
          <a:bodyPr/>
          <a:lstStyle/>
          <a:p>
            <a:r>
              <a:rPr lang="fi-FI" dirty="0"/>
              <a:t> </a:t>
            </a:r>
          </a:p>
        </p:txBody>
      </p:sp>
      <p:pic>
        <p:nvPicPr>
          <p:cNvPr id="5" name="Sisällön paikkamerkki 4">
            <a:extLst>
              <a:ext uri="{FF2B5EF4-FFF2-40B4-BE49-F238E27FC236}">
                <a16:creationId xmlns:a16="http://schemas.microsoft.com/office/drawing/2014/main" id="{C9B00458-D6A5-4C4F-A271-17D44FAE7397}"/>
              </a:ext>
            </a:extLst>
          </p:cNvPr>
          <p:cNvPicPr>
            <a:picLocks noGrp="1" noChangeAspect="1"/>
          </p:cNvPicPr>
          <p:nvPr>
            <p:ph idx="1"/>
          </p:nvPr>
        </p:nvPicPr>
        <p:blipFill rotWithShape="1">
          <a:blip r:embed="rId2"/>
          <a:srcRect l="20314" t="11511" r="45837" b="61517"/>
          <a:stretch/>
        </p:blipFill>
        <p:spPr>
          <a:xfrm>
            <a:off x="382161" y="369289"/>
            <a:ext cx="6929945" cy="3002597"/>
          </a:xfrm>
          <a:ln>
            <a:solidFill>
              <a:schemeClr val="tx1"/>
            </a:solidFill>
          </a:ln>
        </p:spPr>
      </p:pic>
      <p:pic>
        <p:nvPicPr>
          <p:cNvPr id="7" name="Kuva 6">
            <a:extLst>
              <a:ext uri="{FF2B5EF4-FFF2-40B4-BE49-F238E27FC236}">
                <a16:creationId xmlns:a16="http://schemas.microsoft.com/office/drawing/2014/main" id="{B47964E0-7435-4499-80E8-4A4498D5A856}"/>
              </a:ext>
            </a:extLst>
          </p:cNvPr>
          <p:cNvPicPr>
            <a:picLocks noChangeAspect="1"/>
          </p:cNvPicPr>
          <p:nvPr/>
        </p:nvPicPr>
        <p:blipFill rotWithShape="1">
          <a:blip r:embed="rId3"/>
          <a:srcRect l="32551" t="36084" r="40761" b="47602"/>
          <a:stretch/>
        </p:blipFill>
        <p:spPr>
          <a:xfrm>
            <a:off x="340386" y="3548353"/>
            <a:ext cx="8781953" cy="2918969"/>
          </a:xfrm>
          <a:prstGeom prst="rect">
            <a:avLst/>
          </a:prstGeom>
          <a:ln>
            <a:solidFill>
              <a:schemeClr val="tx1"/>
            </a:solidFill>
          </a:ln>
        </p:spPr>
      </p:pic>
      <p:cxnSp>
        <p:nvCxnSpPr>
          <p:cNvPr id="9" name="Suora yhdysviiva 8">
            <a:extLst>
              <a:ext uri="{FF2B5EF4-FFF2-40B4-BE49-F238E27FC236}">
                <a16:creationId xmlns:a16="http://schemas.microsoft.com/office/drawing/2014/main" id="{002BEE34-FB6F-4CC2-8C43-D22892B57F32}"/>
              </a:ext>
            </a:extLst>
          </p:cNvPr>
          <p:cNvCxnSpPr>
            <a:cxnSpLocks/>
          </p:cNvCxnSpPr>
          <p:nvPr/>
        </p:nvCxnSpPr>
        <p:spPr>
          <a:xfrm>
            <a:off x="5115070" y="3003131"/>
            <a:ext cx="18380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8E8ED033-DBBA-43B7-A729-20EBCC247908}"/>
              </a:ext>
            </a:extLst>
          </p:cNvPr>
          <p:cNvCxnSpPr>
            <a:cxnSpLocks/>
          </p:cNvCxnSpPr>
          <p:nvPr/>
        </p:nvCxnSpPr>
        <p:spPr>
          <a:xfrm>
            <a:off x="686186" y="3280855"/>
            <a:ext cx="183808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Ellipsi 14">
            <a:extLst>
              <a:ext uri="{FF2B5EF4-FFF2-40B4-BE49-F238E27FC236}">
                <a16:creationId xmlns:a16="http://schemas.microsoft.com/office/drawing/2014/main" id="{4E19B6B4-B86C-4377-8B3D-D64302B3241E}"/>
              </a:ext>
            </a:extLst>
          </p:cNvPr>
          <p:cNvSpPr/>
          <p:nvPr/>
        </p:nvSpPr>
        <p:spPr>
          <a:xfrm>
            <a:off x="4971180" y="468804"/>
            <a:ext cx="552353" cy="436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uora yhdysviiva 16">
            <a:extLst>
              <a:ext uri="{FF2B5EF4-FFF2-40B4-BE49-F238E27FC236}">
                <a16:creationId xmlns:a16="http://schemas.microsoft.com/office/drawing/2014/main" id="{CBC19B6A-D54B-4900-9398-0BA1B43082E0}"/>
              </a:ext>
            </a:extLst>
          </p:cNvPr>
          <p:cNvCxnSpPr>
            <a:cxnSpLocks/>
          </p:cNvCxnSpPr>
          <p:nvPr/>
        </p:nvCxnSpPr>
        <p:spPr>
          <a:xfrm>
            <a:off x="5351793" y="5245035"/>
            <a:ext cx="343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9F9582F7-45C4-4B15-A928-4EB1B5D6D409}"/>
              </a:ext>
            </a:extLst>
          </p:cNvPr>
          <p:cNvCxnSpPr>
            <a:cxnSpLocks/>
          </p:cNvCxnSpPr>
          <p:nvPr/>
        </p:nvCxnSpPr>
        <p:spPr>
          <a:xfrm>
            <a:off x="609600" y="5453135"/>
            <a:ext cx="6840207"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kstiruutu 23">
            <a:extLst>
              <a:ext uri="{FF2B5EF4-FFF2-40B4-BE49-F238E27FC236}">
                <a16:creationId xmlns:a16="http://schemas.microsoft.com/office/drawing/2014/main" id="{48813F92-DEEB-437D-872D-4E44264C6E83}"/>
              </a:ext>
            </a:extLst>
          </p:cNvPr>
          <p:cNvSpPr txBox="1"/>
          <p:nvPr/>
        </p:nvSpPr>
        <p:spPr>
          <a:xfrm>
            <a:off x="7539544" y="390678"/>
            <a:ext cx="4593661" cy="3077766"/>
          </a:xfrm>
          <a:prstGeom prst="rect">
            <a:avLst/>
          </a:prstGeom>
          <a:solidFill>
            <a:srgbClr val="FFC0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prstClr val="black"/>
                </a:solidFill>
                <a:effectLst/>
                <a:uLnTx/>
                <a:uFillTx/>
                <a:latin typeface="Calibri" panose="020F0502020204030204"/>
                <a:ea typeface="+mn-ea"/>
                <a:cs typeface="+mn-cs"/>
              </a:rPr>
              <a:t>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Amerikan kardiologisen seuran preventiojaoksen</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kanta ravitsemuksesta sepelvaltimotaudin primaari- ja sekundaaripreventiossa: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Ruokavalio koostuu pääasiassa </a:t>
            </a:r>
            <a:r>
              <a:rPr kumimoji="0" lang="fi-FI" sz="1800" b="0" i="0" u="sng" strike="noStrike" kern="1200" cap="none" spc="0" normalizeH="0" baseline="0" noProof="0" dirty="0">
                <a:ln>
                  <a:noFill/>
                </a:ln>
                <a:solidFill>
                  <a:prstClr val="black"/>
                </a:solidFill>
                <a:effectLst/>
                <a:uLnTx/>
                <a:uFillTx/>
                <a:latin typeface="Calibri" panose="020F0502020204030204"/>
                <a:ea typeface="+mn-ea"/>
                <a:cs typeface="+mn-cs"/>
              </a:rPr>
              <a:t>hedelmistä, kasviksista, palkokasveista, pähkinöistä, siemenistä, kasviproteiinista ja rasvaisesta kalasta. </a:t>
            </a:r>
          </a:p>
        </p:txBody>
      </p:sp>
    </p:spTree>
    <p:extLst>
      <p:ext uri="{BB962C8B-B14F-4D97-AF65-F5344CB8AC3E}">
        <p14:creationId xmlns:p14="http://schemas.microsoft.com/office/powerpoint/2010/main" val="2447535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4EACCD-8304-22D5-812D-C0302F4D46E5}"/>
              </a:ext>
            </a:extLst>
          </p:cNvPr>
          <p:cNvSpPr>
            <a:spLocks noGrp="1"/>
          </p:cNvSpPr>
          <p:nvPr>
            <p:ph type="title"/>
          </p:nvPr>
        </p:nvSpPr>
        <p:spPr>
          <a:xfrm>
            <a:off x="841248" y="713232"/>
            <a:ext cx="5157216" cy="1197864"/>
          </a:xfrm>
        </p:spPr>
        <p:txBody>
          <a:bodyPr vert="horz" lIns="91440" tIns="45720" rIns="91440" bIns="45720" rtlCol="0" anchor="ctr">
            <a:normAutofit/>
          </a:bodyPr>
          <a:lstStyle/>
          <a:p>
            <a:r>
              <a:rPr lang="en-US" b="1" kern="1200">
                <a:solidFill>
                  <a:schemeClr val="tx1"/>
                </a:solidFill>
                <a:latin typeface="+mj-lt"/>
                <a:ea typeface="+mj-ea"/>
                <a:cs typeface="+mj-cs"/>
              </a:rPr>
              <a:t>Liike on lääke</a:t>
            </a:r>
          </a:p>
        </p:txBody>
      </p:sp>
      <p:sp>
        <p:nvSpPr>
          <p:cNvPr id="7" name="Tekstiruutu 6">
            <a:extLst>
              <a:ext uri="{FF2B5EF4-FFF2-40B4-BE49-F238E27FC236}">
                <a16:creationId xmlns:a16="http://schemas.microsoft.com/office/drawing/2014/main" id="{66B50156-25F3-0DE4-379F-C628C0ECB085}"/>
              </a:ext>
            </a:extLst>
          </p:cNvPr>
          <p:cNvSpPr txBox="1"/>
          <p:nvPr/>
        </p:nvSpPr>
        <p:spPr>
          <a:xfrm>
            <a:off x="841248" y="2048257"/>
            <a:ext cx="6273536" cy="2569140"/>
          </a:xfrm>
          <a:prstGeom prst="rect">
            <a:avLst/>
          </a:prstGeom>
        </p:spPr>
        <p:txBody>
          <a:bodyPr vert="horz" lIns="91440" tIns="45720" rIns="91440" bIns="45720" rtlCol="0" anchor="t">
            <a:normAutofit/>
          </a:bodyPr>
          <a:lstStyle/>
          <a:p>
            <a:pPr>
              <a:lnSpc>
                <a:spcPct val="90000"/>
              </a:lnSpc>
              <a:spcAft>
                <a:spcPts val="600"/>
              </a:spcAft>
            </a:pPr>
            <a:r>
              <a:rPr lang="en-US" sz="2200" dirty="0" err="1"/>
              <a:t>Reipasta</a:t>
            </a:r>
            <a:r>
              <a:rPr lang="en-US" sz="2200" dirty="0"/>
              <a:t> </a:t>
            </a:r>
            <a:r>
              <a:rPr lang="en-US" sz="2200" dirty="0" err="1"/>
              <a:t>liikuntaa</a:t>
            </a:r>
            <a:r>
              <a:rPr lang="en-US" sz="2200" dirty="0"/>
              <a:t> min. 150 min/</a:t>
            </a:r>
            <a:r>
              <a:rPr lang="en-US" sz="2200" dirty="0" err="1"/>
              <a:t>viikko</a:t>
            </a:r>
            <a:r>
              <a:rPr lang="en-US" sz="2200" dirty="0"/>
              <a:t> = 2 h 30 min</a:t>
            </a:r>
          </a:p>
          <a:p>
            <a:pPr>
              <a:lnSpc>
                <a:spcPct val="90000"/>
              </a:lnSpc>
              <a:spcAft>
                <a:spcPts val="600"/>
              </a:spcAft>
            </a:pPr>
            <a:r>
              <a:rPr lang="en-US" sz="2200" dirty="0"/>
              <a:t>TAI </a:t>
            </a:r>
          </a:p>
          <a:p>
            <a:pPr>
              <a:lnSpc>
                <a:spcPct val="90000"/>
              </a:lnSpc>
              <a:spcAft>
                <a:spcPts val="600"/>
              </a:spcAft>
            </a:pPr>
            <a:r>
              <a:rPr lang="en-US" sz="2200" dirty="0" err="1"/>
              <a:t>rasittavaa</a:t>
            </a:r>
            <a:r>
              <a:rPr lang="en-US" sz="2200" dirty="0"/>
              <a:t> </a:t>
            </a:r>
            <a:r>
              <a:rPr lang="en-US" sz="2200" dirty="0" err="1"/>
              <a:t>liikuntaa</a:t>
            </a:r>
            <a:r>
              <a:rPr lang="en-US" sz="2200" dirty="0"/>
              <a:t> min. 75min/</a:t>
            </a:r>
            <a:r>
              <a:rPr lang="en-US" sz="2200" dirty="0" err="1"/>
              <a:t>viikko</a:t>
            </a:r>
            <a:r>
              <a:rPr lang="en-US" sz="2200" dirty="0"/>
              <a:t> = 1h 15 min</a:t>
            </a:r>
          </a:p>
          <a:p>
            <a:pPr indent="-228600">
              <a:lnSpc>
                <a:spcPct val="90000"/>
              </a:lnSpc>
              <a:spcAft>
                <a:spcPts val="600"/>
              </a:spcAft>
              <a:buFont typeface="Arial" panose="020B0604020202020204" pitchFamily="34" charset="0"/>
              <a:buChar char="•"/>
            </a:pPr>
            <a:endParaRPr lang="en-US" sz="2200" dirty="0"/>
          </a:p>
          <a:p>
            <a:pPr>
              <a:lnSpc>
                <a:spcPct val="90000"/>
              </a:lnSpc>
              <a:spcAft>
                <a:spcPts val="600"/>
              </a:spcAft>
            </a:pPr>
            <a:r>
              <a:rPr lang="en-US" sz="2200" dirty="0" err="1"/>
              <a:t>Yli</a:t>
            </a:r>
            <a:r>
              <a:rPr lang="en-US" sz="2200" dirty="0"/>
              <a:t> 65-vuotiaiden </a:t>
            </a:r>
            <a:r>
              <a:rPr lang="en-US" sz="2200" dirty="0" err="1"/>
              <a:t>tärkeää</a:t>
            </a:r>
            <a:r>
              <a:rPr lang="en-US" sz="2200" dirty="0"/>
              <a:t> </a:t>
            </a:r>
            <a:r>
              <a:rPr lang="en-US" sz="2200" dirty="0" err="1"/>
              <a:t>panostaa</a:t>
            </a:r>
            <a:r>
              <a:rPr lang="en-US" sz="2200" dirty="0"/>
              <a:t> </a:t>
            </a:r>
            <a:r>
              <a:rPr lang="en-US" sz="2200" dirty="0" err="1"/>
              <a:t>erityisesti</a:t>
            </a:r>
            <a:r>
              <a:rPr lang="en-US" sz="2200" dirty="0"/>
              <a:t> </a:t>
            </a:r>
            <a:r>
              <a:rPr lang="en-US" sz="2200" dirty="0" err="1"/>
              <a:t>myös</a:t>
            </a:r>
            <a:r>
              <a:rPr lang="en-US" sz="2200" dirty="0"/>
              <a:t> </a:t>
            </a:r>
            <a:r>
              <a:rPr lang="en-US" sz="2200" dirty="0" err="1"/>
              <a:t>tasapainoon</a:t>
            </a:r>
            <a:r>
              <a:rPr lang="en-US" sz="2200" dirty="0"/>
              <a:t> ja </a:t>
            </a:r>
            <a:r>
              <a:rPr lang="en-US" sz="2200" dirty="0" err="1"/>
              <a:t>notkeuteen</a:t>
            </a:r>
            <a:endParaRPr lang="en-US" sz="2200" dirty="0"/>
          </a:p>
        </p:txBody>
      </p:sp>
      <p:pic>
        <p:nvPicPr>
          <p:cNvPr id="4" name="Sisällön paikkamerkki 3">
            <a:extLst>
              <a:ext uri="{FF2B5EF4-FFF2-40B4-BE49-F238E27FC236}">
                <a16:creationId xmlns:a16="http://schemas.microsoft.com/office/drawing/2014/main" id="{5BEE1750-EA63-1074-90CC-959EB9AC295B}"/>
              </a:ext>
            </a:extLst>
          </p:cNvPr>
          <p:cNvPicPr>
            <a:picLocks noGrp="1" noChangeAspect="1"/>
          </p:cNvPicPr>
          <p:nvPr>
            <p:ph idx="1"/>
          </p:nvPr>
        </p:nvPicPr>
        <p:blipFill rotWithShape="1">
          <a:blip r:embed="rId3"/>
          <a:srcRect r="6675"/>
          <a:stretch/>
        </p:blipFill>
        <p:spPr>
          <a:xfrm>
            <a:off x="8193545" y="699515"/>
            <a:ext cx="2916646" cy="5458968"/>
          </a:xfrm>
          <a:prstGeom prst="rect">
            <a:avLst/>
          </a:prstGeom>
        </p:spPr>
      </p:pic>
    </p:spTree>
    <p:extLst>
      <p:ext uri="{BB962C8B-B14F-4D97-AF65-F5344CB8AC3E}">
        <p14:creationId xmlns:p14="http://schemas.microsoft.com/office/powerpoint/2010/main" val="3052096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7BCC6EF-AF10-126B-E401-AF18D46E3607}"/>
              </a:ext>
            </a:extLst>
          </p:cNvPr>
          <p:cNvPicPr>
            <a:picLocks noChangeAspect="1"/>
          </p:cNvPicPr>
          <p:nvPr/>
        </p:nvPicPr>
        <p:blipFill rotWithShape="1">
          <a:blip r:embed="rId3">
            <a:alphaModFix amt="35000"/>
          </a:blip>
          <a:srcRect t="14054" b="1677"/>
          <a:stretch/>
        </p:blipFill>
        <p:spPr>
          <a:xfrm>
            <a:off x="0" y="-45886"/>
            <a:ext cx="14883478" cy="6857999"/>
          </a:xfrm>
          <a:prstGeom prst="rect">
            <a:avLst/>
          </a:prstGeom>
        </p:spPr>
      </p:pic>
      <p:sp>
        <p:nvSpPr>
          <p:cNvPr id="2" name="Otsikko 1">
            <a:extLst>
              <a:ext uri="{FF2B5EF4-FFF2-40B4-BE49-F238E27FC236}">
                <a16:creationId xmlns:a16="http://schemas.microsoft.com/office/drawing/2014/main" id="{2FB0BA32-EBFF-8524-5236-62AC76C6B0FD}"/>
              </a:ext>
            </a:extLst>
          </p:cNvPr>
          <p:cNvSpPr>
            <a:spLocks noGrp="1"/>
          </p:cNvSpPr>
          <p:nvPr>
            <p:ph type="title"/>
          </p:nvPr>
        </p:nvSpPr>
        <p:spPr>
          <a:xfrm>
            <a:off x="500643" y="841759"/>
            <a:ext cx="3313164" cy="3318131"/>
          </a:xfrm>
        </p:spPr>
        <p:txBody>
          <a:bodyPr>
            <a:normAutofit/>
          </a:bodyPr>
          <a:lstStyle/>
          <a:p>
            <a:pPr algn="r"/>
            <a:r>
              <a:rPr lang="fi-FI" sz="4000" dirty="0"/>
              <a:t>Palauttava uni</a:t>
            </a:r>
          </a:p>
        </p:txBody>
      </p:sp>
      <p:sp>
        <p:nvSpPr>
          <p:cNvPr id="3" name="Sisällön paikkamerkki 2">
            <a:extLst>
              <a:ext uri="{FF2B5EF4-FFF2-40B4-BE49-F238E27FC236}">
                <a16:creationId xmlns:a16="http://schemas.microsoft.com/office/drawing/2014/main" id="{C4CA105A-65CF-606D-DF6F-968B6772A1B3}"/>
              </a:ext>
            </a:extLst>
          </p:cNvPr>
          <p:cNvSpPr>
            <a:spLocks noGrp="1"/>
          </p:cNvSpPr>
          <p:nvPr>
            <p:ph idx="1"/>
          </p:nvPr>
        </p:nvSpPr>
        <p:spPr>
          <a:xfrm>
            <a:off x="4987696" y="1152525"/>
            <a:ext cx="5744685" cy="5545642"/>
          </a:xfrm>
        </p:spPr>
        <p:txBody>
          <a:bodyPr anchor="ctr">
            <a:normAutofit/>
          </a:bodyPr>
          <a:lstStyle/>
          <a:p>
            <a:r>
              <a:rPr lang="fi-FI" sz="2400" dirty="0"/>
              <a:t>Aikuiset tarvitsevat 7-9 tuntia unta/yö</a:t>
            </a:r>
          </a:p>
          <a:p>
            <a:pPr marL="0" indent="0">
              <a:buNone/>
            </a:pPr>
            <a:endParaRPr lang="fi-FI" sz="2400" dirty="0"/>
          </a:p>
          <a:p>
            <a:r>
              <a:rPr lang="fi-FI" sz="2400" dirty="0"/>
              <a:t>Edistää </a:t>
            </a:r>
          </a:p>
          <a:p>
            <a:pPr lvl="1"/>
            <a:r>
              <a:rPr lang="fi-FI" dirty="0"/>
              <a:t>immuniteettiä </a:t>
            </a:r>
          </a:p>
          <a:p>
            <a:pPr lvl="1"/>
            <a:r>
              <a:rPr lang="fi-FI" dirty="0"/>
              <a:t>mikrobiomin toimintaa </a:t>
            </a:r>
          </a:p>
          <a:p>
            <a:pPr lvl="1"/>
            <a:r>
              <a:rPr lang="fi-FI" dirty="0"/>
              <a:t>parantaa sokeritasapainoa </a:t>
            </a:r>
          </a:p>
          <a:p>
            <a:pPr lvl="1"/>
            <a:r>
              <a:rPr lang="fi-FI" dirty="0"/>
              <a:t>vähentää stressiä </a:t>
            </a:r>
          </a:p>
          <a:p>
            <a:pPr lvl="1"/>
            <a:r>
              <a:rPr lang="fi-FI" dirty="0"/>
              <a:t>vähentää masennusta ja ahdistuneisuutta</a:t>
            </a:r>
          </a:p>
          <a:p>
            <a:pPr lvl="1"/>
            <a:r>
              <a:rPr lang="fi-FI" dirty="0"/>
              <a:t>Vähentää sepelvaltimotaudin, aivohalvausten ja verisuoniperäisen dementian riski</a:t>
            </a:r>
          </a:p>
          <a:p>
            <a:endParaRPr lang="fi-FI" sz="2000" dirty="0">
              <a:solidFill>
                <a:srgbClr val="FFFFFF"/>
              </a:solidFill>
            </a:endParaRPr>
          </a:p>
        </p:txBody>
      </p:sp>
      <p:sp>
        <p:nvSpPr>
          <p:cNvPr id="6" name="Tekstiruutu 5">
            <a:extLst>
              <a:ext uri="{FF2B5EF4-FFF2-40B4-BE49-F238E27FC236}">
                <a16:creationId xmlns:a16="http://schemas.microsoft.com/office/drawing/2014/main" id="{9B488ABC-5B0B-696F-9AEF-75114736269B}"/>
              </a:ext>
            </a:extLst>
          </p:cNvPr>
          <p:cNvSpPr txBox="1"/>
          <p:nvPr/>
        </p:nvSpPr>
        <p:spPr>
          <a:xfrm>
            <a:off x="10835889" y="6596669"/>
            <a:ext cx="1527966" cy="215444"/>
          </a:xfrm>
          <a:prstGeom prst="rect">
            <a:avLst/>
          </a:prstGeom>
          <a:noFill/>
        </p:spPr>
        <p:txBody>
          <a:bodyPr wrap="square">
            <a:spAutoFit/>
          </a:bodyPr>
          <a:lstStyle/>
          <a:p>
            <a:r>
              <a:rPr lang="fi-FI" sz="800" dirty="0"/>
              <a:t>Kuva copyright: pixabay.com</a:t>
            </a:r>
          </a:p>
        </p:txBody>
      </p:sp>
      <p:sp>
        <p:nvSpPr>
          <p:cNvPr id="7" name="Tekstiruutu 6">
            <a:extLst>
              <a:ext uri="{FF2B5EF4-FFF2-40B4-BE49-F238E27FC236}">
                <a16:creationId xmlns:a16="http://schemas.microsoft.com/office/drawing/2014/main" id="{3DF38057-6E3C-A9AF-8244-611DE751B89E}"/>
              </a:ext>
            </a:extLst>
          </p:cNvPr>
          <p:cNvSpPr txBox="1"/>
          <p:nvPr/>
        </p:nvSpPr>
        <p:spPr>
          <a:xfrm>
            <a:off x="94024" y="6421168"/>
            <a:ext cx="1485150" cy="276999"/>
          </a:xfrm>
          <a:prstGeom prst="rect">
            <a:avLst/>
          </a:prstGeom>
          <a:noFill/>
        </p:spPr>
        <p:txBody>
          <a:bodyPr wrap="none" rtlCol="0">
            <a:spAutoFit/>
          </a:bodyPr>
          <a:lstStyle/>
          <a:p>
            <a:r>
              <a:rPr lang="fi-FI" sz="1200" dirty="0"/>
              <a:t>Lähde: ACLM-sivusto</a:t>
            </a:r>
          </a:p>
        </p:txBody>
      </p:sp>
    </p:spTree>
    <p:extLst>
      <p:ext uri="{BB962C8B-B14F-4D97-AF65-F5344CB8AC3E}">
        <p14:creationId xmlns:p14="http://schemas.microsoft.com/office/powerpoint/2010/main" val="235841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49AD1B-0381-B750-F915-F3638FC718F3}"/>
              </a:ext>
            </a:extLst>
          </p:cNvPr>
          <p:cNvSpPr>
            <a:spLocks noGrp="1"/>
          </p:cNvSpPr>
          <p:nvPr>
            <p:ph type="title"/>
          </p:nvPr>
        </p:nvSpPr>
        <p:spPr>
          <a:xfrm>
            <a:off x="838200" y="365125"/>
            <a:ext cx="10515600" cy="1325563"/>
          </a:xfrm>
        </p:spPr>
        <p:txBody>
          <a:bodyPr>
            <a:normAutofit/>
          </a:bodyPr>
          <a:lstStyle/>
          <a:p>
            <a:r>
              <a:rPr lang="fi-FI" dirty="0"/>
              <a:t>Haitallisten aineiden välttäminen</a:t>
            </a:r>
          </a:p>
        </p:txBody>
      </p:sp>
      <p:sp>
        <p:nvSpPr>
          <p:cNvPr id="3" name="Sisällön paikkamerkki 2">
            <a:extLst>
              <a:ext uri="{FF2B5EF4-FFF2-40B4-BE49-F238E27FC236}">
                <a16:creationId xmlns:a16="http://schemas.microsoft.com/office/drawing/2014/main" id="{D475821A-DE8F-6FF8-1546-4398E61376A8}"/>
              </a:ext>
            </a:extLst>
          </p:cNvPr>
          <p:cNvSpPr>
            <a:spLocks noGrp="1"/>
          </p:cNvSpPr>
          <p:nvPr>
            <p:ph sz="half" idx="1"/>
          </p:nvPr>
        </p:nvSpPr>
        <p:spPr>
          <a:xfrm>
            <a:off x="838200" y="2010833"/>
            <a:ext cx="8687540" cy="4166130"/>
          </a:xfrm>
        </p:spPr>
        <p:txBody>
          <a:bodyPr>
            <a:normAutofit/>
          </a:bodyPr>
          <a:lstStyle/>
          <a:p>
            <a:pPr lvl="1"/>
            <a:r>
              <a:rPr lang="fi-FI" sz="1700" dirty="0"/>
              <a:t>Alkoholi, tupakka, huumeet</a:t>
            </a:r>
          </a:p>
          <a:p>
            <a:pPr lvl="1"/>
            <a:r>
              <a:rPr lang="fi-FI" sz="1700" dirty="0"/>
              <a:t>Väärinkäyttö (lääkkeet, pelit, netti)</a:t>
            </a:r>
          </a:p>
          <a:p>
            <a:pPr lvl="1"/>
            <a:r>
              <a:rPr lang="fi-FI" sz="1700" dirty="0"/>
              <a:t>Yhden päihteen käyttö madaltaa kynnystä tarttua myös toiseen</a:t>
            </a:r>
          </a:p>
          <a:p>
            <a:pPr marL="457200" lvl="1" indent="0">
              <a:buNone/>
            </a:pPr>
            <a:endParaRPr lang="fi-FI" sz="1700" dirty="0"/>
          </a:p>
          <a:p>
            <a:pPr marL="457200" lvl="1" indent="0">
              <a:buNone/>
            </a:pPr>
            <a:endParaRPr lang="fi-FI" sz="1700" dirty="0"/>
          </a:p>
          <a:p>
            <a:pPr marL="457200" lvl="1" indent="0">
              <a:buNone/>
            </a:pPr>
            <a:endParaRPr lang="fi-FI" sz="1700" dirty="0"/>
          </a:p>
          <a:p>
            <a:pPr lvl="1"/>
            <a:r>
              <a:rPr lang="fi-FI" sz="1700" dirty="0"/>
              <a:t>Elämäntapalääketieteessä haitallisista tottumuksista eroon pääsemisen apuna käytetään mm. </a:t>
            </a:r>
          </a:p>
          <a:p>
            <a:pPr lvl="2"/>
            <a:r>
              <a:rPr lang="fi-FI" sz="1700" dirty="0"/>
              <a:t>motivoivaa haastattelua</a:t>
            </a:r>
          </a:p>
          <a:p>
            <a:pPr lvl="2"/>
            <a:r>
              <a:rPr lang="fi-FI" sz="1700" dirty="0"/>
              <a:t>terveysvalmennusta</a:t>
            </a:r>
          </a:p>
          <a:p>
            <a:pPr lvl="2"/>
            <a:r>
              <a:rPr lang="fi-FI" sz="1700" dirty="0"/>
              <a:t>seulontaa, muutosvalmiuden kartoitusta</a:t>
            </a:r>
          </a:p>
          <a:p>
            <a:pPr lvl="2"/>
            <a:r>
              <a:rPr lang="fi-FI" sz="1700" dirty="0"/>
              <a:t>mini-interventioita ja pitkäkestoisempia tukitoimia</a:t>
            </a:r>
          </a:p>
        </p:txBody>
      </p:sp>
      <p:sp>
        <p:nvSpPr>
          <p:cNvPr id="4" name="Sisällön paikkamerkki 3">
            <a:extLst>
              <a:ext uri="{FF2B5EF4-FFF2-40B4-BE49-F238E27FC236}">
                <a16:creationId xmlns:a16="http://schemas.microsoft.com/office/drawing/2014/main" id="{D8433286-50F1-CF2D-61B9-8434E049439A}"/>
              </a:ext>
            </a:extLst>
          </p:cNvPr>
          <p:cNvSpPr>
            <a:spLocks noGrp="1"/>
          </p:cNvSpPr>
          <p:nvPr>
            <p:ph sz="half" idx="2"/>
          </p:nvPr>
        </p:nvSpPr>
        <p:spPr>
          <a:xfrm>
            <a:off x="6256868" y="2010833"/>
            <a:ext cx="5096933" cy="4166130"/>
          </a:xfrm>
        </p:spPr>
        <p:txBody>
          <a:bodyPr>
            <a:normAutofit/>
          </a:bodyPr>
          <a:lstStyle/>
          <a:p>
            <a:pPr marL="0" indent="0">
              <a:buNone/>
            </a:pPr>
            <a:endParaRPr lang="fi-FI" sz="1700" dirty="0"/>
          </a:p>
          <a:p>
            <a:pPr marL="457200" lvl="1" indent="0">
              <a:buNone/>
            </a:pPr>
            <a:r>
              <a:rPr lang="fi-FI" sz="1700" dirty="0"/>
              <a:t> </a:t>
            </a:r>
          </a:p>
          <a:p>
            <a:pPr marL="457200" lvl="1" indent="0">
              <a:buNone/>
            </a:pPr>
            <a:r>
              <a:rPr lang="fi-FI" sz="1700" dirty="0"/>
              <a:t>   </a:t>
            </a:r>
          </a:p>
        </p:txBody>
      </p:sp>
      <p:sp>
        <p:nvSpPr>
          <p:cNvPr id="5" name="Tekstiruutu 4">
            <a:extLst>
              <a:ext uri="{FF2B5EF4-FFF2-40B4-BE49-F238E27FC236}">
                <a16:creationId xmlns:a16="http://schemas.microsoft.com/office/drawing/2014/main" id="{4D92C9A1-2CBF-C1B9-4969-07D9A5DAB91A}"/>
              </a:ext>
            </a:extLst>
          </p:cNvPr>
          <p:cNvSpPr txBox="1"/>
          <p:nvPr/>
        </p:nvSpPr>
        <p:spPr>
          <a:xfrm>
            <a:off x="132896" y="6492875"/>
            <a:ext cx="184731" cy="215444"/>
          </a:xfrm>
          <a:prstGeom prst="rect">
            <a:avLst/>
          </a:prstGeom>
          <a:noFill/>
          <a:ln>
            <a:noFill/>
          </a:ln>
        </p:spPr>
        <p:txBody>
          <a:bodyPr wrap="none" rtlCol="0">
            <a:spAutoFit/>
          </a:bodyPr>
          <a:lstStyle/>
          <a:p>
            <a:endParaRPr lang="fi-FI" sz="800" dirty="0"/>
          </a:p>
        </p:txBody>
      </p:sp>
      <p:pic>
        <p:nvPicPr>
          <p:cNvPr id="6" name="Kuva 5">
            <a:extLst>
              <a:ext uri="{FF2B5EF4-FFF2-40B4-BE49-F238E27FC236}">
                <a16:creationId xmlns:a16="http://schemas.microsoft.com/office/drawing/2014/main" id="{3CF8F750-601A-FEA6-995F-C7DF237EA5B9}"/>
              </a:ext>
            </a:extLst>
          </p:cNvPr>
          <p:cNvPicPr>
            <a:picLocks noChangeAspect="1"/>
          </p:cNvPicPr>
          <p:nvPr/>
        </p:nvPicPr>
        <p:blipFill>
          <a:blip r:embed="rId3"/>
          <a:stretch>
            <a:fillRect/>
          </a:stretch>
        </p:blipFill>
        <p:spPr>
          <a:xfrm>
            <a:off x="9980047" y="199939"/>
            <a:ext cx="1989049" cy="1490749"/>
          </a:xfrm>
          <a:prstGeom prst="rect">
            <a:avLst/>
          </a:prstGeom>
          <a:ln>
            <a:solidFill>
              <a:schemeClr val="tx1"/>
            </a:solidFill>
          </a:ln>
        </p:spPr>
      </p:pic>
      <p:sp>
        <p:nvSpPr>
          <p:cNvPr id="8" name="Tekstiruutu 7">
            <a:extLst>
              <a:ext uri="{FF2B5EF4-FFF2-40B4-BE49-F238E27FC236}">
                <a16:creationId xmlns:a16="http://schemas.microsoft.com/office/drawing/2014/main" id="{DF5F770B-54F1-EB8A-4AA3-4F031A3E9C6E}"/>
              </a:ext>
            </a:extLst>
          </p:cNvPr>
          <p:cNvSpPr txBox="1"/>
          <p:nvPr/>
        </p:nvSpPr>
        <p:spPr>
          <a:xfrm>
            <a:off x="10779772" y="6604007"/>
            <a:ext cx="1520854" cy="215444"/>
          </a:xfrm>
          <a:prstGeom prst="rect">
            <a:avLst/>
          </a:prstGeom>
          <a:noFill/>
        </p:spPr>
        <p:txBody>
          <a:bodyPr wrap="square">
            <a:spAutoFit/>
          </a:bodyPr>
          <a:lstStyle/>
          <a:p>
            <a:r>
              <a:rPr lang="fi-FI" sz="800" dirty="0"/>
              <a:t>Kuva copyright: pixabay.com</a:t>
            </a:r>
          </a:p>
        </p:txBody>
      </p:sp>
      <p:sp>
        <p:nvSpPr>
          <p:cNvPr id="9" name="Tekstiruutu 8">
            <a:extLst>
              <a:ext uri="{FF2B5EF4-FFF2-40B4-BE49-F238E27FC236}">
                <a16:creationId xmlns:a16="http://schemas.microsoft.com/office/drawing/2014/main" id="{27506985-516D-0913-9DF4-608770D6AE91}"/>
              </a:ext>
            </a:extLst>
          </p:cNvPr>
          <p:cNvSpPr txBox="1"/>
          <p:nvPr/>
        </p:nvSpPr>
        <p:spPr>
          <a:xfrm>
            <a:off x="225261" y="6462097"/>
            <a:ext cx="1485150" cy="276999"/>
          </a:xfrm>
          <a:prstGeom prst="rect">
            <a:avLst/>
          </a:prstGeom>
          <a:noFill/>
        </p:spPr>
        <p:txBody>
          <a:bodyPr wrap="none" rtlCol="0">
            <a:spAutoFit/>
          </a:bodyPr>
          <a:lstStyle/>
          <a:p>
            <a:r>
              <a:rPr lang="fi-FI" sz="1200" dirty="0"/>
              <a:t>Lähde: ACLM-sivusto</a:t>
            </a:r>
          </a:p>
        </p:txBody>
      </p:sp>
    </p:spTree>
    <p:extLst>
      <p:ext uri="{BB962C8B-B14F-4D97-AF65-F5344CB8AC3E}">
        <p14:creationId xmlns:p14="http://schemas.microsoft.com/office/powerpoint/2010/main" val="3242647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4946C7-FA4E-5F6F-C951-0ECF3A54ECB2}"/>
              </a:ext>
            </a:extLst>
          </p:cNvPr>
          <p:cNvSpPr>
            <a:spLocks noGrp="1"/>
          </p:cNvSpPr>
          <p:nvPr>
            <p:ph type="title"/>
          </p:nvPr>
        </p:nvSpPr>
        <p:spPr>
          <a:xfrm>
            <a:off x="762001" y="803325"/>
            <a:ext cx="5314536" cy="1325563"/>
          </a:xfrm>
        </p:spPr>
        <p:txBody>
          <a:bodyPr>
            <a:normAutofit/>
          </a:bodyPr>
          <a:lstStyle/>
          <a:p>
            <a:r>
              <a:rPr lang="fi-FI" dirty="0"/>
              <a:t>Stressin säätelykeinot ja mielenterveys</a:t>
            </a:r>
          </a:p>
        </p:txBody>
      </p:sp>
      <p:sp>
        <p:nvSpPr>
          <p:cNvPr id="3" name="Sisällön paikkamerkki 2">
            <a:extLst>
              <a:ext uri="{FF2B5EF4-FFF2-40B4-BE49-F238E27FC236}">
                <a16:creationId xmlns:a16="http://schemas.microsoft.com/office/drawing/2014/main" id="{0846F31F-B6A3-6AE9-A644-1A7357B177F8}"/>
              </a:ext>
            </a:extLst>
          </p:cNvPr>
          <p:cNvSpPr>
            <a:spLocks noGrp="1"/>
          </p:cNvSpPr>
          <p:nvPr>
            <p:ph idx="1"/>
          </p:nvPr>
        </p:nvSpPr>
        <p:spPr>
          <a:xfrm>
            <a:off x="781457" y="2825462"/>
            <a:ext cx="5314543" cy="3375920"/>
          </a:xfrm>
        </p:spPr>
        <p:txBody>
          <a:bodyPr anchor="t">
            <a:normAutofit/>
          </a:bodyPr>
          <a:lstStyle/>
          <a:p>
            <a:r>
              <a:rPr lang="fi-FI" sz="1800" dirty="0"/>
              <a:t>Elämän tarkoituksellisuus</a:t>
            </a:r>
          </a:p>
          <a:p>
            <a:r>
              <a:rPr lang="fi-FI" sz="1800" dirty="0"/>
              <a:t>Päihteettömät stressinhallintakeinot</a:t>
            </a:r>
          </a:p>
          <a:p>
            <a:r>
              <a:rPr lang="fi-FI" sz="1800" dirty="0"/>
              <a:t>Merkitykselliset sosiaaliset suhteet </a:t>
            </a:r>
          </a:p>
          <a:p>
            <a:r>
              <a:rPr lang="fi-FI" sz="1800" dirty="0"/>
              <a:t>Kiitollisuus, ystävällisyys</a:t>
            </a:r>
          </a:p>
          <a:p>
            <a:r>
              <a:rPr lang="fi-FI" sz="1800" dirty="0"/>
              <a:t>Liikunta, luonto</a:t>
            </a:r>
          </a:p>
          <a:p>
            <a:r>
              <a:rPr lang="fi-FI" sz="1800" dirty="0"/>
              <a:t>Riittävä lepo</a:t>
            </a:r>
          </a:p>
          <a:p>
            <a:endParaRPr lang="fi-FI" sz="1800" dirty="0"/>
          </a:p>
        </p:txBody>
      </p:sp>
      <p:pic>
        <p:nvPicPr>
          <p:cNvPr id="4" name="Kuva 3">
            <a:extLst>
              <a:ext uri="{FF2B5EF4-FFF2-40B4-BE49-F238E27FC236}">
                <a16:creationId xmlns:a16="http://schemas.microsoft.com/office/drawing/2014/main" id="{BF5A69F9-39FA-7022-4A0C-300F63452104}"/>
              </a:ext>
            </a:extLst>
          </p:cNvPr>
          <p:cNvPicPr>
            <a:picLocks noChangeAspect="1"/>
          </p:cNvPicPr>
          <p:nvPr/>
        </p:nvPicPr>
        <p:blipFill rotWithShape="1">
          <a:blip r:embed="rId3"/>
          <a:srcRect l="20592" r="21910" b="1"/>
          <a:stretch/>
        </p:blipFill>
        <p:spPr>
          <a:xfrm>
            <a:off x="6737809" y="-2008"/>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Tekstiruutu 5">
            <a:extLst>
              <a:ext uri="{FF2B5EF4-FFF2-40B4-BE49-F238E27FC236}">
                <a16:creationId xmlns:a16="http://schemas.microsoft.com/office/drawing/2014/main" id="{1DB95DCF-F257-08D6-D2D4-00A6B8EE97E1}"/>
              </a:ext>
            </a:extLst>
          </p:cNvPr>
          <p:cNvSpPr txBox="1"/>
          <p:nvPr/>
        </p:nvSpPr>
        <p:spPr>
          <a:xfrm>
            <a:off x="10812851" y="6642556"/>
            <a:ext cx="1379149" cy="215444"/>
          </a:xfrm>
          <a:prstGeom prst="rect">
            <a:avLst/>
          </a:prstGeom>
          <a:noFill/>
        </p:spPr>
        <p:txBody>
          <a:bodyPr wrap="square">
            <a:spAutoFit/>
          </a:bodyPr>
          <a:lstStyle/>
          <a:p>
            <a:r>
              <a:rPr lang="fi-FI" sz="800" dirty="0"/>
              <a:t>Kuva copyright: pixabay.com</a:t>
            </a:r>
          </a:p>
        </p:txBody>
      </p:sp>
      <p:sp>
        <p:nvSpPr>
          <p:cNvPr id="7" name="Tekstiruutu 6">
            <a:extLst>
              <a:ext uri="{FF2B5EF4-FFF2-40B4-BE49-F238E27FC236}">
                <a16:creationId xmlns:a16="http://schemas.microsoft.com/office/drawing/2014/main" id="{1264BC20-A9CF-B260-E6EA-B8C0ECF2763F}"/>
              </a:ext>
            </a:extLst>
          </p:cNvPr>
          <p:cNvSpPr txBox="1"/>
          <p:nvPr/>
        </p:nvSpPr>
        <p:spPr>
          <a:xfrm>
            <a:off x="167659" y="6365557"/>
            <a:ext cx="1485150" cy="276999"/>
          </a:xfrm>
          <a:prstGeom prst="rect">
            <a:avLst/>
          </a:prstGeom>
          <a:noFill/>
        </p:spPr>
        <p:txBody>
          <a:bodyPr wrap="none" rtlCol="0">
            <a:spAutoFit/>
          </a:bodyPr>
          <a:lstStyle/>
          <a:p>
            <a:r>
              <a:rPr lang="fi-FI" sz="1200" dirty="0"/>
              <a:t>Lähde: ACLM-sivusto</a:t>
            </a:r>
          </a:p>
        </p:txBody>
      </p:sp>
    </p:spTree>
    <p:extLst>
      <p:ext uri="{BB962C8B-B14F-4D97-AF65-F5344CB8AC3E}">
        <p14:creationId xmlns:p14="http://schemas.microsoft.com/office/powerpoint/2010/main" val="732868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2C78E1-6F0D-947F-811F-DF2716BA2E84}"/>
              </a:ext>
            </a:extLst>
          </p:cNvPr>
          <p:cNvSpPr>
            <a:spLocks noGrp="1"/>
          </p:cNvSpPr>
          <p:nvPr>
            <p:ph type="title"/>
          </p:nvPr>
        </p:nvSpPr>
        <p:spPr>
          <a:xfrm>
            <a:off x="781464" y="447617"/>
            <a:ext cx="5314536" cy="1325563"/>
          </a:xfrm>
        </p:spPr>
        <p:txBody>
          <a:bodyPr vert="horz" lIns="91440" tIns="45720" rIns="91440" bIns="45720" rtlCol="0" anchor="ctr">
            <a:normAutofit/>
          </a:bodyPr>
          <a:lstStyle/>
          <a:p>
            <a:r>
              <a:rPr lang="en-US" dirty="0" err="1"/>
              <a:t>Ihmissuhteet</a:t>
            </a:r>
            <a:endParaRPr lang="en-US" dirty="0"/>
          </a:p>
        </p:txBody>
      </p:sp>
      <p:sp>
        <p:nvSpPr>
          <p:cNvPr id="6" name="Tekstiruutu 5">
            <a:extLst>
              <a:ext uri="{FF2B5EF4-FFF2-40B4-BE49-F238E27FC236}">
                <a16:creationId xmlns:a16="http://schemas.microsoft.com/office/drawing/2014/main" id="{EDEEDC8D-1A1D-7E0B-A3CB-4D6560335223}"/>
              </a:ext>
            </a:extLst>
          </p:cNvPr>
          <p:cNvSpPr txBox="1"/>
          <p:nvPr/>
        </p:nvSpPr>
        <p:spPr>
          <a:xfrm>
            <a:off x="486581" y="2827468"/>
            <a:ext cx="6587409" cy="1531996"/>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dirty="0" err="1"/>
              <a:t>Lisäävät</a:t>
            </a:r>
            <a:r>
              <a:rPr lang="en-US" dirty="0"/>
              <a:t> </a:t>
            </a:r>
            <a:r>
              <a:rPr lang="en-US" dirty="0" err="1"/>
              <a:t>onnellisuutta</a:t>
            </a:r>
            <a:r>
              <a:rPr lang="en-US" dirty="0"/>
              <a:t>,  </a:t>
            </a:r>
            <a:r>
              <a:rPr lang="en-US" dirty="0" err="1"/>
              <a:t>fyysistä</a:t>
            </a:r>
            <a:r>
              <a:rPr lang="en-US" dirty="0"/>
              <a:t> </a:t>
            </a:r>
            <a:r>
              <a:rPr lang="en-US" dirty="0" err="1"/>
              <a:t>terveyttä</a:t>
            </a:r>
            <a:r>
              <a:rPr lang="en-US" dirty="0"/>
              <a:t> ja </a:t>
            </a:r>
            <a:r>
              <a:rPr lang="en-US" dirty="0" err="1"/>
              <a:t>elinvuosia</a:t>
            </a:r>
            <a:endParaRPr lang="en-US" dirty="0"/>
          </a:p>
          <a:p>
            <a:pPr indent="-228600">
              <a:lnSpc>
                <a:spcPct val="90000"/>
              </a:lnSpc>
              <a:spcAft>
                <a:spcPts val="600"/>
              </a:spcAft>
              <a:buFont typeface="Arial" panose="020B0604020202020204" pitchFamily="34" charset="0"/>
              <a:buChar char="•"/>
            </a:pPr>
            <a:r>
              <a:rPr lang="en-US" dirty="0" err="1"/>
              <a:t>Läheiset</a:t>
            </a:r>
            <a:r>
              <a:rPr lang="en-US" dirty="0"/>
              <a:t> </a:t>
            </a:r>
            <a:r>
              <a:rPr lang="en-US" dirty="0" err="1"/>
              <a:t>ihmiset</a:t>
            </a:r>
            <a:r>
              <a:rPr lang="en-US" dirty="0"/>
              <a:t> </a:t>
            </a:r>
            <a:r>
              <a:rPr lang="en-US" dirty="0" err="1"/>
              <a:t>vaikuttavat</a:t>
            </a:r>
            <a:r>
              <a:rPr lang="en-US" dirty="0"/>
              <a:t> </a:t>
            </a:r>
            <a:r>
              <a:rPr lang="en-US" dirty="0" err="1"/>
              <a:t>toistensa</a:t>
            </a:r>
            <a:r>
              <a:rPr lang="en-US" dirty="0"/>
              <a:t> </a:t>
            </a:r>
            <a:r>
              <a:rPr lang="en-US" dirty="0" err="1"/>
              <a:t>tottumuksiin</a:t>
            </a:r>
            <a:endParaRPr lang="en-US" dirty="0"/>
          </a:p>
          <a:p>
            <a:pPr indent="-228600">
              <a:lnSpc>
                <a:spcPct val="90000"/>
              </a:lnSpc>
              <a:spcAft>
                <a:spcPts val="600"/>
              </a:spcAft>
              <a:buFont typeface="Arial" panose="020B0604020202020204" pitchFamily="34" charset="0"/>
              <a:buChar char="•"/>
            </a:pPr>
            <a:r>
              <a:rPr lang="en-US" dirty="0" err="1"/>
              <a:t>Ohjataan</a:t>
            </a:r>
            <a:r>
              <a:rPr lang="en-US" dirty="0"/>
              <a:t> </a:t>
            </a:r>
            <a:r>
              <a:rPr lang="en-US" dirty="0" err="1"/>
              <a:t>yksinäiset</a:t>
            </a:r>
            <a:r>
              <a:rPr lang="en-US" dirty="0"/>
              <a:t> </a:t>
            </a:r>
            <a:r>
              <a:rPr lang="en-US" dirty="0" err="1"/>
              <a:t>sosiaalisiin</a:t>
            </a:r>
            <a:r>
              <a:rPr lang="en-US" dirty="0"/>
              <a:t> </a:t>
            </a:r>
            <a:r>
              <a:rPr lang="en-US" dirty="0" err="1"/>
              <a:t>kontakteihin</a:t>
            </a:r>
            <a:endParaRPr lang="en-US" dirty="0"/>
          </a:p>
        </p:txBody>
      </p:sp>
      <p:pic>
        <p:nvPicPr>
          <p:cNvPr id="4" name="Sisällön paikkamerkki 3">
            <a:extLst>
              <a:ext uri="{FF2B5EF4-FFF2-40B4-BE49-F238E27FC236}">
                <a16:creationId xmlns:a16="http://schemas.microsoft.com/office/drawing/2014/main" id="{22F443AC-39EC-D856-9A9D-E548673089D0}"/>
              </a:ext>
            </a:extLst>
          </p:cNvPr>
          <p:cNvPicPr>
            <a:picLocks noGrp="1" noChangeAspect="1"/>
          </p:cNvPicPr>
          <p:nvPr>
            <p:ph idx="1"/>
          </p:nvPr>
        </p:nvPicPr>
        <p:blipFill rotWithShape="1">
          <a:blip r:embed="rId3"/>
          <a:srcRect l="18757" r="17009"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5" name="Tekstiruutu 4">
            <a:extLst>
              <a:ext uri="{FF2B5EF4-FFF2-40B4-BE49-F238E27FC236}">
                <a16:creationId xmlns:a16="http://schemas.microsoft.com/office/drawing/2014/main" id="{4A6DEF88-79CF-2F09-20BD-1A84EC87C2AC}"/>
              </a:ext>
            </a:extLst>
          </p:cNvPr>
          <p:cNvSpPr txBox="1"/>
          <p:nvPr/>
        </p:nvSpPr>
        <p:spPr>
          <a:xfrm>
            <a:off x="10795715" y="6642556"/>
            <a:ext cx="1485149" cy="215444"/>
          </a:xfrm>
          <a:prstGeom prst="rect">
            <a:avLst/>
          </a:prstGeom>
          <a:noFill/>
        </p:spPr>
        <p:txBody>
          <a:bodyPr wrap="square">
            <a:spAutoFit/>
          </a:bodyPr>
          <a:lstStyle/>
          <a:p>
            <a:r>
              <a:rPr lang="fi-FI" sz="800" dirty="0"/>
              <a:t>Kuva copyright: pixabay.com</a:t>
            </a:r>
          </a:p>
        </p:txBody>
      </p:sp>
      <p:sp>
        <p:nvSpPr>
          <p:cNvPr id="7" name="Tekstiruutu 6">
            <a:extLst>
              <a:ext uri="{FF2B5EF4-FFF2-40B4-BE49-F238E27FC236}">
                <a16:creationId xmlns:a16="http://schemas.microsoft.com/office/drawing/2014/main" id="{2ED9FB59-4FF2-B8D5-676D-8A45B6FC368E}"/>
              </a:ext>
            </a:extLst>
          </p:cNvPr>
          <p:cNvSpPr txBox="1"/>
          <p:nvPr/>
        </p:nvSpPr>
        <p:spPr>
          <a:xfrm>
            <a:off x="328752" y="6310965"/>
            <a:ext cx="1485150" cy="276999"/>
          </a:xfrm>
          <a:prstGeom prst="rect">
            <a:avLst/>
          </a:prstGeom>
          <a:noFill/>
        </p:spPr>
        <p:txBody>
          <a:bodyPr wrap="none" rtlCol="0">
            <a:spAutoFit/>
          </a:bodyPr>
          <a:lstStyle/>
          <a:p>
            <a:r>
              <a:rPr lang="fi-FI" sz="1200" dirty="0"/>
              <a:t>Lähde: ACLM-sivusto</a:t>
            </a:r>
          </a:p>
        </p:txBody>
      </p:sp>
    </p:spTree>
    <p:extLst>
      <p:ext uri="{BB962C8B-B14F-4D97-AF65-F5344CB8AC3E}">
        <p14:creationId xmlns:p14="http://schemas.microsoft.com/office/powerpoint/2010/main" val="3015645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Kuva 3">
            <a:extLst>
              <a:ext uri="{FF2B5EF4-FFF2-40B4-BE49-F238E27FC236}">
                <a16:creationId xmlns:a16="http://schemas.microsoft.com/office/drawing/2014/main" id="{9F3FBFAC-C27C-9609-66C1-2CC393DC0668}"/>
              </a:ext>
            </a:extLst>
          </p:cNvPr>
          <p:cNvPicPr>
            <a:picLocks noChangeAspect="1"/>
          </p:cNvPicPr>
          <p:nvPr/>
        </p:nvPicPr>
        <p:blipFill rotWithShape="1">
          <a:blip r:embed="rId3"/>
          <a:srcRect l="8974" r="8622" b="2333"/>
          <a:stretch/>
        </p:blipFill>
        <p:spPr>
          <a:xfrm>
            <a:off x="3523488" y="15742"/>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3FB87565-AED6-2484-DF61-88F7D0514164}"/>
              </a:ext>
            </a:extLst>
          </p:cNvPr>
          <p:cNvSpPr>
            <a:spLocks noGrp="1"/>
          </p:cNvSpPr>
          <p:nvPr>
            <p:ph type="title"/>
          </p:nvPr>
        </p:nvSpPr>
        <p:spPr>
          <a:xfrm>
            <a:off x="1185117" y="2546756"/>
            <a:ext cx="7408720" cy="1795962"/>
          </a:xfrm>
        </p:spPr>
        <p:txBody>
          <a:bodyPr vert="horz" lIns="91440" tIns="45720" rIns="91440" bIns="45720" rtlCol="0" anchor="b">
            <a:normAutofit/>
          </a:bodyPr>
          <a:lstStyle/>
          <a:p>
            <a:r>
              <a:rPr lang="en-US" sz="3700" dirty="0"/>
              <a:t> </a:t>
            </a:r>
          </a:p>
        </p:txBody>
      </p:sp>
      <p:sp>
        <p:nvSpPr>
          <p:cNvPr id="3" name="Tekstin paikkamerkki 2">
            <a:extLst>
              <a:ext uri="{FF2B5EF4-FFF2-40B4-BE49-F238E27FC236}">
                <a16:creationId xmlns:a16="http://schemas.microsoft.com/office/drawing/2014/main" id="{15E852E0-51C2-CF0C-D4DF-7BA5C9861CEB}"/>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dirty="0">
                <a:solidFill>
                  <a:schemeClr val="tx1"/>
                </a:solidFill>
              </a:rPr>
              <a:t>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iruutu 5">
            <a:extLst>
              <a:ext uri="{FF2B5EF4-FFF2-40B4-BE49-F238E27FC236}">
                <a16:creationId xmlns:a16="http://schemas.microsoft.com/office/drawing/2014/main" id="{5ACD6AC8-7496-F84B-D722-1902B453EA99}"/>
              </a:ext>
            </a:extLst>
          </p:cNvPr>
          <p:cNvSpPr txBox="1"/>
          <p:nvPr/>
        </p:nvSpPr>
        <p:spPr>
          <a:xfrm>
            <a:off x="10694956" y="6642556"/>
            <a:ext cx="139652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solidFill>
                <a:effectLst/>
                <a:uLnTx/>
                <a:uFillTx/>
                <a:latin typeface="Calibri" panose="020F0502020204030204"/>
                <a:ea typeface="+mn-ea"/>
                <a:cs typeface="+mn-cs"/>
              </a:rPr>
              <a:t>Kuva copyright: pixabay.com</a:t>
            </a:r>
          </a:p>
        </p:txBody>
      </p:sp>
      <p:sp>
        <p:nvSpPr>
          <p:cNvPr id="5" name="Tekstiruutu 4">
            <a:extLst>
              <a:ext uri="{FF2B5EF4-FFF2-40B4-BE49-F238E27FC236}">
                <a16:creationId xmlns:a16="http://schemas.microsoft.com/office/drawing/2014/main" id="{0760A33E-1371-50AB-71F6-A5EB27A4BAFF}"/>
              </a:ext>
            </a:extLst>
          </p:cNvPr>
          <p:cNvSpPr txBox="1"/>
          <p:nvPr/>
        </p:nvSpPr>
        <p:spPr>
          <a:xfrm>
            <a:off x="349096" y="2043833"/>
            <a:ext cx="6221831"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5400" b="0" i="0" u="none" strike="noStrike" kern="1200" cap="none" spc="0" normalizeH="0" baseline="0" noProof="0" dirty="0">
                <a:ln>
                  <a:noFill/>
                </a:ln>
                <a:solidFill>
                  <a:prstClr val="white"/>
                </a:solidFill>
                <a:effectLst/>
                <a:uLnTx/>
                <a:uFillTx/>
                <a:latin typeface="Calibri" panose="020F0502020204030204"/>
                <a:ea typeface="+mn-ea"/>
                <a:cs typeface="+mn-cs"/>
              </a:rPr>
              <a:t>UUDET TYÖTAVAT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5400" b="0" i="0" u="none" strike="noStrike" kern="1200" cap="none" spc="0" normalizeH="0" baseline="0" noProof="0" dirty="0">
                <a:ln>
                  <a:noFill/>
                </a:ln>
                <a:solidFill>
                  <a:prstClr val="white"/>
                </a:solidFill>
                <a:effectLst/>
                <a:uLnTx/>
                <a:uFillTx/>
                <a:latin typeface="Calibri" panose="020F0502020204030204"/>
                <a:ea typeface="+mn-ea"/>
                <a:cs typeface="+mn-cs"/>
              </a:rPr>
              <a:t>JA ROOLIEN MUUTOS</a:t>
            </a:r>
          </a:p>
        </p:txBody>
      </p:sp>
      <p:sp>
        <p:nvSpPr>
          <p:cNvPr id="7" name="Tekstiruutu 6">
            <a:extLst>
              <a:ext uri="{FF2B5EF4-FFF2-40B4-BE49-F238E27FC236}">
                <a16:creationId xmlns:a16="http://schemas.microsoft.com/office/drawing/2014/main" id="{F3964A8F-530F-7FAE-0C92-413703890844}"/>
              </a:ext>
            </a:extLst>
          </p:cNvPr>
          <p:cNvSpPr txBox="1"/>
          <p:nvPr/>
        </p:nvSpPr>
        <p:spPr>
          <a:xfrm>
            <a:off x="349993" y="3723909"/>
            <a:ext cx="6220934" cy="646331"/>
          </a:xfrm>
          <a:prstGeom prst="rect">
            <a:avLst/>
          </a:prstGeom>
          <a:noFill/>
        </p:spPr>
        <p:txBody>
          <a:bodyPr wrap="none" rtlCol="0">
            <a:spAutoFit/>
          </a:bodyPr>
          <a:lstStyle/>
          <a:p>
            <a:r>
              <a:rPr lang="fi-FI" dirty="0"/>
              <a:t>Ammattilainen herättelee, valmentaja</a:t>
            </a:r>
          </a:p>
          <a:p>
            <a:r>
              <a:rPr lang="fi-FI" dirty="0"/>
              <a:t>Ihminen päättää ja on oman elämänsä AKTIIVINEN vastuunkanta</a:t>
            </a:r>
          </a:p>
        </p:txBody>
      </p:sp>
      <p:sp>
        <p:nvSpPr>
          <p:cNvPr id="8" name="Tekstiruutu 7">
            <a:extLst>
              <a:ext uri="{FF2B5EF4-FFF2-40B4-BE49-F238E27FC236}">
                <a16:creationId xmlns:a16="http://schemas.microsoft.com/office/drawing/2014/main" id="{8E7EA1D6-8BF4-8C3F-AE14-21833582501F}"/>
              </a:ext>
            </a:extLst>
          </p:cNvPr>
          <p:cNvSpPr txBox="1"/>
          <p:nvPr/>
        </p:nvSpPr>
        <p:spPr>
          <a:xfrm>
            <a:off x="535021" y="5476672"/>
            <a:ext cx="4652236" cy="553998"/>
          </a:xfrm>
          <a:prstGeom prst="rect">
            <a:avLst/>
          </a:prstGeom>
          <a:noFill/>
          <a:ln>
            <a:solidFill>
              <a:schemeClr val="tx1"/>
            </a:solidFill>
          </a:ln>
        </p:spPr>
        <p:txBody>
          <a:bodyPr wrap="none" rtlCol="0">
            <a:spAutoFit/>
          </a:bodyPr>
          <a:lstStyle/>
          <a:p>
            <a:r>
              <a:rPr lang="fi-FI" sz="1000" dirty="0"/>
              <a:t>Sen sijaan, että potilaalle vain kirjoitetaan lääkeresepti, hänen</a:t>
            </a:r>
          </a:p>
          <a:p>
            <a:r>
              <a:rPr lang="fi-FI" sz="1000" dirty="0"/>
              <a:t>elämäntilanteensa kartoitetaan ja tehdään suunnitelma elämäntapojen korjaamiseksi </a:t>
            </a:r>
          </a:p>
          <a:p>
            <a:r>
              <a:rPr lang="fi-FI" sz="1000" dirty="0"/>
              <a:t>tarvittaessa kaikilla tarvittavilla osa-alueella.</a:t>
            </a:r>
          </a:p>
        </p:txBody>
      </p:sp>
    </p:spTree>
    <p:extLst>
      <p:ext uri="{BB962C8B-B14F-4D97-AF65-F5344CB8AC3E}">
        <p14:creationId xmlns:p14="http://schemas.microsoft.com/office/powerpoint/2010/main" val="256575024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023250-B813-B59E-73C9-7D24B9DC947E}"/>
              </a:ext>
            </a:extLst>
          </p:cNvPr>
          <p:cNvSpPr>
            <a:spLocks noGrp="1"/>
          </p:cNvSpPr>
          <p:nvPr>
            <p:ph type="title"/>
          </p:nvPr>
        </p:nvSpPr>
        <p:spPr/>
        <p:txBody>
          <a:bodyPr>
            <a:normAutofit/>
          </a:bodyPr>
          <a:lstStyle/>
          <a:p>
            <a:pPr algn="ctr"/>
            <a:r>
              <a:rPr lang="fi-FI" sz="2000" dirty="0"/>
              <a:t>Ammattilaisen rooli elämäntapalääketieteessä: </a:t>
            </a:r>
            <a:br>
              <a:rPr lang="fi-FI" sz="3200" dirty="0"/>
            </a:br>
            <a:r>
              <a:rPr lang="fi-FI" sz="3200" b="1" dirty="0"/>
              <a:t>LÄÄKÄRI</a:t>
            </a:r>
          </a:p>
        </p:txBody>
      </p:sp>
      <p:sp>
        <p:nvSpPr>
          <p:cNvPr id="3" name="Sisällön paikkamerkki 2">
            <a:extLst>
              <a:ext uri="{FF2B5EF4-FFF2-40B4-BE49-F238E27FC236}">
                <a16:creationId xmlns:a16="http://schemas.microsoft.com/office/drawing/2014/main" id="{D5B8B4F9-8ED8-F41E-4ADC-7D6EB6D73243}"/>
              </a:ext>
            </a:extLst>
          </p:cNvPr>
          <p:cNvSpPr>
            <a:spLocks noGrp="1"/>
          </p:cNvSpPr>
          <p:nvPr>
            <p:ph idx="1"/>
          </p:nvPr>
        </p:nvSpPr>
        <p:spPr>
          <a:xfrm>
            <a:off x="838200" y="1567542"/>
            <a:ext cx="10515600" cy="5092661"/>
          </a:xfrm>
        </p:spPr>
        <p:txBody>
          <a:bodyPr>
            <a:normAutofit fontScale="92500" lnSpcReduction="10000"/>
          </a:bodyPr>
          <a:lstStyle/>
          <a:p>
            <a:pPr marL="0" indent="0">
              <a:buNone/>
            </a:pPr>
            <a:r>
              <a:rPr lang="fi-FI" dirty="0"/>
              <a:t> </a:t>
            </a:r>
          </a:p>
          <a:p>
            <a:r>
              <a:rPr lang="fi-FI" dirty="0"/>
              <a:t>Persoonallisuus</a:t>
            </a:r>
          </a:p>
          <a:p>
            <a:r>
              <a:rPr lang="fi-FI" dirty="0"/>
              <a:t>Kartoittaa</a:t>
            </a:r>
          </a:p>
          <a:p>
            <a:r>
              <a:rPr lang="fi-FI" dirty="0"/>
              <a:t>Kohtaa ihmisen nykytilanteessa</a:t>
            </a:r>
          </a:p>
          <a:p>
            <a:r>
              <a:rPr lang="fi-FI" dirty="0"/>
              <a:t>Kannustaa muutokseen (motivoiva haastattelu)</a:t>
            </a:r>
          </a:p>
          <a:p>
            <a:pPr marL="0" indent="0">
              <a:buNone/>
            </a:pPr>
            <a:endParaRPr lang="fi-FI" dirty="0"/>
          </a:p>
          <a:p>
            <a:r>
              <a:rPr lang="fi-FI" dirty="0"/>
              <a:t>Tekee </a:t>
            </a:r>
            <a:r>
              <a:rPr lang="fi-FI" u="sng" dirty="0"/>
              <a:t>muutossuunnitelman</a:t>
            </a:r>
          </a:p>
          <a:p>
            <a:r>
              <a:rPr lang="fi-FI" dirty="0"/>
              <a:t>Ohjaa ihmisen </a:t>
            </a:r>
            <a:r>
              <a:rPr lang="fi-FI" u="sng" dirty="0"/>
              <a:t>elämäntapamuutoksen polulle</a:t>
            </a:r>
          </a:p>
          <a:p>
            <a:r>
              <a:rPr lang="fi-FI" dirty="0"/>
              <a:t>Seuraa potilaan elämäntapojen kehitystä, loppuarvio</a:t>
            </a:r>
          </a:p>
          <a:p>
            <a:pPr marL="0" indent="0">
              <a:buNone/>
            </a:pPr>
            <a:endParaRPr lang="fi-FI" dirty="0"/>
          </a:p>
          <a:p>
            <a:r>
              <a:rPr lang="fi-FI" dirty="0"/>
              <a:t>Enemmän aikaa</a:t>
            </a:r>
          </a:p>
          <a:p>
            <a:endParaRPr lang="fi-FI" dirty="0"/>
          </a:p>
        </p:txBody>
      </p:sp>
      <p:pic>
        <p:nvPicPr>
          <p:cNvPr id="4" name="Kuva 3">
            <a:extLst>
              <a:ext uri="{FF2B5EF4-FFF2-40B4-BE49-F238E27FC236}">
                <a16:creationId xmlns:a16="http://schemas.microsoft.com/office/drawing/2014/main" id="{652E234C-B2A8-9E1A-068E-F60DA44B0AE4}"/>
              </a:ext>
            </a:extLst>
          </p:cNvPr>
          <p:cNvPicPr>
            <a:picLocks noChangeAspect="1"/>
          </p:cNvPicPr>
          <p:nvPr/>
        </p:nvPicPr>
        <p:blipFill>
          <a:blip r:embed="rId2"/>
          <a:stretch>
            <a:fillRect/>
          </a:stretch>
        </p:blipFill>
        <p:spPr>
          <a:xfrm>
            <a:off x="10291864" y="4429616"/>
            <a:ext cx="1375856" cy="1844723"/>
          </a:xfrm>
          <a:prstGeom prst="rect">
            <a:avLst/>
          </a:prstGeom>
        </p:spPr>
      </p:pic>
      <p:sp>
        <p:nvSpPr>
          <p:cNvPr id="5" name="Tekstiruutu 4">
            <a:extLst>
              <a:ext uri="{FF2B5EF4-FFF2-40B4-BE49-F238E27FC236}">
                <a16:creationId xmlns:a16="http://schemas.microsoft.com/office/drawing/2014/main" id="{F48CD6FE-9492-D2D3-53AC-F1895AC8EAB5}"/>
              </a:ext>
            </a:extLst>
          </p:cNvPr>
          <p:cNvSpPr txBox="1"/>
          <p:nvPr/>
        </p:nvSpPr>
        <p:spPr>
          <a:xfrm>
            <a:off x="10336068" y="6492875"/>
            <a:ext cx="138371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solidFill>
                <a:effectLst/>
                <a:uLnTx/>
                <a:uFillTx/>
                <a:latin typeface="Calibri" panose="020F0502020204030204"/>
                <a:ea typeface="+mn-ea"/>
                <a:cs typeface="+mn-cs"/>
              </a:rPr>
              <a:t>Kuva copyright: pixabay.com</a:t>
            </a:r>
          </a:p>
        </p:txBody>
      </p:sp>
    </p:spTree>
    <p:extLst>
      <p:ext uri="{BB962C8B-B14F-4D97-AF65-F5344CB8AC3E}">
        <p14:creationId xmlns:p14="http://schemas.microsoft.com/office/powerpoint/2010/main" val="1411015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7CC538-9DCD-8655-8606-E84A27BE0E98}"/>
              </a:ext>
            </a:extLst>
          </p:cNvPr>
          <p:cNvSpPr>
            <a:spLocks noGrp="1"/>
          </p:cNvSpPr>
          <p:nvPr>
            <p:ph type="title"/>
          </p:nvPr>
        </p:nvSpPr>
        <p:spPr/>
        <p:txBody>
          <a:bodyPr>
            <a:normAutofit/>
          </a:bodyPr>
          <a:lstStyle/>
          <a:p>
            <a:pPr algn="ctr"/>
            <a:r>
              <a:rPr lang="fi-FI" sz="2200" dirty="0"/>
              <a:t>Ammattilaisen rooli elämäntapamuutoksen ohjauksessa: </a:t>
            </a:r>
            <a:br>
              <a:rPr lang="fi-FI" sz="2200" dirty="0"/>
            </a:br>
            <a:r>
              <a:rPr lang="fi-FI" sz="2700" b="1" dirty="0"/>
              <a:t>HOITAJAT, RAVITSEMUSTERAPEUTIT, FYSIOTERAPEUTIT, PSYKOLOGIT, TOIMINTATERAPEUTIT, YM</a:t>
            </a:r>
          </a:p>
        </p:txBody>
      </p:sp>
      <p:sp>
        <p:nvSpPr>
          <p:cNvPr id="3" name="Sisällön paikkamerkki 2">
            <a:extLst>
              <a:ext uri="{FF2B5EF4-FFF2-40B4-BE49-F238E27FC236}">
                <a16:creationId xmlns:a16="http://schemas.microsoft.com/office/drawing/2014/main" id="{EA3356B0-757F-0534-1FC1-51EEB877993B}"/>
              </a:ext>
            </a:extLst>
          </p:cNvPr>
          <p:cNvSpPr>
            <a:spLocks noGrp="1"/>
          </p:cNvSpPr>
          <p:nvPr>
            <p:ph idx="1"/>
          </p:nvPr>
        </p:nvSpPr>
        <p:spPr/>
        <p:txBody>
          <a:bodyPr>
            <a:normAutofit/>
          </a:bodyPr>
          <a:lstStyle/>
          <a:p>
            <a:r>
              <a:rPr lang="fi-FI" dirty="0"/>
              <a:t>Persoonallisuus</a:t>
            </a:r>
          </a:p>
          <a:p>
            <a:pPr marL="0" indent="0">
              <a:buNone/>
            </a:pPr>
            <a:endParaRPr lang="fi-FI" dirty="0"/>
          </a:p>
          <a:p>
            <a:r>
              <a:rPr lang="fi-FI" dirty="0"/>
              <a:t>Etsii käytännön ratkaisuja</a:t>
            </a:r>
          </a:p>
          <a:p>
            <a:r>
              <a:rPr lang="fi-FI" dirty="0"/>
              <a:t>Ohjaa ihmistä elämäntapapolulle ja polulla</a:t>
            </a:r>
          </a:p>
          <a:p>
            <a:r>
              <a:rPr lang="fi-FI" dirty="0"/>
              <a:t>Raportoi tiimille</a:t>
            </a:r>
          </a:p>
          <a:p>
            <a:r>
              <a:rPr lang="fi-FI" dirty="0"/>
              <a:t>Järjestää väliaikaseurantaa</a:t>
            </a:r>
          </a:p>
          <a:p>
            <a:pPr marL="0" indent="0">
              <a:buNone/>
            </a:pPr>
            <a:endParaRPr lang="fi-FI" dirty="0"/>
          </a:p>
          <a:p>
            <a:r>
              <a:rPr lang="fi-FI" dirty="0"/>
              <a:t>Aktiivisesti kannustaa ”pudokkaita” takaisin ohjelman pariin</a:t>
            </a:r>
          </a:p>
          <a:p>
            <a:endParaRPr lang="fi-FI" dirty="0"/>
          </a:p>
          <a:p>
            <a:endParaRPr lang="fi-FI" dirty="0"/>
          </a:p>
        </p:txBody>
      </p:sp>
      <p:pic>
        <p:nvPicPr>
          <p:cNvPr id="4" name="Kuva 3">
            <a:extLst>
              <a:ext uri="{FF2B5EF4-FFF2-40B4-BE49-F238E27FC236}">
                <a16:creationId xmlns:a16="http://schemas.microsoft.com/office/drawing/2014/main" id="{8116088D-A533-8D1B-1AE9-3A7903CAC915}"/>
              </a:ext>
            </a:extLst>
          </p:cNvPr>
          <p:cNvPicPr>
            <a:picLocks noChangeAspect="1"/>
          </p:cNvPicPr>
          <p:nvPr/>
        </p:nvPicPr>
        <p:blipFill>
          <a:blip r:embed="rId2"/>
          <a:stretch>
            <a:fillRect/>
          </a:stretch>
        </p:blipFill>
        <p:spPr>
          <a:xfrm>
            <a:off x="9359427" y="3043355"/>
            <a:ext cx="2604986" cy="1630245"/>
          </a:xfrm>
          <a:prstGeom prst="rect">
            <a:avLst/>
          </a:prstGeom>
        </p:spPr>
      </p:pic>
      <p:sp>
        <p:nvSpPr>
          <p:cNvPr id="5" name="Tekstiruutu 4">
            <a:extLst>
              <a:ext uri="{FF2B5EF4-FFF2-40B4-BE49-F238E27FC236}">
                <a16:creationId xmlns:a16="http://schemas.microsoft.com/office/drawing/2014/main" id="{D9902138-4760-59CF-9557-85C3AF028E27}"/>
              </a:ext>
            </a:extLst>
          </p:cNvPr>
          <p:cNvSpPr txBox="1"/>
          <p:nvPr/>
        </p:nvSpPr>
        <p:spPr>
          <a:xfrm>
            <a:off x="10190176" y="6561627"/>
            <a:ext cx="1383712" cy="215444"/>
          </a:xfrm>
          <a:prstGeom prst="rect">
            <a:avLst/>
          </a:prstGeom>
          <a:noFill/>
        </p:spPr>
        <p:txBody>
          <a:bodyPr wrap="none" rtlCol="0">
            <a:spAutoFit/>
          </a:bodyPr>
          <a:lstStyle/>
          <a:p>
            <a:r>
              <a:rPr lang="fi-FI" sz="800" dirty="0">
                <a:solidFill>
                  <a:schemeClr val="bg1"/>
                </a:solidFill>
              </a:rPr>
              <a:t>Kuva copyright: pixabay.com</a:t>
            </a:r>
          </a:p>
        </p:txBody>
      </p:sp>
    </p:spTree>
    <p:extLst>
      <p:ext uri="{BB962C8B-B14F-4D97-AF65-F5344CB8AC3E}">
        <p14:creationId xmlns:p14="http://schemas.microsoft.com/office/powerpoint/2010/main" val="3784687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B2E76F-623A-9708-F2D6-A663007B0691}"/>
              </a:ext>
            </a:extLst>
          </p:cNvPr>
          <p:cNvSpPr>
            <a:spLocks noGrp="1"/>
          </p:cNvSpPr>
          <p:nvPr>
            <p:ph type="title"/>
          </p:nvPr>
        </p:nvSpPr>
        <p:spPr>
          <a:xfrm>
            <a:off x="799289" y="292167"/>
            <a:ext cx="10515600" cy="1325563"/>
          </a:xfrm>
        </p:spPr>
        <p:txBody>
          <a:bodyPr>
            <a:normAutofit/>
          </a:bodyPr>
          <a:lstStyle/>
          <a:p>
            <a:pPr algn="ctr"/>
            <a:r>
              <a:rPr lang="fi-FI" sz="2200" dirty="0"/>
              <a:t>Ammattilaisen rooli elämäntapamuutoksen ohjauksessa: </a:t>
            </a:r>
            <a:br>
              <a:rPr lang="fi-FI" sz="2200" dirty="0"/>
            </a:br>
            <a:r>
              <a:rPr lang="fi-FI" sz="2700" b="1" dirty="0"/>
              <a:t>LIFESTYLE COACH = ELÄMÄNTAPAVALMENTAJA</a:t>
            </a:r>
          </a:p>
        </p:txBody>
      </p:sp>
      <p:sp>
        <p:nvSpPr>
          <p:cNvPr id="3" name="Sisällön paikkamerkki 2">
            <a:extLst>
              <a:ext uri="{FF2B5EF4-FFF2-40B4-BE49-F238E27FC236}">
                <a16:creationId xmlns:a16="http://schemas.microsoft.com/office/drawing/2014/main" id="{6F2D7D9B-CADF-A686-89C5-6E635FF13DC7}"/>
              </a:ext>
            </a:extLst>
          </p:cNvPr>
          <p:cNvSpPr>
            <a:spLocks noGrp="1"/>
          </p:cNvSpPr>
          <p:nvPr>
            <p:ph idx="1"/>
          </p:nvPr>
        </p:nvSpPr>
        <p:spPr>
          <a:xfrm>
            <a:off x="669181" y="2105633"/>
            <a:ext cx="10515600" cy="4143983"/>
          </a:xfrm>
        </p:spPr>
        <p:txBody>
          <a:bodyPr>
            <a:normAutofit/>
          </a:bodyPr>
          <a:lstStyle/>
          <a:p>
            <a:r>
              <a:rPr lang="fi-FI" dirty="0"/>
              <a:t>Ei vielä Suomessa</a:t>
            </a:r>
          </a:p>
          <a:p>
            <a:r>
              <a:rPr lang="fi-FI" dirty="0"/>
              <a:t>Terveiden elämäntapojen ohjaajia, </a:t>
            </a:r>
          </a:p>
          <a:p>
            <a:pPr lvl="1"/>
            <a:r>
              <a:rPr lang="fi-FI" dirty="0"/>
              <a:t>Hallitsevat kaikki kuusi terveyspilaria </a:t>
            </a:r>
          </a:p>
          <a:p>
            <a:pPr lvl="1"/>
            <a:r>
              <a:rPr lang="fi-FI" dirty="0"/>
              <a:t>Hoitavat ohjausprosessia </a:t>
            </a:r>
            <a:r>
              <a:rPr lang="fi-FI" u="sng" dirty="0"/>
              <a:t>itsenäisesti</a:t>
            </a:r>
            <a:endParaRPr lang="fi-FI" dirty="0"/>
          </a:p>
          <a:p>
            <a:r>
              <a:rPr lang="fi-FI" u="sng" dirty="0"/>
              <a:t>Vaikeita erityiskysymyksiä </a:t>
            </a:r>
            <a:r>
              <a:rPr lang="fi-FI" dirty="0"/>
              <a:t>tarvitaan alussa erityisosaamista, esim. sydänfysioterapeuttia sydäninfarktin jälkeen</a:t>
            </a:r>
          </a:p>
        </p:txBody>
      </p:sp>
      <p:pic>
        <p:nvPicPr>
          <p:cNvPr id="4" name="Kuva 3">
            <a:extLst>
              <a:ext uri="{FF2B5EF4-FFF2-40B4-BE49-F238E27FC236}">
                <a16:creationId xmlns:a16="http://schemas.microsoft.com/office/drawing/2014/main" id="{34D8BA60-3C70-FD21-CBA0-4F7430B3CDD2}"/>
              </a:ext>
            </a:extLst>
          </p:cNvPr>
          <p:cNvPicPr>
            <a:picLocks noChangeAspect="1"/>
          </p:cNvPicPr>
          <p:nvPr/>
        </p:nvPicPr>
        <p:blipFill>
          <a:blip r:embed="rId2"/>
          <a:stretch>
            <a:fillRect/>
          </a:stretch>
        </p:blipFill>
        <p:spPr>
          <a:xfrm>
            <a:off x="9433675" y="75308"/>
            <a:ext cx="2694666" cy="1542422"/>
          </a:xfrm>
          <a:prstGeom prst="rect">
            <a:avLst/>
          </a:prstGeom>
        </p:spPr>
      </p:pic>
      <p:sp>
        <p:nvSpPr>
          <p:cNvPr id="5" name="Tekstiruutu 4">
            <a:extLst>
              <a:ext uri="{FF2B5EF4-FFF2-40B4-BE49-F238E27FC236}">
                <a16:creationId xmlns:a16="http://schemas.microsoft.com/office/drawing/2014/main" id="{BD8BDC7F-ABA0-610B-5F29-2F997C5D8D8D}"/>
              </a:ext>
            </a:extLst>
          </p:cNvPr>
          <p:cNvSpPr txBox="1"/>
          <p:nvPr/>
        </p:nvSpPr>
        <p:spPr>
          <a:xfrm>
            <a:off x="10089152" y="6577189"/>
            <a:ext cx="1383712" cy="215444"/>
          </a:xfrm>
          <a:prstGeom prst="rect">
            <a:avLst/>
          </a:prstGeom>
          <a:noFill/>
        </p:spPr>
        <p:txBody>
          <a:bodyPr wrap="none" rtlCol="0">
            <a:spAutoFit/>
          </a:bodyPr>
          <a:lstStyle/>
          <a:p>
            <a:r>
              <a:rPr lang="fi-FI" sz="800" dirty="0">
                <a:solidFill>
                  <a:schemeClr val="bg1"/>
                </a:solidFill>
              </a:rPr>
              <a:t>Kuva copyright: pixabay.com</a:t>
            </a:r>
          </a:p>
        </p:txBody>
      </p:sp>
    </p:spTree>
    <p:extLst>
      <p:ext uri="{BB962C8B-B14F-4D97-AF65-F5344CB8AC3E}">
        <p14:creationId xmlns:p14="http://schemas.microsoft.com/office/powerpoint/2010/main" val="1231403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01E6CB37-3734-9CF0-CDC1-ED8480D44604}"/>
              </a:ext>
            </a:extLst>
          </p:cNvPr>
          <p:cNvPicPr>
            <a:picLocks noChangeAspect="1"/>
          </p:cNvPicPr>
          <p:nvPr/>
        </p:nvPicPr>
        <p:blipFill>
          <a:blip r:embed="rId2"/>
          <a:stretch>
            <a:fillRect/>
          </a:stretch>
        </p:blipFill>
        <p:spPr>
          <a:xfrm>
            <a:off x="995234" y="1392743"/>
            <a:ext cx="3212666" cy="2402750"/>
          </a:xfrm>
          <a:prstGeom prst="rect">
            <a:avLst/>
          </a:prstGeom>
        </p:spPr>
      </p:pic>
      <p:pic>
        <p:nvPicPr>
          <p:cNvPr id="4" name="Kuva 3">
            <a:extLst>
              <a:ext uri="{FF2B5EF4-FFF2-40B4-BE49-F238E27FC236}">
                <a16:creationId xmlns:a16="http://schemas.microsoft.com/office/drawing/2014/main" id="{D557BE86-4E33-D5C2-9F6F-539E35AEE652}"/>
              </a:ext>
            </a:extLst>
          </p:cNvPr>
          <p:cNvPicPr>
            <a:picLocks noChangeAspect="1"/>
          </p:cNvPicPr>
          <p:nvPr/>
        </p:nvPicPr>
        <p:blipFill>
          <a:blip r:embed="rId3"/>
          <a:stretch>
            <a:fillRect/>
          </a:stretch>
        </p:blipFill>
        <p:spPr>
          <a:xfrm>
            <a:off x="5985551" y="282049"/>
            <a:ext cx="3828620" cy="682811"/>
          </a:xfrm>
          <a:prstGeom prst="rect">
            <a:avLst/>
          </a:prstGeom>
        </p:spPr>
      </p:pic>
      <p:pic>
        <p:nvPicPr>
          <p:cNvPr id="6" name="Kuva 5">
            <a:extLst>
              <a:ext uri="{FF2B5EF4-FFF2-40B4-BE49-F238E27FC236}">
                <a16:creationId xmlns:a16="http://schemas.microsoft.com/office/drawing/2014/main" id="{2D35027D-5FEA-7D13-8C1A-A58A828B998B}"/>
              </a:ext>
            </a:extLst>
          </p:cNvPr>
          <p:cNvPicPr>
            <a:picLocks noChangeAspect="1"/>
          </p:cNvPicPr>
          <p:nvPr/>
        </p:nvPicPr>
        <p:blipFill>
          <a:blip r:embed="rId4"/>
          <a:stretch>
            <a:fillRect/>
          </a:stretch>
        </p:blipFill>
        <p:spPr>
          <a:xfrm>
            <a:off x="5859088" y="964860"/>
            <a:ext cx="4188545" cy="2780756"/>
          </a:xfrm>
          <a:prstGeom prst="rect">
            <a:avLst/>
          </a:prstGeom>
        </p:spPr>
      </p:pic>
      <p:pic>
        <p:nvPicPr>
          <p:cNvPr id="8" name="Kuva 7">
            <a:extLst>
              <a:ext uri="{FF2B5EF4-FFF2-40B4-BE49-F238E27FC236}">
                <a16:creationId xmlns:a16="http://schemas.microsoft.com/office/drawing/2014/main" id="{9375EEED-298B-7C92-DF16-28C325B18311}"/>
              </a:ext>
            </a:extLst>
          </p:cNvPr>
          <p:cNvPicPr>
            <a:picLocks noChangeAspect="1"/>
          </p:cNvPicPr>
          <p:nvPr/>
        </p:nvPicPr>
        <p:blipFill>
          <a:blip r:embed="rId5"/>
          <a:stretch>
            <a:fillRect/>
          </a:stretch>
        </p:blipFill>
        <p:spPr>
          <a:xfrm>
            <a:off x="5859088" y="3866423"/>
            <a:ext cx="4459570" cy="2746378"/>
          </a:xfrm>
          <a:prstGeom prst="rect">
            <a:avLst/>
          </a:prstGeom>
        </p:spPr>
      </p:pic>
    </p:spTree>
    <p:extLst>
      <p:ext uri="{BB962C8B-B14F-4D97-AF65-F5344CB8AC3E}">
        <p14:creationId xmlns:p14="http://schemas.microsoft.com/office/powerpoint/2010/main" val="2976678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F1027B-3F89-6A83-0E25-5E09ECD7A243}"/>
              </a:ext>
            </a:extLst>
          </p:cNvPr>
          <p:cNvSpPr>
            <a:spLocks noGrp="1"/>
          </p:cNvSpPr>
          <p:nvPr>
            <p:ph type="title"/>
          </p:nvPr>
        </p:nvSpPr>
        <p:spPr/>
        <p:txBody>
          <a:bodyPr/>
          <a:lstStyle/>
          <a:p>
            <a:r>
              <a:rPr lang="fi-FI" dirty="0"/>
              <a:t>Potilaan rooli elämäntapalääketieteessä</a:t>
            </a:r>
          </a:p>
        </p:txBody>
      </p:sp>
      <p:sp>
        <p:nvSpPr>
          <p:cNvPr id="3" name="Sisällön paikkamerkki 2">
            <a:extLst>
              <a:ext uri="{FF2B5EF4-FFF2-40B4-BE49-F238E27FC236}">
                <a16:creationId xmlns:a16="http://schemas.microsoft.com/office/drawing/2014/main" id="{8589E4C2-9FFC-F849-BBF3-886F5AC9D8EE}"/>
              </a:ext>
            </a:extLst>
          </p:cNvPr>
          <p:cNvSpPr>
            <a:spLocks noGrp="1"/>
          </p:cNvSpPr>
          <p:nvPr>
            <p:ph idx="1"/>
          </p:nvPr>
        </p:nvSpPr>
        <p:spPr>
          <a:xfrm>
            <a:off x="204687" y="1825625"/>
            <a:ext cx="11672785" cy="4351338"/>
          </a:xfrm>
        </p:spPr>
        <p:txBody>
          <a:bodyPr>
            <a:normAutofit/>
          </a:bodyPr>
          <a:lstStyle/>
          <a:p>
            <a:r>
              <a:rPr lang="fi-FI" u="sng" dirty="0"/>
              <a:t>Päättää</a:t>
            </a:r>
            <a:endParaRPr lang="fi-FI" dirty="0"/>
          </a:p>
          <a:p>
            <a:pPr lvl="1"/>
            <a:r>
              <a:rPr lang="fi-FI" dirty="0"/>
              <a:t>Haluaako muutoksen terveyteensä</a:t>
            </a:r>
          </a:p>
          <a:p>
            <a:pPr lvl="1"/>
            <a:r>
              <a:rPr lang="fi-FI" dirty="0"/>
              <a:t>Mitä muutoksia halukas tekemään</a:t>
            </a:r>
          </a:p>
          <a:p>
            <a:pPr lvl="1"/>
            <a:r>
              <a:rPr lang="fi-FI" dirty="0"/>
              <a:t>Mitä tulosta hän tavoittelee (elämäntapamuutoksen annos)</a:t>
            </a:r>
          </a:p>
          <a:p>
            <a:r>
              <a:rPr lang="fi-FI" dirty="0"/>
              <a:t>Ymmärtää </a:t>
            </a:r>
            <a:r>
              <a:rPr lang="fi-FI" u="sng" dirty="0"/>
              <a:t>oman vastuunsa</a:t>
            </a:r>
          </a:p>
          <a:p>
            <a:r>
              <a:rPr lang="fi-FI" dirty="0"/>
              <a:t>Potilaalla on </a:t>
            </a:r>
            <a:r>
              <a:rPr lang="fi-FI" u="sng" dirty="0"/>
              <a:t>oikeus saada tietää </a:t>
            </a:r>
            <a:r>
              <a:rPr lang="fi-FI" dirty="0"/>
              <a:t>terveellisten elämäntapojen kyvystä vaikuttaa terveyden määrään (jopa parantumiseen)</a:t>
            </a:r>
          </a:p>
          <a:p>
            <a:endParaRPr lang="fi-FI" dirty="0"/>
          </a:p>
        </p:txBody>
      </p:sp>
      <p:pic>
        <p:nvPicPr>
          <p:cNvPr id="4" name="Kuva 3">
            <a:extLst>
              <a:ext uri="{FF2B5EF4-FFF2-40B4-BE49-F238E27FC236}">
                <a16:creationId xmlns:a16="http://schemas.microsoft.com/office/drawing/2014/main" id="{8EBAB027-79F6-FA95-7373-A7841E9AFA12}"/>
              </a:ext>
            </a:extLst>
          </p:cNvPr>
          <p:cNvPicPr>
            <a:picLocks noChangeAspect="1"/>
          </p:cNvPicPr>
          <p:nvPr/>
        </p:nvPicPr>
        <p:blipFill>
          <a:blip r:embed="rId2"/>
          <a:stretch>
            <a:fillRect/>
          </a:stretch>
        </p:blipFill>
        <p:spPr>
          <a:xfrm>
            <a:off x="10218906" y="309664"/>
            <a:ext cx="1768407" cy="1768407"/>
          </a:xfrm>
          <a:prstGeom prst="rect">
            <a:avLst/>
          </a:prstGeom>
        </p:spPr>
      </p:pic>
      <p:sp>
        <p:nvSpPr>
          <p:cNvPr id="5" name="Tekstiruutu 4">
            <a:extLst>
              <a:ext uri="{FF2B5EF4-FFF2-40B4-BE49-F238E27FC236}">
                <a16:creationId xmlns:a16="http://schemas.microsoft.com/office/drawing/2014/main" id="{2C88735E-4380-4258-B04D-9479534AE1DC}"/>
              </a:ext>
            </a:extLst>
          </p:cNvPr>
          <p:cNvSpPr txBox="1"/>
          <p:nvPr/>
        </p:nvSpPr>
        <p:spPr>
          <a:xfrm>
            <a:off x="10808288" y="6577181"/>
            <a:ext cx="1383712" cy="215444"/>
          </a:xfrm>
          <a:prstGeom prst="rect">
            <a:avLst/>
          </a:prstGeom>
          <a:noFill/>
        </p:spPr>
        <p:txBody>
          <a:bodyPr wrap="none" rtlCol="0">
            <a:spAutoFit/>
          </a:bodyPr>
          <a:lstStyle/>
          <a:p>
            <a:r>
              <a:rPr lang="fi-FI" sz="800" dirty="0">
                <a:solidFill>
                  <a:schemeClr val="bg1"/>
                </a:solidFill>
              </a:rPr>
              <a:t>Kuva copyright: pixabay.com</a:t>
            </a:r>
          </a:p>
        </p:txBody>
      </p:sp>
    </p:spTree>
    <p:extLst>
      <p:ext uri="{BB962C8B-B14F-4D97-AF65-F5344CB8AC3E}">
        <p14:creationId xmlns:p14="http://schemas.microsoft.com/office/powerpoint/2010/main" val="3342196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09E925-1358-CC35-CF1B-DC48B079F3C1}"/>
              </a:ext>
            </a:extLst>
          </p:cNvPr>
          <p:cNvSpPr>
            <a:spLocks noGrp="1"/>
          </p:cNvSpPr>
          <p:nvPr>
            <p:ph type="title"/>
          </p:nvPr>
        </p:nvSpPr>
        <p:spPr/>
        <p:txBody>
          <a:bodyPr/>
          <a:lstStyle/>
          <a:p>
            <a:r>
              <a:rPr lang="fi-FI" dirty="0"/>
              <a:t>Elämäntapalääketiede on tiimityötä</a:t>
            </a:r>
          </a:p>
        </p:txBody>
      </p:sp>
      <p:sp>
        <p:nvSpPr>
          <p:cNvPr id="3" name="Sisällön paikkamerkki 2">
            <a:extLst>
              <a:ext uri="{FF2B5EF4-FFF2-40B4-BE49-F238E27FC236}">
                <a16:creationId xmlns:a16="http://schemas.microsoft.com/office/drawing/2014/main" id="{50BFE8B2-453E-4246-CDD9-FAB418C791F4}"/>
              </a:ext>
            </a:extLst>
          </p:cNvPr>
          <p:cNvSpPr>
            <a:spLocks noGrp="1"/>
          </p:cNvSpPr>
          <p:nvPr>
            <p:ph idx="1"/>
          </p:nvPr>
        </p:nvSpPr>
        <p:spPr>
          <a:xfrm>
            <a:off x="264470" y="1923484"/>
            <a:ext cx="7355529" cy="4351338"/>
          </a:xfrm>
        </p:spPr>
        <p:txBody>
          <a:bodyPr/>
          <a:lstStyle/>
          <a:p>
            <a:r>
              <a:rPr lang="fi-FI" dirty="0"/>
              <a:t>Potilaan tukemiseen tarvitaan tiimi </a:t>
            </a:r>
          </a:p>
          <a:p>
            <a:pPr lvl="1"/>
            <a:r>
              <a:rPr lang="fi-FI" dirty="0"/>
              <a:t>Lääkäri (ei tarvetta perusterveiden kohdalla)</a:t>
            </a:r>
          </a:p>
          <a:p>
            <a:pPr lvl="1"/>
            <a:r>
              <a:rPr lang="fi-FI" dirty="0"/>
              <a:t>sairaanhoitaja </a:t>
            </a:r>
          </a:p>
          <a:p>
            <a:pPr lvl="1"/>
            <a:r>
              <a:rPr lang="fi-FI" dirty="0"/>
              <a:t>terveysvalmentaja</a:t>
            </a:r>
          </a:p>
          <a:p>
            <a:pPr lvl="1"/>
            <a:r>
              <a:rPr lang="fi-FI" dirty="0"/>
              <a:t>ravitsemusterapeutti</a:t>
            </a:r>
          </a:p>
          <a:p>
            <a:pPr lvl="1"/>
            <a:r>
              <a:rPr lang="fi-FI" dirty="0"/>
              <a:t>fysioterapeutti, liikuntaohjaaja</a:t>
            </a:r>
          </a:p>
          <a:p>
            <a:pPr lvl="1"/>
            <a:r>
              <a:rPr lang="fi-FI" dirty="0"/>
              <a:t>psykologi</a:t>
            </a:r>
          </a:p>
          <a:p>
            <a:pPr lvl="1"/>
            <a:r>
              <a:rPr lang="fi-FI" dirty="0"/>
              <a:t>sosiaalisiin kontakteihin ohjaaja  </a:t>
            </a:r>
          </a:p>
          <a:p>
            <a:endParaRPr lang="fi-FI" dirty="0"/>
          </a:p>
        </p:txBody>
      </p:sp>
      <p:pic>
        <p:nvPicPr>
          <p:cNvPr id="4" name="Kuva 3">
            <a:extLst>
              <a:ext uri="{FF2B5EF4-FFF2-40B4-BE49-F238E27FC236}">
                <a16:creationId xmlns:a16="http://schemas.microsoft.com/office/drawing/2014/main" id="{237F0E08-0C28-CB1B-2A8C-80B4E07FAE59}"/>
              </a:ext>
            </a:extLst>
          </p:cNvPr>
          <p:cNvPicPr>
            <a:picLocks noChangeAspect="1"/>
          </p:cNvPicPr>
          <p:nvPr/>
        </p:nvPicPr>
        <p:blipFill>
          <a:blip r:embed="rId2"/>
          <a:stretch>
            <a:fillRect/>
          </a:stretch>
        </p:blipFill>
        <p:spPr>
          <a:xfrm>
            <a:off x="8296275" y="3380404"/>
            <a:ext cx="3449024" cy="2507869"/>
          </a:xfrm>
          <a:prstGeom prst="rect">
            <a:avLst/>
          </a:prstGeom>
        </p:spPr>
      </p:pic>
      <p:sp>
        <p:nvSpPr>
          <p:cNvPr id="5" name="Tekstiruutu 4">
            <a:extLst>
              <a:ext uri="{FF2B5EF4-FFF2-40B4-BE49-F238E27FC236}">
                <a16:creationId xmlns:a16="http://schemas.microsoft.com/office/drawing/2014/main" id="{92F106F0-3A67-0EAA-2B51-6C80CA8681ED}"/>
              </a:ext>
            </a:extLst>
          </p:cNvPr>
          <p:cNvSpPr txBox="1"/>
          <p:nvPr/>
        </p:nvSpPr>
        <p:spPr>
          <a:xfrm>
            <a:off x="10808288" y="6642556"/>
            <a:ext cx="1383712" cy="215444"/>
          </a:xfrm>
          <a:prstGeom prst="rect">
            <a:avLst/>
          </a:prstGeom>
          <a:noFill/>
        </p:spPr>
        <p:txBody>
          <a:bodyPr wrap="none" rtlCol="0">
            <a:spAutoFit/>
          </a:bodyPr>
          <a:lstStyle/>
          <a:p>
            <a:r>
              <a:rPr lang="fi-FI" sz="800" dirty="0">
                <a:solidFill>
                  <a:schemeClr val="bg1"/>
                </a:solidFill>
              </a:rPr>
              <a:t>Kuva copyright: pixabay.com</a:t>
            </a:r>
          </a:p>
        </p:txBody>
      </p:sp>
    </p:spTree>
    <p:extLst>
      <p:ext uri="{BB962C8B-B14F-4D97-AF65-F5344CB8AC3E}">
        <p14:creationId xmlns:p14="http://schemas.microsoft.com/office/powerpoint/2010/main" val="3425070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76DEE4-55F5-CEB5-D5E8-D90531E11AD0}"/>
              </a:ext>
            </a:extLst>
          </p:cNvPr>
          <p:cNvSpPr>
            <a:spLocks noGrp="1"/>
          </p:cNvSpPr>
          <p:nvPr>
            <p:ph type="title"/>
          </p:nvPr>
        </p:nvSpPr>
        <p:spPr/>
        <p:txBody>
          <a:bodyPr/>
          <a:lstStyle/>
          <a:p>
            <a:r>
              <a:rPr lang="fi-FI" dirty="0"/>
              <a:t>Elämäntapavalmennusta myös terveille</a:t>
            </a:r>
          </a:p>
        </p:txBody>
      </p:sp>
      <p:sp>
        <p:nvSpPr>
          <p:cNvPr id="3" name="Sisällön paikkamerkki 2">
            <a:extLst>
              <a:ext uri="{FF2B5EF4-FFF2-40B4-BE49-F238E27FC236}">
                <a16:creationId xmlns:a16="http://schemas.microsoft.com/office/drawing/2014/main" id="{FB18582A-648D-ECCF-9B7E-BD732B63169C}"/>
              </a:ext>
            </a:extLst>
          </p:cNvPr>
          <p:cNvSpPr>
            <a:spLocks noGrp="1"/>
          </p:cNvSpPr>
          <p:nvPr>
            <p:ph idx="1"/>
          </p:nvPr>
        </p:nvSpPr>
        <p:spPr>
          <a:xfrm>
            <a:off x="838200" y="1825625"/>
            <a:ext cx="10515600" cy="4667250"/>
          </a:xfrm>
        </p:spPr>
        <p:txBody>
          <a:bodyPr>
            <a:normAutofit/>
          </a:bodyPr>
          <a:lstStyle/>
          <a:p>
            <a:r>
              <a:rPr lang="fi-FI" dirty="0"/>
              <a:t>Terveyttä kannattaa kannatella, ei säily itsekseen </a:t>
            </a:r>
          </a:p>
          <a:p>
            <a:r>
              <a:rPr lang="fi-FI" dirty="0"/>
              <a:t>Elämäntapojen kokonaistilannekartoitus </a:t>
            </a:r>
            <a:r>
              <a:rPr lang="fi-FI" u="sng" dirty="0"/>
              <a:t>2-5v. välein</a:t>
            </a:r>
            <a:r>
              <a:rPr lang="fi-FI" dirty="0"/>
              <a:t>. </a:t>
            </a:r>
          </a:p>
          <a:p>
            <a:r>
              <a:rPr lang="fi-FI" u="sng" dirty="0"/>
              <a:t>Edullisempaa ylläpitää </a:t>
            </a:r>
            <a:r>
              <a:rPr lang="fi-FI" dirty="0"/>
              <a:t>terveyttä kuin hoitaa jo sairastuneita.</a:t>
            </a:r>
          </a:p>
          <a:p>
            <a:pPr marL="0" indent="0">
              <a:buNone/>
            </a:pPr>
            <a:endParaRPr lang="fi-FI" dirty="0"/>
          </a:p>
          <a:p>
            <a:pPr marL="0" indent="0">
              <a:buNone/>
            </a:pPr>
            <a:endParaRPr lang="fi-FI" u="sng" dirty="0"/>
          </a:p>
          <a:p>
            <a:pPr marL="0" indent="0">
              <a:buNone/>
            </a:pPr>
            <a:endParaRPr lang="fi-FI" dirty="0"/>
          </a:p>
        </p:txBody>
      </p:sp>
      <p:pic>
        <p:nvPicPr>
          <p:cNvPr id="5" name="Kuva 4">
            <a:extLst>
              <a:ext uri="{FF2B5EF4-FFF2-40B4-BE49-F238E27FC236}">
                <a16:creationId xmlns:a16="http://schemas.microsoft.com/office/drawing/2014/main" id="{2E91E83E-CE36-A611-8D66-E59896ABFF86}"/>
              </a:ext>
            </a:extLst>
          </p:cNvPr>
          <p:cNvPicPr>
            <a:picLocks noChangeAspect="1"/>
          </p:cNvPicPr>
          <p:nvPr/>
        </p:nvPicPr>
        <p:blipFill>
          <a:blip r:embed="rId2"/>
          <a:stretch>
            <a:fillRect/>
          </a:stretch>
        </p:blipFill>
        <p:spPr>
          <a:xfrm>
            <a:off x="10275267" y="64817"/>
            <a:ext cx="1800833" cy="1800833"/>
          </a:xfrm>
          <a:prstGeom prst="rect">
            <a:avLst/>
          </a:prstGeom>
        </p:spPr>
      </p:pic>
      <p:sp>
        <p:nvSpPr>
          <p:cNvPr id="6" name="Tekstiruutu 5">
            <a:extLst>
              <a:ext uri="{FF2B5EF4-FFF2-40B4-BE49-F238E27FC236}">
                <a16:creationId xmlns:a16="http://schemas.microsoft.com/office/drawing/2014/main" id="{1CFFB3C0-26FB-2BC5-5C6F-D3CD3AB12394}"/>
              </a:ext>
            </a:extLst>
          </p:cNvPr>
          <p:cNvSpPr txBox="1"/>
          <p:nvPr/>
        </p:nvSpPr>
        <p:spPr>
          <a:xfrm>
            <a:off x="10569553" y="6577739"/>
            <a:ext cx="1383712" cy="215444"/>
          </a:xfrm>
          <a:prstGeom prst="rect">
            <a:avLst/>
          </a:prstGeom>
          <a:noFill/>
        </p:spPr>
        <p:txBody>
          <a:bodyPr wrap="none" rtlCol="0">
            <a:spAutoFit/>
          </a:bodyPr>
          <a:lstStyle/>
          <a:p>
            <a:r>
              <a:rPr lang="fi-FI" sz="800" dirty="0">
                <a:solidFill>
                  <a:schemeClr val="bg1"/>
                </a:solidFill>
              </a:rPr>
              <a:t>Kuva copyright: pixabay.com</a:t>
            </a:r>
          </a:p>
        </p:txBody>
      </p:sp>
      <p:pic>
        <p:nvPicPr>
          <p:cNvPr id="4" name="Kuva 3">
            <a:extLst>
              <a:ext uri="{FF2B5EF4-FFF2-40B4-BE49-F238E27FC236}">
                <a16:creationId xmlns:a16="http://schemas.microsoft.com/office/drawing/2014/main" id="{15788781-E5D0-7C76-100E-85B3B65FB92C}"/>
              </a:ext>
            </a:extLst>
          </p:cNvPr>
          <p:cNvPicPr>
            <a:picLocks noChangeAspect="1"/>
          </p:cNvPicPr>
          <p:nvPr/>
        </p:nvPicPr>
        <p:blipFill>
          <a:blip r:embed="rId3"/>
          <a:stretch>
            <a:fillRect/>
          </a:stretch>
        </p:blipFill>
        <p:spPr>
          <a:xfrm>
            <a:off x="2486025" y="3642837"/>
            <a:ext cx="5901192" cy="3150346"/>
          </a:xfrm>
          <a:prstGeom prst="rect">
            <a:avLst/>
          </a:prstGeom>
        </p:spPr>
      </p:pic>
    </p:spTree>
    <p:extLst>
      <p:ext uri="{BB962C8B-B14F-4D97-AF65-F5344CB8AC3E}">
        <p14:creationId xmlns:p14="http://schemas.microsoft.com/office/powerpoint/2010/main" val="2750787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1DE5E1-C6DA-682E-06AD-226D2BABEC56}"/>
              </a:ext>
            </a:extLst>
          </p:cNvPr>
          <p:cNvSpPr>
            <a:spLocks noGrp="1"/>
          </p:cNvSpPr>
          <p:nvPr>
            <p:ph type="title"/>
          </p:nvPr>
        </p:nvSpPr>
        <p:spPr/>
        <p:txBody>
          <a:bodyPr/>
          <a:lstStyle/>
          <a:p>
            <a:r>
              <a:rPr lang="fi-FI" dirty="0"/>
              <a:t>Minkälaisia elämäntapavalmennuspolut olisivat?</a:t>
            </a:r>
          </a:p>
        </p:txBody>
      </p:sp>
      <p:sp>
        <p:nvSpPr>
          <p:cNvPr id="3" name="Sisällön paikkamerkki 2">
            <a:extLst>
              <a:ext uri="{FF2B5EF4-FFF2-40B4-BE49-F238E27FC236}">
                <a16:creationId xmlns:a16="http://schemas.microsoft.com/office/drawing/2014/main" id="{AE3FFDB5-740B-53A8-8A5B-65C9466B5095}"/>
              </a:ext>
            </a:extLst>
          </p:cNvPr>
          <p:cNvSpPr>
            <a:spLocks noGrp="1"/>
          </p:cNvSpPr>
          <p:nvPr>
            <p:ph idx="1"/>
          </p:nvPr>
        </p:nvSpPr>
        <p:spPr>
          <a:xfrm>
            <a:off x="838200" y="2253642"/>
            <a:ext cx="10515600" cy="435133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dirty="0">
                <a:solidFill>
                  <a:prstClr val="black"/>
                </a:solidFill>
                <a:latin typeface="Calibri" panose="020F0502020204030204"/>
              </a:rPr>
              <a:t>Elämäntapavalmennusohjelmat </a:t>
            </a:r>
            <a:r>
              <a:rPr kumimoji="0" lang="fi-FI" sz="2800" b="0" i="0" u="none" strike="noStrike" kern="1200" cap="none" spc="0" normalizeH="0" baseline="0" noProof="0" dirty="0">
                <a:ln>
                  <a:noFill/>
                </a:ln>
                <a:solidFill>
                  <a:prstClr val="black"/>
                </a:solidFill>
                <a:effectLst/>
                <a:uLnTx/>
                <a:uFillTx/>
                <a:latin typeface="Calibri" panose="020F0502020204030204"/>
                <a:ea typeface="+mn-ea"/>
                <a:cs typeface="+mn-cs"/>
              </a:rPr>
              <a:t>osaksi Suomen terveydenhuoltoa</a:t>
            </a:r>
          </a:p>
          <a:p>
            <a:r>
              <a:rPr lang="fi-FI" dirty="0"/>
              <a:t>Digi-ohjelmia + live-tapaamisia, ammattilainen antaa palautetta, mitataan edistymistä, vertaistuki, asetetaan tavoitteet</a:t>
            </a:r>
          </a:p>
          <a:p>
            <a:pPr marL="0" indent="0">
              <a:buNone/>
            </a:pPr>
            <a:endParaRPr lang="fi-FI" dirty="0"/>
          </a:p>
          <a:p>
            <a:r>
              <a:rPr lang="fi-FI" dirty="0"/>
              <a:t>Algoritmi etsii kansalaiset ohjelmiin</a:t>
            </a:r>
          </a:p>
          <a:p>
            <a:r>
              <a:rPr lang="fi-FI" dirty="0"/>
              <a:t>Polulle osallistumisesta ihmiselle jokin etu</a:t>
            </a:r>
          </a:p>
          <a:p>
            <a:r>
              <a:rPr lang="fi-FI" dirty="0"/>
              <a:t>Osallistuminen ei varallisuudesta kiinni</a:t>
            </a:r>
            <a:endParaRPr kumimoji="0" lang="fi-F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fi-FI" dirty="0"/>
          </a:p>
          <a:p>
            <a:endParaRPr lang="fi-FI" dirty="0"/>
          </a:p>
        </p:txBody>
      </p:sp>
      <p:pic>
        <p:nvPicPr>
          <p:cNvPr id="4" name="Kuva 3">
            <a:extLst>
              <a:ext uri="{FF2B5EF4-FFF2-40B4-BE49-F238E27FC236}">
                <a16:creationId xmlns:a16="http://schemas.microsoft.com/office/drawing/2014/main" id="{9CDA9282-C9E6-70B3-AA36-CED151552102}"/>
              </a:ext>
            </a:extLst>
          </p:cNvPr>
          <p:cNvPicPr>
            <a:picLocks noChangeAspect="1"/>
          </p:cNvPicPr>
          <p:nvPr/>
        </p:nvPicPr>
        <p:blipFill>
          <a:blip r:embed="rId2"/>
          <a:stretch>
            <a:fillRect/>
          </a:stretch>
        </p:blipFill>
        <p:spPr>
          <a:xfrm>
            <a:off x="10566214" y="37576"/>
            <a:ext cx="1575171" cy="1781894"/>
          </a:xfrm>
          <a:prstGeom prst="rect">
            <a:avLst/>
          </a:prstGeom>
        </p:spPr>
      </p:pic>
      <p:sp>
        <p:nvSpPr>
          <p:cNvPr id="5" name="Tekstiruutu 4">
            <a:extLst>
              <a:ext uri="{FF2B5EF4-FFF2-40B4-BE49-F238E27FC236}">
                <a16:creationId xmlns:a16="http://schemas.microsoft.com/office/drawing/2014/main" id="{01BE7582-E1EC-1C6E-8FEC-1148F1EED39C}"/>
              </a:ext>
            </a:extLst>
          </p:cNvPr>
          <p:cNvSpPr txBox="1"/>
          <p:nvPr/>
        </p:nvSpPr>
        <p:spPr>
          <a:xfrm>
            <a:off x="10747443" y="6604980"/>
            <a:ext cx="1444557" cy="215444"/>
          </a:xfrm>
          <a:prstGeom prst="rect">
            <a:avLst/>
          </a:prstGeom>
          <a:noFill/>
        </p:spPr>
        <p:txBody>
          <a:bodyPr wrap="square" rtlCol="0">
            <a:spAutoFit/>
          </a:bodyPr>
          <a:lstStyle/>
          <a:p>
            <a:r>
              <a:rPr lang="fi-FI" sz="800" dirty="0">
                <a:solidFill>
                  <a:schemeClr val="bg1"/>
                </a:solidFill>
              </a:rPr>
              <a:t>Kuva copyright: pixabay.com</a:t>
            </a:r>
          </a:p>
        </p:txBody>
      </p:sp>
    </p:spTree>
    <p:extLst>
      <p:ext uri="{BB962C8B-B14F-4D97-AF65-F5344CB8AC3E}">
        <p14:creationId xmlns:p14="http://schemas.microsoft.com/office/powerpoint/2010/main" val="1187225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3853F73-F58B-7002-533C-0D7365080187}"/>
              </a:ext>
            </a:extLst>
          </p:cNvPr>
          <p:cNvSpPr>
            <a:spLocks noGrp="1"/>
          </p:cNvSpPr>
          <p:nvPr>
            <p:ph type="title"/>
          </p:nvPr>
        </p:nvSpPr>
        <p:spPr/>
        <p:txBody>
          <a:bodyPr/>
          <a:lstStyle/>
          <a:p>
            <a:r>
              <a:rPr lang="fi-FI" dirty="0"/>
              <a:t>Mitä FALM tekee Suomessa?</a:t>
            </a:r>
          </a:p>
        </p:txBody>
      </p:sp>
      <p:sp>
        <p:nvSpPr>
          <p:cNvPr id="3" name="Sisällön paikkamerkki 2">
            <a:extLst>
              <a:ext uri="{FF2B5EF4-FFF2-40B4-BE49-F238E27FC236}">
                <a16:creationId xmlns:a16="http://schemas.microsoft.com/office/drawing/2014/main" id="{BFFA00DA-C90A-CFE4-01CC-5C67C6332408}"/>
              </a:ext>
            </a:extLst>
          </p:cNvPr>
          <p:cNvSpPr>
            <a:spLocks noGrp="1"/>
          </p:cNvSpPr>
          <p:nvPr>
            <p:ph idx="1"/>
          </p:nvPr>
        </p:nvSpPr>
        <p:spPr>
          <a:xfrm>
            <a:off x="692285" y="2141537"/>
            <a:ext cx="10515600" cy="4351338"/>
          </a:xfrm>
        </p:spPr>
        <p:txBody>
          <a:bodyPr/>
          <a:lstStyle/>
          <a:p>
            <a:r>
              <a:rPr lang="fi-FI" dirty="0"/>
              <a:t>Yhdistys on </a:t>
            </a:r>
            <a:r>
              <a:rPr lang="fi-FI" u="sng" dirty="0"/>
              <a:t>SOTE-alan</a:t>
            </a:r>
            <a:r>
              <a:rPr lang="fi-FI" dirty="0"/>
              <a:t> ammattilaisille ja opiskelijoille.</a:t>
            </a:r>
          </a:p>
          <a:p>
            <a:r>
              <a:rPr lang="fi-FI" u="sng" dirty="0"/>
              <a:t>Kannatusjäsenenä</a:t>
            </a:r>
            <a:r>
              <a:rPr lang="fi-FI" dirty="0"/>
              <a:t> voi olla ei-ammattilainen, joka edistää terveellisiä elintapoja omassa vaikutuspiirissään.</a:t>
            </a:r>
          </a:p>
          <a:p>
            <a:r>
              <a:rPr lang="fi-FI" u="sng" dirty="0" err="1"/>
              <a:t>Zoom</a:t>
            </a:r>
            <a:r>
              <a:rPr lang="fi-FI" u="sng" dirty="0"/>
              <a:t>-koulutus</a:t>
            </a:r>
            <a:r>
              <a:rPr lang="fi-FI" dirty="0"/>
              <a:t> jäsenille kerran kuukaudessa</a:t>
            </a:r>
          </a:p>
          <a:p>
            <a:r>
              <a:rPr lang="fi-FI" u="sng" dirty="0"/>
              <a:t>Materiaalia potilaille ja ammattilaisille</a:t>
            </a:r>
          </a:p>
          <a:p>
            <a:r>
              <a:rPr lang="fi-FI" dirty="0"/>
              <a:t>Koulutustapahtumia, yleisöluentoja, juttuja lehtiin, annetaan haastatteluita</a:t>
            </a:r>
          </a:p>
          <a:p>
            <a:endParaRPr lang="fi-FI" dirty="0"/>
          </a:p>
        </p:txBody>
      </p:sp>
      <p:pic>
        <p:nvPicPr>
          <p:cNvPr id="5" name="Kuva 4">
            <a:extLst>
              <a:ext uri="{FF2B5EF4-FFF2-40B4-BE49-F238E27FC236}">
                <a16:creationId xmlns:a16="http://schemas.microsoft.com/office/drawing/2014/main" id="{36D576B3-2905-A8E4-C8BA-9CC98D8F4535}"/>
              </a:ext>
            </a:extLst>
          </p:cNvPr>
          <p:cNvPicPr>
            <a:picLocks noChangeAspect="1"/>
          </p:cNvPicPr>
          <p:nvPr/>
        </p:nvPicPr>
        <p:blipFill>
          <a:blip r:embed="rId2"/>
          <a:stretch>
            <a:fillRect/>
          </a:stretch>
        </p:blipFill>
        <p:spPr>
          <a:xfrm>
            <a:off x="3317132" y="5791822"/>
            <a:ext cx="2040782" cy="1020391"/>
          </a:xfrm>
          <a:prstGeom prst="rect">
            <a:avLst/>
          </a:prstGeom>
        </p:spPr>
      </p:pic>
      <p:pic>
        <p:nvPicPr>
          <p:cNvPr id="6" name="Kuva 5">
            <a:extLst>
              <a:ext uri="{FF2B5EF4-FFF2-40B4-BE49-F238E27FC236}">
                <a16:creationId xmlns:a16="http://schemas.microsoft.com/office/drawing/2014/main" id="{743FD0CC-C5CB-6E9B-5D00-B1947408BD80}"/>
              </a:ext>
            </a:extLst>
          </p:cNvPr>
          <p:cNvPicPr>
            <a:picLocks noChangeAspect="1"/>
          </p:cNvPicPr>
          <p:nvPr/>
        </p:nvPicPr>
        <p:blipFill>
          <a:blip r:embed="rId3"/>
          <a:stretch>
            <a:fillRect/>
          </a:stretch>
        </p:blipFill>
        <p:spPr>
          <a:xfrm>
            <a:off x="5481536" y="5791822"/>
            <a:ext cx="1479809" cy="1020391"/>
          </a:xfrm>
          <a:prstGeom prst="rect">
            <a:avLst/>
          </a:prstGeom>
        </p:spPr>
      </p:pic>
      <p:sp>
        <p:nvSpPr>
          <p:cNvPr id="7" name="Tekstiruutu 6">
            <a:extLst>
              <a:ext uri="{FF2B5EF4-FFF2-40B4-BE49-F238E27FC236}">
                <a16:creationId xmlns:a16="http://schemas.microsoft.com/office/drawing/2014/main" id="{4051B699-F34E-7A40-7A9E-03B0AB455801}"/>
              </a:ext>
            </a:extLst>
          </p:cNvPr>
          <p:cNvSpPr txBox="1"/>
          <p:nvPr/>
        </p:nvSpPr>
        <p:spPr>
          <a:xfrm>
            <a:off x="10808288" y="6596769"/>
            <a:ext cx="1417376" cy="215444"/>
          </a:xfrm>
          <a:prstGeom prst="rect">
            <a:avLst/>
          </a:prstGeom>
          <a:noFill/>
        </p:spPr>
        <p:txBody>
          <a:bodyPr wrap="none" rtlCol="0">
            <a:spAutoFit/>
          </a:bodyPr>
          <a:lstStyle/>
          <a:p>
            <a:r>
              <a:rPr lang="fi-FI" sz="800" dirty="0">
                <a:solidFill>
                  <a:schemeClr val="bg1"/>
                </a:solidFill>
              </a:rPr>
              <a:t>Kuvat copyright: pixabay.com</a:t>
            </a:r>
          </a:p>
        </p:txBody>
      </p:sp>
    </p:spTree>
    <p:extLst>
      <p:ext uri="{BB962C8B-B14F-4D97-AF65-F5344CB8AC3E}">
        <p14:creationId xmlns:p14="http://schemas.microsoft.com/office/powerpoint/2010/main" val="1122700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AB8E9CF5-E27A-6E15-6641-E3D7C449E75A}"/>
              </a:ext>
            </a:extLst>
          </p:cNvPr>
          <p:cNvPicPr>
            <a:picLocks noChangeAspect="1"/>
          </p:cNvPicPr>
          <p:nvPr/>
        </p:nvPicPr>
        <p:blipFill>
          <a:blip r:embed="rId2"/>
          <a:stretch>
            <a:fillRect/>
          </a:stretch>
        </p:blipFill>
        <p:spPr>
          <a:xfrm>
            <a:off x="1413163" y="642870"/>
            <a:ext cx="3887398" cy="5134475"/>
          </a:xfrm>
          <a:prstGeom prst="rect">
            <a:avLst/>
          </a:prstGeom>
        </p:spPr>
      </p:pic>
      <p:pic>
        <p:nvPicPr>
          <p:cNvPr id="5" name="Kuva 4">
            <a:extLst>
              <a:ext uri="{FF2B5EF4-FFF2-40B4-BE49-F238E27FC236}">
                <a16:creationId xmlns:a16="http://schemas.microsoft.com/office/drawing/2014/main" id="{805753F4-430E-E4AF-7D87-B63C29781A80}"/>
              </a:ext>
            </a:extLst>
          </p:cNvPr>
          <p:cNvPicPr>
            <a:picLocks noChangeAspect="1"/>
          </p:cNvPicPr>
          <p:nvPr/>
        </p:nvPicPr>
        <p:blipFill>
          <a:blip r:embed="rId3"/>
          <a:stretch>
            <a:fillRect/>
          </a:stretch>
        </p:blipFill>
        <p:spPr>
          <a:xfrm>
            <a:off x="5475826" y="806334"/>
            <a:ext cx="5692570" cy="4032442"/>
          </a:xfrm>
          <a:prstGeom prst="rect">
            <a:avLst/>
          </a:prstGeom>
        </p:spPr>
      </p:pic>
      <p:sp>
        <p:nvSpPr>
          <p:cNvPr id="6" name="Tekstiruutu 5">
            <a:extLst>
              <a:ext uri="{FF2B5EF4-FFF2-40B4-BE49-F238E27FC236}">
                <a16:creationId xmlns:a16="http://schemas.microsoft.com/office/drawing/2014/main" id="{B23E3989-7B34-9C3E-4AE1-989EE9DCAED5}"/>
              </a:ext>
            </a:extLst>
          </p:cNvPr>
          <p:cNvSpPr txBox="1"/>
          <p:nvPr/>
        </p:nvSpPr>
        <p:spPr>
          <a:xfrm>
            <a:off x="266007" y="178724"/>
            <a:ext cx="775212" cy="369332"/>
          </a:xfrm>
          <a:prstGeom prst="rect">
            <a:avLst/>
          </a:prstGeom>
          <a:noFill/>
        </p:spPr>
        <p:txBody>
          <a:bodyPr wrap="none" rtlCol="0">
            <a:spAutoFit/>
          </a:bodyPr>
          <a:lstStyle/>
          <a:p>
            <a:r>
              <a:rPr lang="fi-FI" dirty="0"/>
              <a:t>falm.fi</a:t>
            </a:r>
          </a:p>
        </p:txBody>
      </p:sp>
    </p:spTree>
    <p:extLst>
      <p:ext uri="{BB962C8B-B14F-4D97-AF65-F5344CB8AC3E}">
        <p14:creationId xmlns:p14="http://schemas.microsoft.com/office/powerpoint/2010/main" val="1580441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13663600-7271-29A4-4F56-ADD7EBC744EE}"/>
              </a:ext>
            </a:extLst>
          </p:cNvPr>
          <p:cNvPicPr>
            <a:picLocks noChangeAspect="1"/>
          </p:cNvPicPr>
          <p:nvPr/>
        </p:nvPicPr>
        <p:blipFill>
          <a:blip r:embed="rId2"/>
          <a:stretch>
            <a:fillRect/>
          </a:stretch>
        </p:blipFill>
        <p:spPr>
          <a:xfrm>
            <a:off x="415636" y="763264"/>
            <a:ext cx="5274851" cy="5159553"/>
          </a:xfrm>
          <a:prstGeom prst="rect">
            <a:avLst/>
          </a:prstGeom>
        </p:spPr>
      </p:pic>
      <p:pic>
        <p:nvPicPr>
          <p:cNvPr id="4" name="Kuva 3">
            <a:extLst>
              <a:ext uri="{FF2B5EF4-FFF2-40B4-BE49-F238E27FC236}">
                <a16:creationId xmlns:a16="http://schemas.microsoft.com/office/drawing/2014/main" id="{366EC8FE-5723-9626-E9B4-88F38D024D30}"/>
              </a:ext>
            </a:extLst>
          </p:cNvPr>
          <p:cNvPicPr>
            <a:picLocks noChangeAspect="1"/>
          </p:cNvPicPr>
          <p:nvPr/>
        </p:nvPicPr>
        <p:blipFill>
          <a:blip r:embed="rId3"/>
          <a:stretch>
            <a:fillRect/>
          </a:stretch>
        </p:blipFill>
        <p:spPr>
          <a:xfrm>
            <a:off x="6960395" y="855149"/>
            <a:ext cx="4632224" cy="5190504"/>
          </a:xfrm>
          <a:prstGeom prst="rect">
            <a:avLst/>
          </a:prstGeom>
        </p:spPr>
      </p:pic>
      <p:sp>
        <p:nvSpPr>
          <p:cNvPr id="5" name="Tekstiruutu 4">
            <a:extLst>
              <a:ext uri="{FF2B5EF4-FFF2-40B4-BE49-F238E27FC236}">
                <a16:creationId xmlns:a16="http://schemas.microsoft.com/office/drawing/2014/main" id="{A8659372-280A-8608-2E50-97629C5209A5}"/>
              </a:ext>
            </a:extLst>
          </p:cNvPr>
          <p:cNvSpPr txBox="1"/>
          <p:nvPr/>
        </p:nvSpPr>
        <p:spPr>
          <a:xfrm>
            <a:off x="178724" y="170411"/>
            <a:ext cx="775212" cy="369332"/>
          </a:xfrm>
          <a:prstGeom prst="rect">
            <a:avLst/>
          </a:prstGeom>
          <a:noFill/>
        </p:spPr>
        <p:txBody>
          <a:bodyPr wrap="none" rtlCol="0">
            <a:spAutoFit/>
          </a:bodyPr>
          <a:lstStyle/>
          <a:p>
            <a:r>
              <a:rPr lang="fi-FI" dirty="0"/>
              <a:t>falm.fi</a:t>
            </a:r>
          </a:p>
        </p:txBody>
      </p:sp>
    </p:spTree>
    <p:extLst>
      <p:ext uri="{BB962C8B-B14F-4D97-AF65-F5344CB8AC3E}">
        <p14:creationId xmlns:p14="http://schemas.microsoft.com/office/powerpoint/2010/main" val="4065343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1EC3CD55-7126-072A-CB39-B1FABB19D0DC}"/>
              </a:ext>
            </a:extLst>
          </p:cNvPr>
          <p:cNvPicPr>
            <a:picLocks noChangeAspect="1"/>
          </p:cNvPicPr>
          <p:nvPr/>
        </p:nvPicPr>
        <p:blipFill>
          <a:blip r:embed="rId2"/>
          <a:stretch>
            <a:fillRect/>
          </a:stretch>
        </p:blipFill>
        <p:spPr>
          <a:xfrm>
            <a:off x="2148840" y="709067"/>
            <a:ext cx="7287243" cy="5733296"/>
          </a:xfrm>
          <a:prstGeom prst="rect">
            <a:avLst/>
          </a:prstGeom>
        </p:spPr>
      </p:pic>
      <p:sp>
        <p:nvSpPr>
          <p:cNvPr id="4" name="Tekstiruutu 3">
            <a:extLst>
              <a:ext uri="{FF2B5EF4-FFF2-40B4-BE49-F238E27FC236}">
                <a16:creationId xmlns:a16="http://schemas.microsoft.com/office/drawing/2014/main" id="{F0600B3C-8D48-DBB8-2BAB-13F834FBB5A8}"/>
              </a:ext>
            </a:extLst>
          </p:cNvPr>
          <p:cNvSpPr txBox="1"/>
          <p:nvPr/>
        </p:nvSpPr>
        <p:spPr>
          <a:xfrm>
            <a:off x="216131" y="211975"/>
            <a:ext cx="992388" cy="369332"/>
          </a:xfrm>
          <a:prstGeom prst="rect">
            <a:avLst/>
          </a:prstGeom>
          <a:noFill/>
        </p:spPr>
        <p:txBody>
          <a:bodyPr wrap="none" rtlCol="0">
            <a:spAutoFit/>
          </a:bodyPr>
          <a:lstStyle/>
          <a:p>
            <a:r>
              <a:rPr lang="fi-FI" dirty="0"/>
              <a:t>kokaru.fi</a:t>
            </a:r>
          </a:p>
        </p:txBody>
      </p:sp>
    </p:spTree>
    <p:extLst>
      <p:ext uri="{BB962C8B-B14F-4D97-AF65-F5344CB8AC3E}">
        <p14:creationId xmlns:p14="http://schemas.microsoft.com/office/powerpoint/2010/main" val="3031091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BF177E-1F0E-289F-7CC9-CFBA9F276F83}"/>
              </a:ext>
            </a:extLst>
          </p:cNvPr>
          <p:cNvSpPr>
            <a:spLocks noGrp="1"/>
          </p:cNvSpPr>
          <p:nvPr>
            <p:ph type="title"/>
          </p:nvPr>
        </p:nvSpPr>
        <p:spPr>
          <a:xfrm>
            <a:off x="572310" y="583661"/>
            <a:ext cx="10515600" cy="1431284"/>
          </a:xfrm>
          <a:ln>
            <a:solidFill>
              <a:schemeClr val="tx1"/>
            </a:solidFill>
          </a:ln>
        </p:spPr>
        <p:txBody>
          <a:bodyPr>
            <a:normAutofit fontScale="90000"/>
          </a:bodyPr>
          <a:lstStyle/>
          <a:p>
            <a:pPr algn="ctr"/>
            <a:br>
              <a:rPr lang="fi-FI" dirty="0"/>
            </a:br>
            <a:r>
              <a:rPr lang="fi-FI" b="1" dirty="0"/>
              <a:t>Elämäntapalääketieteen kansainvälinen pätevyys </a:t>
            </a:r>
            <a:r>
              <a:rPr lang="fi-FI" dirty="0"/>
              <a:t>(</a:t>
            </a:r>
            <a:r>
              <a:rPr lang="fi-FI" dirty="0" err="1"/>
              <a:t>Dipl</a:t>
            </a:r>
            <a:r>
              <a:rPr lang="fi-FI" dirty="0"/>
              <a:t> IBLM)</a:t>
            </a:r>
            <a:br>
              <a:rPr lang="fi-FI" dirty="0"/>
            </a:br>
            <a:endParaRPr lang="fi-FI" dirty="0"/>
          </a:p>
        </p:txBody>
      </p:sp>
      <p:sp>
        <p:nvSpPr>
          <p:cNvPr id="7" name="Sisällön paikkamerkki 6">
            <a:extLst>
              <a:ext uri="{FF2B5EF4-FFF2-40B4-BE49-F238E27FC236}">
                <a16:creationId xmlns:a16="http://schemas.microsoft.com/office/drawing/2014/main" id="{BF3F335E-2D74-62D6-A66B-A380A1DA31FE}"/>
              </a:ext>
            </a:extLst>
          </p:cNvPr>
          <p:cNvSpPr>
            <a:spLocks noGrp="1"/>
          </p:cNvSpPr>
          <p:nvPr>
            <p:ph idx="1"/>
          </p:nvPr>
        </p:nvSpPr>
        <p:spPr>
          <a:xfrm>
            <a:off x="838200" y="2506662"/>
            <a:ext cx="10515600" cy="3311678"/>
          </a:xfrm>
        </p:spPr>
        <p:txBody>
          <a:bodyPr>
            <a:normAutofit lnSpcReduction="10000"/>
          </a:bodyPr>
          <a:lstStyle/>
          <a:p>
            <a:r>
              <a:rPr lang="fi-FI" dirty="0"/>
              <a:t>International Board of </a:t>
            </a:r>
            <a:r>
              <a:rPr lang="fi-FI" dirty="0" err="1"/>
              <a:t>Lifestyle</a:t>
            </a:r>
            <a:r>
              <a:rPr lang="fi-FI" dirty="0"/>
              <a:t> </a:t>
            </a:r>
            <a:r>
              <a:rPr lang="fi-FI" dirty="0" err="1"/>
              <a:t>Medicine</a:t>
            </a:r>
            <a:r>
              <a:rPr lang="fi-FI" dirty="0"/>
              <a:t> (</a:t>
            </a:r>
            <a:r>
              <a:rPr lang="fi-FI" dirty="0">
                <a:hlinkClick r:id="rId3"/>
              </a:rPr>
              <a:t>https://iblm.co</a:t>
            </a:r>
            <a:r>
              <a:rPr lang="fi-FI" dirty="0"/>
              <a:t>)</a:t>
            </a:r>
          </a:p>
          <a:p>
            <a:pPr marL="0" indent="0">
              <a:buNone/>
            </a:pPr>
            <a:endParaRPr lang="fi-FI" dirty="0"/>
          </a:p>
          <a:p>
            <a:pPr lvl="1"/>
            <a:r>
              <a:rPr lang="fi-FI" dirty="0"/>
              <a:t>30 tuntia </a:t>
            </a:r>
            <a:r>
              <a:rPr lang="fi-FI" dirty="0" err="1"/>
              <a:t>online</a:t>
            </a:r>
            <a:r>
              <a:rPr lang="fi-FI" dirty="0"/>
              <a:t> opiskelua + kirja (499 dollaria)</a:t>
            </a:r>
          </a:p>
          <a:p>
            <a:pPr lvl="1"/>
            <a:r>
              <a:rPr lang="fi-FI" dirty="0"/>
              <a:t>10 tuntia in-person kongressi (Esim. BSLM kongressi)</a:t>
            </a:r>
          </a:p>
          <a:p>
            <a:pPr lvl="1"/>
            <a:r>
              <a:rPr lang="fi-FI" dirty="0"/>
              <a:t>Raportin kirjoittaminen potilaskontaktista</a:t>
            </a:r>
          </a:p>
          <a:p>
            <a:pPr lvl="1"/>
            <a:r>
              <a:rPr lang="fi-FI" dirty="0"/>
              <a:t>Tentti joulukuussa ( 899 – 1798 dollaria riippuen ammatistasi)</a:t>
            </a:r>
          </a:p>
          <a:p>
            <a:pPr lvl="1"/>
            <a:endParaRPr lang="fi-FI" dirty="0"/>
          </a:p>
          <a:p>
            <a:pPr lvl="1"/>
            <a:r>
              <a:rPr lang="fi-FI" dirty="0"/>
              <a:t>Pitää olla pohjalla SOTE-alan koulutus</a:t>
            </a:r>
          </a:p>
          <a:p>
            <a:pPr marL="0" indent="0">
              <a:buNone/>
            </a:pPr>
            <a:endParaRPr lang="fi-FI" dirty="0"/>
          </a:p>
        </p:txBody>
      </p:sp>
    </p:spTree>
    <p:extLst>
      <p:ext uri="{BB962C8B-B14F-4D97-AF65-F5344CB8AC3E}">
        <p14:creationId xmlns:p14="http://schemas.microsoft.com/office/powerpoint/2010/main" val="2025341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BECEDDD6-68D3-A19A-A69C-05C08F270854}"/>
              </a:ext>
            </a:extLst>
          </p:cNvPr>
          <p:cNvPicPr>
            <a:picLocks noChangeAspect="1"/>
          </p:cNvPicPr>
          <p:nvPr/>
        </p:nvPicPr>
        <p:blipFill rotWithShape="1">
          <a:blip r:embed="rId3">
            <a:alphaModFix amt="40000"/>
          </a:blip>
          <a:srcRect t="9854" b="5876"/>
          <a:stretch/>
        </p:blipFill>
        <p:spPr>
          <a:xfrm>
            <a:off x="20" y="10"/>
            <a:ext cx="12191980" cy="6857990"/>
          </a:xfrm>
          <a:prstGeom prst="rect">
            <a:avLst/>
          </a:prstGeom>
        </p:spPr>
      </p:pic>
      <p:sp>
        <p:nvSpPr>
          <p:cNvPr id="2" name="Otsikko 1">
            <a:extLst>
              <a:ext uri="{FF2B5EF4-FFF2-40B4-BE49-F238E27FC236}">
                <a16:creationId xmlns:a16="http://schemas.microsoft.com/office/drawing/2014/main" id="{FDEFB77A-CCDA-B6ED-A736-B2002FF07F06}"/>
              </a:ext>
            </a:extLst>
          </p:cNvPr>
          <p:cNvSpPr>
            <a:spLocks noGrp="1"/>
          </p:cNvSpPr>
          <p:nvPr>
            <p:ph type="title"/>
          </p:nvPr>
        </p:nvSpPr>
        <p:spPr>
          <a:xfrm>
            <a:off x="2210936" y="844486"/>
            <a:ext cx="9484225" cy="1461778"/>
          </a:xfrm>
        </p:spPr>
        <p:txBody>
          <a:bodyPr>
            <a:normAutofit/>
          </a:bodyPr>
          <a:lstStyle/>
          <a:p>
            <a:r>
              <a:rPr lang="fi-FI" sz="4000" b="1" dirty="0"/>
              <a:t>YHTEENVETO:</a:t>
            </a:r>
            <a:br>
              <a:rPr lang="fi-FI" sz="4000" b="1" dirty="0"/>
            </a:br>
            <a:r>
              <a:rPr lang="fi-FI" sz="4000" b="1" dirty="0"/>
              <a:t>Elämäntapalääketieteen mahdollisuuksia</a:t>
            </a:r>
          </a:p>
        </p:txBody>
      </p:sp>
      <p:graphicFrame>
        <p:nvGraphicFramePr>
          <p:cNvPr id="5" name="Sisällön paikkamerkki 2">
            <a:extLst>
              <a:ext uri="{FF2B5EF4-FFF2-40B4-BE49-F238E27FC236}">
                <a16:creationId xmlns:a16="http://schemas.microsoft.com/office/drawing/2014/main" id="{7CDB4503-F70D-B374-BD7B-0700FBD76BA2}"/>
              </a:ext>
            </a:extLst>
          </p:cNvPr>
          <p:cNvGraphicFramePr>
            <a:graphicFrameLocks noGrp="1"/>
          </p:cNvGraphicFramePr>
          <p:nvPr>
            <p:ph idx="1"/>
            <p:extLst>
              <p:ext uri="{D42A27DB-BD31-4B8C-83A1-F6EECF244321}">
                <p14:modId xmlns:p14="http://schemas.microsoft.com/office/powerpoint/2010/main" val="692263355"/>
              </p:ext>
            </p:extLst>
          </p:nvPr>
        </p:nvGraphicFramePr>
        <p:xfrm>
          <a:off x="2210936" y="2470248"/>
          <a:ext cx="9484235" cy="30527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25113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99629139-C998-8044-0251-E5FAB51C17E6}"/>
              </a:ext>
            </a:extLst>
          </p:cNvPr>
          <p:cNvPicPr>
            <a:picLocks noChangeAspect="1"/>
          </p:cNvPicPr>
          <p:nvPr/>
        </p:nvPicPr>
        <p:blipFill>
          <a:blip r:embed="rId2"/>
          <a:stretch>
            <a:fillRect/>
          </a:stretch>
        </p:blipFill>
        <p:spPr>
          <a:xfrm>
            <a:off x="2050842" y="193508"/>
            <a:ext cx="8090316" cy="6470983"/>
          </a:xfrm>
          <a:prstGeom prst="rect">
            <a:avLst/>
          </a:prstGeom>
        </p:spPr>
      </p:pic>
    </p:spTree>
    <p:extLst>
      <p:ext uri="{BB962C8B-B14F-4D97-AF65-F5344CB8AC3E}">
        <p14:creationId xmlns:p14="http://schemas.microsoft.com/office/powerpoint/2010/main" val="2878293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Kuva 1" descr="Kuva, joka sisältää kohteen koristeltu&#10;&#10;Kuvaus luotu automaattisesti">
            <a:extLst>
              <a:ext uri="{FF2B5EF4-FFF2-40B4-BE49-F238E27FC236}">
                <a16:creationId xmlns:a16="http://schemas.microsoft.com/office/drawing/2014/main" id="{B85BEBDF-BF6D-DA95-2720-0E2249005764}"/>
              </a:ext>
            </a:extLst>
          </p:cNvPr>
          <p:cNvPicPr>
            <a:picLocks noChangeAspect="1"/>
          </p:cNvPicPr>
          <p:nvPr/>
        </p:nvPicPr>
        <p:blipFill rotWithShape="1">
          <a:blip r:embed="rId3">
            <a:alphaModFix amt="50000"/>
          </a:blip>
          <a:srcRect t="6549" r="-1" b="9159"/>
          <a:stretch/>
        </p:blipFill>
        <p:spPr>
          <a:xfrm>
            <a:off x="-1" y="-50007"/>
            <a:ext cx="12188930" cy="6908007"/>
          </a:xfrm>
          <a:prstGeom prst="rect">
            <a:avLst/>
          </a:prstGeom>
        </p:spPr>
      </p:pic>
      <p:sp>
        <p:nvSpPr>
          <p:cNvPr id="3" name="Tekstiruutu 2">
            <a:extLst>
              <a:ext uri="{FF2B5EF4-FFF2-40B4-BE49-F238E27FC236}">
                <a16:creationId xmlns:a16="http://schemas.microsoft.com/office/drawing/2014/main" id="{7447683C-DD6F-0978-055F-11DDADA6FBC5}"/>
              </a:ext>
            </a:extLst>
          </p:cNvPr>
          <p:cNvSpPr txBox="1"/>
          <p:nvPr/>
        </p:nvSpPr>
        <p:spPr>
          <a:xfrm>
            <a:off x="3847290" y="1558615"/>
            <a:ext cx="4884906" cy="2314196"/>
          </a:xfrm>
          <a:prstGeom prst="rect">
            <a:avLst/>
          </a:prstGeom>
          <a:solidFill>
            <a:schemeClr val="bg1">
              <a:lumMod val="50000"/>
              <a:lumOff val="50000"/>
              <a:alpha val="73000"/>
            </a:schemeClr>
          </a:solidFill>
        </p:spPr>
        <p:txBody>
          <a:bodyPr vert="horz" lIns="91440" tIns="45720" rIns="91440" bIns="45720" rtlCol="0" anchor="b">
            <a:normAutofit/>
          </a:bodyPr>
          <a:lstStyle/>
          <a:p>
            <a:pPr algn="ctr">
              <a:lnSpc>
                <a:spcPct val="90000"/>
              </a:lnSpc>
              <a:spcBef>
                <a:spcPct val="0"/>
              </a:spcBef>
              <a:spcAft>
                <a:spcPts val="600"/>
              </a:spcAft>
            </a:pPr>
            <a:r>
              <a:rPr lang="en-US" sz="5800" dirty="0">
                <a:solidFill>
                  <a:srgbClr val="FFFFFF"/>
                </a:solidFill>
                <a:latin typeface="Aharoni" panose="02010803020104030203" pitchFamily="2" charset="-79"/>
                <a:ea typeface="+mj-ea"/>
                <a:cs typeface="Aharoni" panose="02010803020104030203" pitchFamily="2" charset="-79"/>
              </a:rPr>
              <a:t>Kiitos</a:t>
            </a:r>
          </a:p>
          <a:p>
            <a:pPr algn="ctr">
              <a:lnSpc>
                <a:spcPct val="90000"/>
              </a:lnSpc>
              <a:spcBef>
                <a:spcPct val="0"/>
              </a:spcBef>
              <a:spcAft>
                <a:spcPts val="600"/>
              </a:spcAft>
            </a:pPr>
            <a:endParaRPr lang="en-US" sz="2400" dirty="0">
              <a:solidFill>
                <a:srgbClr val="FFFFFF"/>
              </a:solidFill>
              <a:latin typeface="Aharoni" panose="02010803020104030203" pitchFamily="2" charset="-79"/>
              <a:ea typeface="+mj-ea"/>
              <a:cs typeface="Aharoni" panose="02010803020104030203" pitchFamily="2" charset="-79"/>
            </a:endParaRPr>
          </a:p>
        </p:txBody>
      </p:sp>
      <p:sp>
        <p:nvSpPr>
          <p:cNvPr id="1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iruutu 3">
            <a:extLst>
              <a:ext uri="{FF2B5EF4-FFF2-40B4-BE49-F238E27FC236}">
                <a16:creationId xmlns:a16="http://schemas.microsoft.com/office/drawing/2014/main" id="{C7A6A248-07C7-09C6-C9EE-00AD5FCB292D}"/>
              </a:ext>
            </a:extLst>
          </p:cNvPr>
          <p:cNvSpPr txBox="1"/>
          <p:nvPr/>
        </p:nvSpPr>
        <p:spPr>
          <a:xfrm>
            <a:off x="7159752" y="3675888"/>
            <a:ext cx="184731" cy="369332"/>
          </a:xfrm>
          <a:prstGeom prst="rect">
            <a:avLst/>
          </a:prstGeom>
          <a:noFill/>
        </p:spPr>
        <p:txBody>
          <a:bodyPr wrap="none" rtlCol="0">
            <a:spAutoFit/>
          </a:bodyPr>
          <a:lstStyle/>
          <a:p>
            <a:endParaRPr lang="fi-FI" dirty="0"/>
          </a:p>
        </p:txBody>
      </p:sp>
      <p:sp>
        <p:nvSpPr>
          <p:cNvPr id="8" name="Tekstiruutu 7">
            <a:extLst>
              <a:ext uri="{FF2B5EF4-FFF2-40B4-BE49-F238E27FC236}">
                <a16:creationId xmlns:a16="http://schemas.microsoft.com/office/drawing/2014/main" id="{07D99203-7B99-B23D-F0EE-6C258BD24C44}"/>
              </a:ext>
            </a:extLst>
          </p:cNvPr>
          <p:cNvSpPr txBox="1"/>
          <p:nvPr/>
        </p:nvSpPr>
        <p:spPr>
          <a:xfrm>
            <a:off x="10745334" y="6582449"/>
            <a:ext cx="1443595" cy="215444"/>
          </a:xfrm>
          <a:prstGeom prst="rect">
            <a:avLst/>
          </a:prstGeom>
          <a:noFill/>
        </p:spPr>
        <p:txBody>
          <a:bodyPr wrap="square">
            <a:spAutoFit/>
          </a:bodyPr>
          <a:lstStyle/>
          <a:p>
            <a:r>
              <a:rPr lang="fi-FI" sz="800" dirty="0"/>
              <a:t>Kuva copyright: pixabay.com</a:t>
            </a:r>
          </a:p>
        </p:txBody>
      </p:sp>
      <p:sp>
        <p:nvSpPr>
          <p:cNvPr id="7" name="Tekstiruutu 6">
            <a:extLst>
              <a:ext uri="{FF2B5EF4-FFF2-40B4-BE49-F238E27FC236}">
                <a16:creationId xmlns:a16="http://schemas.microsoft.com/office/drawing/2014/main" id="{91A157F3-66D1-19C9-6462-508E5E9A49D7}"/>
              </a:ext>
            </a:extLst>
          </p:cNvPr>
          <p:cNvSpPr txBox="1"/>
          <p:nvPr/>
        </p:nvSpPr>
        <p:spPr>
          <a:xfrm>
            <a:off x="154984" y="242330"/>
            <a:ext cx="2479461" cy="369332"/>
          </a:xfrm>
          <a:prstGeom prst="rect">
            <a:avLst/>
          </a:prstGeom>
          <a:noFill/>
          <a:ln>
            <a:solidFill>
              <a:schemeClr val="tx1"/>
            </a:solidFill>
          </a:ln>
        </p:spPr>
        <p:txBody>
          <a:bodyPr wrap="none" rtlCol="0">
            <a:spAutoFit/>
          </a:bodyPr>
          <a:lstStyle/>
          <a:p>
            <a:r>
              <a:rPr lang="fi-FI" dirty="0"/>
              <a:t>Terveysprojektikarpalo.fi</a:t>
            </a:r>
          </a:p>
        </p:txBody>
      </p:sp>
    </p:spTree>
    <p:extLst>
      <p:ext uri="{BB962C8B-B14F-4D97-AF65-F5344CB8AC3E}">
        <p14:creationId xmlns:p14="http://schemas.microsoft.com/office/powerpoint/2010/main" val="287657102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05BD44-4243-E890-3970-C0BB647590D3}"/>
              </a:ext>
            </a:extLst>
          </p:cNvPr>
          <p:cNvSpPr>
            <a:spLocks noGrp="1"/>
          </p:cNvSpPr>
          <p:nvPr>
            <p:ph type="title"/>
          </p:nvPr>
        </p:nvSpPr>
        <p:spPr/>
        <p:txBody>
          <a:bodyPr/>
          <a:lstStyle/>
          <a:p>
            <a:r>
              <a:rPr lang="fi-FI" dirty="0"/>
              <a:t>Muuttuva näkemys</a:t>
            </a:r>
          </a:p>
        </p:txBody>
      </p:sp>
      <p:sp>
        <p:nvSpPr>
          <p:cNvPr id="3" name="Sisällön paikkamerkki 2">
            <a:extLst>
              <a:ext uri="{FF2B5EF4-FFF2-40B4-BE49-F238E27FC236}">
                <a16:creationId xmlns:a16="http://schemas.microsoft.com/office/drawing/2014/main" id="{AB906245-586D-68C1-BCB7-DCBCBBDCAC1A}"/>
              </a:ext>
            </a:extLst>
          </p:cNvPr>
          <p:cNvSpPr>
            <a:spLocks noGrp="1"/>
          </p:cNvSpPr>
          <p:nvPr>
            <p:ph idx="1"/>
          </p:nvPr>
        </p:nvSpPr>
        <p:spPr/>
        <p:txBody>
          <a:bodyPr>
            <a:normAutofit/>
          </a:bodyPr>
          <a:lstStyle/>
          <a:p>
            <a:r>
              <a:rPr lang="fi-FI" dirty="0"/>
              <a:t>Muutos terveydenhuoltoon</a:t>
            </a:r>
          </a:p>
          <a:p>
            <a:r>
              <a:rPr lang="fi-FI" dirty="0"/>
              <a:t>Sairauskeskeisyys -&gt; terveyskeskeisyys</a:t>
            </a:r>
          </a:p>
          <a:p>
            <a:r>
              <a:rPr lang="fi-FI" dirty="0"/>
              <a:t>Oireiden hoito -&gt; sairauksien syihin puuttuminen</a:t>
            </a:r>
          </a:p>
          <a:p>
            <a:r>
              <a:rPr lang="fi-FI" dirty="0"/>
              <a:t>Ihminen voi omilla toimillaan vaikuttaa terveytensä määrään</a:t>
            </a:r>
          </a:p>
          <a:p>
            <a:r>
              <a:rPr lang="fi-FI" dirty="0"/>
              <a:t>Ihmisen terveys voi säilyä ja jopa palautua</a:t>
            </a:r>
          </a:p>
          <a:p>
            <a:r>
              <a:rPr lang="fi-FI" dirty="0"/>
              <a:t>Oikeus saada tukea terveyden ylläpitämisessä</a:t>
            </a:r>
          </a:p>
          <a:p>
            <a:r>
              <a:rPr lang="fi-FI" dirty="0"/>
              <a:t>Päätösvalta säilyy ihmisellä (ei ole pakkoa)</a:t>
            </a:r>
          </a:p>
          <a:p>
            <a:r>
              <a:rPr lang="fi-FI" dirty="0"/>
              <a:t>Enemmän varoja terveyden ylläpitämiseen</a:t>
            </a:r>
          </a:p>
        </p:txBody>
      </p:sp>
      <p:pic>
        <p:nvPicPr>
          <p:cNvPr id="4" name="Kuva 3">
            <a:extLst>
              <a:ext uri="{FF2B5EF4-FFF2-40B4-BE49-F238E27FC236}">
                <a16:creationId xmlns:a16="http://schemas.microsoft.com/office/drawing/2014/main" id="{90E7BC95-170E-2A88-9403-89C68B2B0467}"/>
              </a:ext>
            </a:extLst>
          </p:cNvPr>
          <p:cNvPicPr>
            <a:picLocks noChangeAspect="1"/>
          </p:cNvPicPr>
          <p:nvPr/>
        </p:nvPicPr>
        <p:blipFill>
          <a:blip r:embed="rId2"/>
          <a:stretch>
            <a:fillRect/>
          </a:stretch>
        </p:blipFill>
        <p:spPr>
          <a:xfrm>
            <a:off x="8210144" y="294532"/>
            <a:ext cx="3714345" cy="2476230"/>
          </a:xfrm>
          <a:prstGeom prst="rect">
            <a:avLst/>
          </a:prstGeom>
        </p:spPr>
      </p:pic>
      <p:sp>
        <p:nvSpPr>
          <p:cNvPr id="5" name="Tekstiruutu 4">
            <a:extLst>
              <a:ext uri="{FF2B5EF4-FFF2-40B4-BE49-F238E27FC236}">
                <a16:creationId xmlns:a16="http://schemas.microsoft.com/office/drawing/2014/main" id="{BD542A22-EA49-9D9D-5287-E88B63ADBAA5}"/>
              </a:ext>
            </a:extLst>
          </p:cNvPr>
          <p:cNvSpPr txBox="1"/>
          <p:nvPr/>
        </p:nvSpPr>
        <p:spPr>
          <a:xfrm>
            <a:off x="10661944" y="6563468"/>
            <a:ext cx="1383712" cy="215444"/>
          </a:xfrm>
          <a:prstGeom prst="rect">
            <a:avLst/>
          </a:prstGeom>
          <a:noFill/>
        </p:spPr>
        <p:txBody>
          <a:bodyPr wrap="none" rtlCol="0">
            <a:spAutoFit/>
          </a:bodyPr>
          <a:lstStyle/>
          <a:p>
            <a:r>
              <a:rPr lang="fi-FI" sz="800" dirty="0"/>
              <a:t>Kuva copyright: pixabay.com</a:t>
            </a:r>
          </a:p>
        </p:txBody>
      </p:sp>
    </p:spTree>
    <p:extLst>
      <p:ext uri="{BB962C8B-B14F-4D97-AF65-F5344CB8AC3E}">
        <p14:creationId xmlns:p14="http://schemas.microsoft.com/office/powerpoint/2010/main" val="3426374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CC40B413-1A22-3B33-28F6-BA9496D99A2A}"/>
              </a:ext>
            </a:extLst>
          </p:cNvPr>
          <p:cNvPicPr>
            <a:picLocks noChangeAspect="1"/>
          </p:cNvPicPr>
          <p:nvPr/>
        </p:nvPicPr>
        <p:blipFill>
          <a:blip r:embed="rId2"/>
          <a:stretch>
            <a:fillRect/>
          </a:stretch>
        </p:blipFill>
        <p:spPr>
          <a:xfrm>
            <a:off x="-61993" y="0"/>
            <a:ext cx="12315986" cy="7496175"/>
          </a:xfrm>
          <a:prstGeom prst="rect">
            <a:avLst/>
          </a:prstGeom>
        </p:spPr>
      </p:pic>
      <p:sp>
        <p:nvSpPr>
          <p:cNvPr id="3" name="Tekstiruutu 2">
            <a:extLst>
              <a:ext uri="{FF2B5EF4-FFF2-40B4-BE49-F238E27FC236}">
                <a16:creationId xmlns:a16="http://schemas.microsoft.com/office/drawing/2014/main" id="{3F19CCF5-5C4E-1545-7985-0780A6A17165}"/>
              </a:ext>
            </a:extLst>
          </p:cNvPr>
          <p:cNvSpPr txBox="1"/>
          <p:nvPr/>
        </p:nvSpPr>
        <p:spPr>
          <a:xfrm>
            <a:off x="3438525" y="1704975"/>
            <a:ext cx="5350305" cy="4801314"/>
          </a:xfrm>
          <a:prstGeom prst="rect">
            <a:avLst/>
          </a:prstGeom>
          <a:solidFill>
            <a:schemeClr val="bg1">
              <a:alpha val="62000"/>
            </a:schemeClr>
          </a:solidFill>
        </p:spPr>
        <p:txBody>
          <a:bodyPr wrap="square" rtlCol="0">
            <a:spAutoFit/>
          </a:bodyPr>
          <a:lstStyle/>
          <a:p>
            <a:endParaRPr lang="fi-FI" sz="3200" dirty="0"/>
          </a:p>
          <a:p>
            <a:pPr algn="ctr"/>
            <a:r>
              <a:rPr lang="fi-FI" sz="3200" dirty="0"/>
              <a:t>VAPAAEHTOISUUS</a:t>
            </a:r>
          </a:p>
          <a:p>
            <a:pPr algn="ctr"/>
            <a:endParaRPr lang="fi-FI" sz="3200" dirty="0"/>
          </a:p>
          <a:p>
            <a:pPr algn="ctr"/>
            <a:r>
              <a:rPr lang="fi-FI" sz="3200" dirty="0"/>
              <a:t>Elämäntapalääketieteessä minkään asian suhteen ei ole pakkoa ja ehdottomuutta </a:t>
            </a:r>
          </a:p>
          <a:p>
            <a:pPr algn="ctr"/>
            <a:endParaRPr lang="fi-FI" sz="3200" dirty="0"/>
          </a:p>
          <a:p>
            <a:pPr algn="ctr"/>
            <a:r>
              <a:rPr lang="fi-FI" sz="3200" dirty="0"/>
              <a:t>Ohjeet ovat suosituksia, </a:t>
            </a:r>
          </a:p>
          <a:p>
            <a:pPr algn="ctr"/>
            <a:r>
              <a:rPr lang="fi-FI" sz="3200" dirty="0"/>
              <a:t>eivät määräyksiä</a:t>
            </a:r>
          </a:p>
          <a:p>
            <a:endParaRPr lang="fi-FI" dirty="0"/>
          </a:p>
        </p:txBody>
      </p:sp>
    </p:spTree>
    <p:extLst>
      <p:ext uri="{BB962C8B-B14F-4D97-AF65-F5344CB8AC3E}">
        <p14:creationId xmlns:p14="http://schemas.microsoft.com/office/powerpoint/2010/main" val="2531807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5C7F043-6F4A-A565-EF18-1D58D6061D50}"/>
              </a:ext>
            </a:extLst>
          </p:cNvPr>
          <p:cNvPicPr>
            <a:picLocks noChangeAspect="1"/>
          </p:cNvPicPr>
          <p:nvPr/>
        </p:nvPicPr>
        <p:blipFill rotWithShape="1">
          <a:blip r:embed="rId3"/>
          <a:srcRect l="8583" r="13121"/>
          <a:stretch/>
        </p:blipFill>
        <p:spPr>
          <a:xfrm>
            <a:off x="4161576" y="-478"/>
            <a:ext cx="8074479" cy="6857990"/>
          </a:xfrm>
          <a:prstGeom prst="rect">
            <a:avLst/>
          </a:prstGeom>
        </p:spPr>
      </p:pic>
      <p:sp>
        <p:nvSpPr>
          <p:cNvPr id="26" name="Freeform: Shape 15">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17">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BEB7EC0A-1E47-5762-113A-47EE24711B78}"/>
              </a:ext>
            </a:extLst>
          </p:cNvPr>
          <p:cNvSpPr>
            <a:spLocks noGrp="1"/>
          </p:cNvSpPr>
          <p:nvPr>
            <p:ph type="title"/>
          </p:nvPr>
        </p:nvSpPr>
        <p:spPr>
          <a:xfrm>
            <a:off x="804672" y="365125"/>
            <a:ext cx="5266155" cy="1325563"/>
          </a:xfrm>
        </p:spPr>
        <p:txBody>
          <a:bodyPr>
            <a:normAutofit/>
          </a:bodyPr>
          <a:lstStyle/>
          <a:p>
            <a:r>
              <a:rPr lang="en-US" kern="1200" dirty="0" err="1">
                <a:latin typeface="+mj-lt"/>
                <a:ea typeface="+mj-ea"/>
                <a:cs typeface="+mj-cs"/>
              </a:rPr>
              <a:t>Elämäntapalääketiede</a:t>
            </a:r>
            <a:r>
              <a:rPr lang="en-US" kern="1200" dirty="0">
                <a:latin typeface="+mj-lt"/>
                <a:ea typeface="+mj-ea"/>
                <a:cs typeface="+mj-cs"/>
              </a:rPr>
              <a:t> on …</a:t>
            </a:r>
            <a:endParaRPr lang="fi-FI" dirty="0"/>
          </a:p>
        </p:txBody>
      </p:sp>
      <p:sp>
        <p:nvSpPr>
          <p:cNvPr id="3" name="Sisällön paikkamerkki 2">
            <a:extLst>
              <a:ext uri="{FF2B5EF4-FFF2-40B4-BE49-F238E27FC236}">
                <a16:creationId xmlns:a16="http://schemas.microsoft.com/office/drawing/2014/main" id="{C2D7D190-93DC-CAC3-B9FE-9571BC5AC249}"/>
              </a:ext>
            </a:extLst>
          </p:cNvPr>
          <p:cNvSpPr>
            <a:spLocks noGrp="1"/>
          </p:cNvSpPr>
          <p:nvPr>
            <p:ph idx="1"/>
          </p:nvPr>
        </p:nvSpPr>
        <p:spPr>
          <a:xfrm>
            <a:off x="286720" y="2022601"/>
            <a:ext cx="4897464" cy="4154361"/>
          </a:xfrm>
        </p:spPr>
        <p:txBody>
          <a:bodyPr>
            <a:normAutofit/>
          </a:bodyPr>
          <a:lstStyle/>
          <a:p>
            <a:pPr marL="0" indent="0">
              <a:buNone/>
            </a:pPr>
            <a:r>
              <a:rPr lang="en-US" sz="2400" kern="1200" dirty="0" err="1">
                <a:latin typeface="+mn-lt"/>
                <a:ea typeface="+mn-ea"/>
                <a:cs typeface="+mn-cs"/>
              </a:rPr>
              <a:t>tiukasti</a:t>
            </a:r>
            <a:r>
              <a:rPr lang="en-US" sz="2400" kern="1200" dirty="0">
                <a:latin typeface="+mn-lt"/>
                <a:ea typeface="+mn-ea"/>
                <a:cs typeface="+mn-cs"/>
              </a:rPr>
              <a:t> </a:t>
            </a:r>
            <a:r>
              <a:rPr lang="en-US" sz="2400" u="sng" kern="1200" dirty="0" err="1">
                <a:latin typeface="+mn-lt"/>
                <a:ea typeface="+mn-ea"/>
                <a:cs typeface="+mn-cs"/>
              </a:rPr>
              <a:t>tieteelliseen</a:t>
            </a:r>
            <a:r>
              <a:rPr lang="en-US" sz="2400" u="sng" kern="1200" dirty="0">
                <a:latin typeface="+mn-lt"/>
                <a:ea typeface="+mn-ea"/>
                <a:cs typeface="+mn-cs"/>
              </a:rPr>
              <a:t> </a:t>
            </a:r>
            <a:r>
              <a:rPr lang="en-US" sz="2400" u="sng" kern="1200" dirty="0" err="1">
                <a:latin typeface="+mn-lt"/>
                <a:ea typeface="+mn-ea"/>
                <a:cs typeface="+mn-cs"/>
              </a:rPr>
              <a:t>näyttöön</a:t>
            </a:r>
            <a:r>
              <a:rPr lang="en-US" sz="2400" u="sng" kern="1200" dirty="0">
                <a:latin typeface="+mn-lt"/>
                <a:ea typeface="+mn-ea"/>
                <a:cs typeface="+mn-cs"/>
              </a:rPr>
              <a:t> </a:t>
            </a:r>
            <a:r>
              <a:rPr lang="en-US" sz="2400" kern="1200" dirty="0" err="1">
                <a:latin typeface="+mn-lt"/>
                <a:ea typeface="+mn-ea"/>
                <a:cs typeface="+mn-cs"/>
              </a:rPr>
              <a:t>perustuva</a:t>
            </a:r>
            <a:r>
              <a:rPr lang="en-US" sz="2400" kern="1200" dirty="0">
                <a:latin typeface="+mn-lt"/>
                <a:ea typeface="+mn-ea"/>
                <a:cs typeface="+mn-cs"/>
              </a:rPr>
              <a:t> </a:t>
            </a:r>
            <a:r>
              <a:rPr lang="en-US" sz="2400" kern="1200" dirty="0" err="1">
                <a:latin typeface="+mn-lt"/>
                <a:ea typeface="+mn-ea"/>
                <a:cs typeface="+mn-cs"/>
              </a:rPr>
              <a:t>lääketieteen</a:t>
            </a:r>
            <a:r>
              <a:rPr lang="en-US" sz="2400" kern="1200" dirty="0">
                <a:latin typeface="+mn-lt"/>
                <a:ea typeface="+mn-ea"/>
                <a:cs typeface="+mn-cs"/>
              </a:rPr>
              <a:t> </a:t>
            </a:r>
            <a:r>
              <a:rPr lang="en-US" sz="2400" kern="1200" dirty="0" err="1">
                <a:latin typeface="+mn-lt"/>
                <a:ea typeface="+mn-ea"/>
                <a:cs typeface="+mn-cs"/>
              </a:rPr>
              <a:t>erityispätevyysalue</a:t>
            </a:r>
            <a:r>
              <a:rPr lang="en-US" sz="2400" kern="1200" dirty="0">
                <a:latin typeface="+mn-lt"/>
                <a:ea typeface="+mn-ea"/>
                <a:cs typeface="+mn-cs"/>
              </a:rPr>
              <a:t>, </a:t>
            </a:r>
            <a:r>
              <a:rPr lang="en-US" sz="2400" kern="1200" dirty="0" err="1">
                <a:latin typeface="+mn-lt"/>
                <a:ea typeface="+mn-ea"/>
                <a:cs typeface="+mn-cs"/>
              </a:rPr>
              <a:t>jossa</a:t>
            </a:r>
            <a:r>
              <a:rPr lang="en-US" sz="2400" kern="1200" dirty="0">
                <a:latin typeface="+mn-lt"/>
                <a:ea typeface="+mn-ea"/>
                <a:cs typeface="+mn-cs"/>
              </a:rPr>
              <a:t> </a:t>
            </a:r>
            <a:r>
              <a:rPr lang="en-US" sz="2400" kern="1200" dirty="0" err="1">
                <a:latin typeface="+mn-lt"/>
                <a:ea typeface="+mn-ea"/>
                <a:cs typeface="+mn-cs"/>
              </a:rPr>
              <a:t>käytetään</a:t>
            </a:r>
            <a:r>
              <a:rPr lang="en-US" sz="2400" kern="1200" dirty="0">
                <a:latin typeface="+mn-lt"/>
                <a:ea typeface="+mn-ea"/>
                <a:cs typeface="+mn-cs"/>
              </a:rPr>
              <a:t> </a:t>
            </a:r>
            <a:r>
              <a:rPr lang="en-US" sz="2400" b="1" u="sng" kern="1200" dirty="0" err="1">
                <a:latin typeface="+mn-lt"/>
                <a:ea typeface="+mn-ea"/>
                <a:cs typeface="+mn-cs"/>
              </a:rPr>
              <a:t>terveellisiä</a:t>
            </a:r>
            <a:r>
              <a:rPr lang="en-US" sz="2400" b="1" u="sng" kern="1200" dirty="0">
                <a:latin typeface="+mn-lt"/>
                <a:ea typeface="+mn-ea"/>
                <a:cs typeface="+mn-cs"/>
              </a:rPr>
              <a:t> </a:t>
            </a:r>
            <a:r>
              <a:rPr lang="en-US" sz="2400" b="1" u="sng" kern="1200" dirty="0" err="1">
                <a:latin typeface="+mn-lt"/>
                <a:ea typeface="+mn-ea"/>
                <a:cs typeface="+mn-cs"/>
              </a:rPr>
              <a:t>elämäntapoja</a:t>
            </a:r>
            <a:r>
              <a:rPr lang="en-US" sz="2400" b="1" u="sng" kern="1200" dirty="0">
                <a:latin typeface="+mn-lt"/>
                <a:ea typeface="+mn-ea"/>
                <a:cs typeface="+mn-cs"/>
              </a:rPr>
              <a:t> </a:t>
            </a:r>
            <a:r>
              <a:rPr lang="en-US" sz="2400" i="1" kern="1200" dirty="0" err="1">
                <a:latin typeface="+mn-lt"/>
                <a:ea typeface="+mn-ea"/>
                <a:cs typeface="+mn-cs"/>
              </a:rPr>
              <a:t>kroonisina</a:t>
            </a:r>
            <a:r>
              <a:rPr lang="en-US" sz="2400" kern="1200" dirty="0">
                <a:latin typeface="+mn-lt"/>
                <a:ea typeface="+mn-ea"/>
                <a:cs typeface="+mn-cs"/>
              </a:rPr>
              <a:t> </a:t>
            </a:r>
            <a:r>
              <a:rPr lang="en-US" sz="2400" kern="1200" dirty="0" err="1">
                <a:latin typeface="+mn-lt"/>
                <a:ea typeface="+mn-ea"/>
                <a:cs typeface="+mn-cs"/>
              </a:rPr>
              <a:t>pidettyjen</a:t>
            </a:r>
            <a:r>
              <a:rPr lang="en-US" sz="2400" kern="1200" dirty="0">
                <a:latin typeface="+mn-lt"/>
                <a:ea typeface="+mn-ea"/>
                <a:cs typeface="+mn-cs"/>
              </a:rPr>
              <a:t> </a:t>
            </a:r>
            <a:r>
              <a:rPr lang="en-US" sz="2400" kern="1200" dirty="0" err="1">
                <a:latin typeface="+mn-lt"/>
                <a:ea typeface="+mn-ea"/>
                <a:cs typeface="+mn-cs"/>
              </a:rPr>
              <a:t>sairauksien</a:t>
            </a:r>
            <a:r>
              <a:rPr lang="en-US" sz="2400" kern="1200" dirty="0">
                <a:latin typeface="+mn-lt"/>
                <a:ea typeface="+mn-ea"/>
                <a:cs typeface="+mn-cs"/>
              </a:rPr>
              <a:t>	</a:t>
            </a:r>
          </a:p>
          <a:p>
            <a:pPr marL="0" indent="0">
              <a:buNone/>
            </a:pPr>
            <a:r>
              <a:rPr lang="en-US" sz="2400" kern="1200" dirty="0">
                <a:latin typeface="+mn-lt"/>
                <a:ea typeface="+mn-ea"/>
                <a:cs typeface="+mn-cs"/>
              </a:rPr>
              <a:t>	- </a:t>
            </a:r>
            <a:r>
              <a:rPr lang="en-US" sz="2400" kern="1200" dirty="0" err="1">
                <a:latin typeface="+mn-lt"/>
                <a:ea typeface="+mn-ea"/>
                <a:cs typeface="+mn-cs"/>
              </a:rPr>
              <a:t>ennaltaehkäisyyn</a:t>
            </a:r>
            <a:endParaRPr lang="en-US" sz="2400" kern="1200" dirty="0">
              <a:latin typeface="+mn-lt"/>
              <a:ea typeface="+mn-ea"/>
              <a:cs typeface="+mn-cs"/>
            </a:endParaRPr>
          </a:p>
          <a:p>
            <a:pPr marL="0" indent="0">
              <a:buNone/>
            </a:pPr>
            <a:r>
              <a:rPr lang="en-US" sz="2400" dirty="0"/>
              <a:t>	- </a:t>
            </a:r>
            <a:r>
              <a:rPr lang="en-US" sz="2400" kern="1200" dirty="0" err="1">
                <a:latin typeface="+mn-lt"/>
                <a:ea typeface="+mn-ea"/>
                <a:cs typeface="+mn-cs"/>
              </a:rPr>
              <a:t>hoitoon</a:t>
            </a:r>
            <a:endParaRPr lang="en-US" sz="2400" kern="1200" dirty="0">
              <a:latin typeface="+mn-lt"/>
              <a:ea typeface="+mn-ea"/>
              <a:cs typeface="+mn-cs"/>
            </a:endParaRPr>
          </a:p>
          <a:p>
            <a:pPr marL="0" indent="0">
              <a:buNone/>
            </a:pPr>
            <a:r>
              <a:rPr lang="en-US" sz="2400" dirty="0"/>
              <a:t>	- </a:t>
            </a:r>
            <a:r>
              <a:rPr lang="en-US" sz="2400" kern="1200" dirty="0" err="1">
                <a:latin typeface="+mn-lt"/>
                <a:ea typeface="+mn-ea"/>
                <a:cs typeface="+mn-cs"/>
              </a:rPr>
              <a:t>parantamiseen</a:t>
            </a:r>
            <a:endParaRPr lang="en-US" sz="2400" kern="1200" dirty="0">
              <a:latin typeface="+mn-lt"/>
              <a:ea typeface="+mn-ea"/>
              <a:cs typeface="+mn-cs"/>
            </a:endParaRPr>
          </a:p>
          <a:p>
            <a:endParaRPr lang="fi-FI" sz="2000" dirty="0"/>
          </a:p>
        </p:txBody>
      </p:sp>
      <p:sp>
        <p:nvSpPr>
          <p:cNvPr id="6" name="Tekstiruutu 5">
            <a:extLst>
              <a:ext uri="{FF2B5EF4-FFF2-40B4-BE49-F238E27FC236}">
                <a16:creationId xmlns:a16="http://schemas.microsoft.com/office/drawing/2014/main" id="{F4CD71D2-B414-1BCB-9E7F-C09B104E12BF}"/>
              </a:ext>
            </a:extLst>
          </p:cNvPr>
          <p:cNvSpPr txBox="1"/>
          <p:nvPr/>
        </p:nvSpPr>
        <p:spPr>
          <a:xfrm>
            <a:off x="4795552" y="6469959"/>
            <a:ext cx="6128496" cy="215444"/>
          </a:xfrm>
          <a:prstGeom prst="rect">
            <a:avLst/>
          </a:prstGeom>
          <a:noFill/>
        </p:spPr>
        <p:txBody>
          <a:bodyPr wrap="square">
            <a:spAutoFit/>
          </a:bodyPr>
          <a:lstStyle/>
          <a:p>
            <a:r>
              <a:rPr lang="fi-FI" sz="800" dirty="0"/>
              <a:t>Kuva copyright: pixabay.com</a:t>
            </a:r>
          </a:p>
        </p:txBody>
      </p:sp>
      <p:pic>
        <p:nvPicPr>
          <p:cNvPr id="7" name="Kuva 6">
            <a:extLst>
              <a:ext uri="{FF2B5EF4-FFF2-40B4-BE49-F238E27FC236}">
                <a16:creationId xmlns:a16="http://schemas.microsoft.com/office/drawing/2014/main" id="{ABB349D3-ED75-A4CA-F337-ABBA11ACC0EC}"/>
              </a:ext>
            </a:extLst>
          </p:cNvPr>
          <p:cNvPicPr>
            <a:picLocks noChangeAspect="1"/>
          </p:cNvPicPr>
          <p:nvPr/>
        </p:nvPicPr>
        <p:blipFill rotWithShape="1">
          <a:blip r:embed="rId4"/>
          <a:srcRect l="-1719" r="27890"/>
          <a:stretch/>
        </p:blipFill>
        <p:spPr>
          <a:xfrm>
            <a:off x="6591301" y="2404741"/>
            <a:ext cx="5452638" cy="4154361"/>
          </a:xfrm>
          <a:prstGeom prst="rect">
            <a:avLst/>
          </a:prstGeom>
        </p:spPr>
      </p:pic>
    </p:spTree>
    <p:extLst>
      <p:ext uri="{BB962C8B-B14F-4D97-AF65-F5344CB8AC3E}">
        <p14:creationId xmlns:p14="http://schemas.microsoft.com/office/powerpoint/2010/main" val="389327272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Kuva 3" descr="Kuva, joka sisältää kohteen teksti&#10;&#10;Kuvaus luotu automaattisesti">
            <a:extLst>
              <a:ext uri="{FF2B5EF4-FFF2-40B4-BE49-F238E27FC236}">
                <a16:creationId xmlns:a16="http://schemas.microsoft.com/office/drawing/2014/main" id="{24EA4A0D-766A-9769-5435-F70F753414B8}"/>
              </a:ext>
            </a:extLst>
          </p:cNvPr>
          <p:cNvPicPr>
            <a:picLocks noChangeAspect="1"/>
          </p:cNvPicPr>
          <p:nvPr/>
        </p:nvPicPr>
        <p:blipFill rotWithShape="1">
          <a:blip r:embed="rId3"/>
          <a:srcRect t="16532" r="9089" b="11545"/>
          <a:stretch/>
        </p:blipFill>
        <p:spPr>
          <a:xfrm>
            <a:off x="3523485" y="10"/>
            <a:ext cx="8668512" cy="6857990"/>
          </a:xfrm>
          <a:prstGeom prst="rect">
            <a:avLst/>
          </a:prstGeom>
        </p:spPr>
      </p:pic>
      <p:sp>
        <p:nvSpPr>
          <p:cNvPr id="64" name="Rectangle 6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1D5BF9A5-8322-6BFF-411D-E2C02420A85C}"/>
              </a:ext>
            </a:extLst>
          </p:cNvPr>
          <p:cNvSpPr>
            <a:spLocks noGrp="1"/>
          </p:cNvSpPr>
          <p:nvPr>
            <p:ph type="ctrTitle"/>
          </p:nvPr>
        </p:nvSpPr>
        <p:spPr>
          <a:xfrm>
            <a:off x="477981" y="1122363"/>
            <a:ext cx="5032170" cy="3204134"/>
          </a:xfrm>
        </p:spPr>
        <p:txBody>
          <a:bodyPr anchor="b">
            <a:normAutofit fontScale="90000"/>
          </a:bodyPr>
          <a:lstStyle/>
          <a:p>
            <a:pPr algn="l"/>
            <a:r>
              <a:rPr lang="fi-FI" sz="4400" b="1" dirty="0"/>
              <a:t>TAUSTASYY</a:t>
            </a:r>
            <a:br>
              <a:rPr lang="fi-FI" sz="3000" dirty="0"/>
            </a:br>
            <a:br>
              <a:rPr lang="fi-FI" sz="3000" dirty="0"/>
            </a:br>
            <a:r>
              <a:rPr lang="fi-FI" sz="3000" dirty="0"/>
              <a:t>Elämäntapalääketieteessä mennään ongelmien </a:t>
            </a:r>
            <a:r>
              <a:rPr lang="fi-FI" sz="3000" u="sng" dirty="0"/>
              <a:t>perusjuurille</a:t>
            </a:r>
            <a:r>
              <a:rPr lang="fi-FI" sz="3000" dirty="0"/>
              <a:t> ja vaikutetaan niihin. </a:t>
            </a:r>
            <a:br>
              <a:rPr lang="fi-FI" sz="3000" dirty="0"/>
            </a:br>
            <a:br>
              <a:rPr lang="fi-FI" sz="3000" dirty="0"/>
            </a:br>
            <a:r>
              <a:rPr lang="fi-FI" sz="3000" dirty="0"/>
              <a:t>Ei hoideta oireita, vaan </a:t>
            </a:r>
            <a:r>
              <a:rPr lang="fi-FI" sz="3000" u="sng" dirty="0"/>
              <a:t>perussyytä</a:t>
            </a:r>
            <a:r>
              <a:rPr lang="fi-FI" sz="3000" dirty="0"/>
              <a:t>.</a:t>
            </a:r>
          </a:p>
        </p:txBody>
      </p:sp>
      <p:sp>
        <p:nvSpPr>
          <p:cNvPr id="3" name="Alaotsikko 2">
            <a:extLst>
              <a:ext uri="{FF2B5EF4-FFF2-40B4-BE49-F238E27FC236}">
                <a16:creationId xmlns:a16="http://schemas.microsoft.com/office/drawing/2014/main" id="{E299329B-488F-FF00-FAAE-14F2F7D8D1A6}"/>
              </a:ext>
            </a:extLst>
          </p:cNvPr>
          <p:cNvSpPr>
            <a:spLocks noGrp="1"/>
          </p:cNvSpPr>
          <p:nvPr>
            <p:ph type="subTitle" idx="1"/>
          </p:nvPr>
        </p:nvSpPr>
        <p:spPr>
          <a:xfrm>
            <a:off x="477980" y="4872922"/>
            <a:ext cx="4023359" cy="1208141"/>
          </a:xfrm>
        </p:spPr>
        <p:txBody>
          <a:bodyPr>
            <a:normAutofit/>
          </a:bodyPr>
          <a:lstStyle/>
          <a:p>
            <a:pPr algn="l"/>
            <a:r>
              <a:rPr lang="fi-FI" sz="2000"/>
              <a:t> </a:t>
            </a:r>
          </a:p>
        </p:txBody>
      </p:sp>
      <p:sp>
        <p:nvSpPr>
          <p:cNvPr id="66" name="Rectangle 6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44668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8">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60" name="Oval 59">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Kuva 3">
            <a:extLst>
              <a:ext uri="{FF2B5EF4-FFF2-40B4-BE49-F238E27FC236}">
                <a16:creationId xmlns:a16="http://schemas.microsoft.com/office/drawing/2014/main" id="{261BCAF4-1C7E-618B-5641-8802698EBD58}"/>
              </a:ext>
            </a:extLst>
          </p:cNvPr>
          <p:cNvPicPr>
            <a:picLocks noChangeAspect="1"/>
          </p:cNvPicPr>
          <p:nvPr/>
        </p:nvPicPr>
        <p:blipFill rotWithShape="1">
          <a:blip r:embed="rId3"/>
          <a:srcRect l="9410" r="16090" b="-2"/>
          <a:stretch/>
        </p:blipFill>
        <p:spPr>
          <a:xfrm>
            <a:off x="2063739" y="473198"/>
            <a:ext cx="2603675" cy="2316271"/>
          </a:xfrm>
          <a:prstGeom prst="rect">
            <a:avLst/>
          </a:prstGeom>
        </p:spPr>
      </p:pic>
      <p:grpSp>
        <p:nvGrpSpPr>
          <p:cNvPr id="67" name="Group 66">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68" name="Straight Connector 67">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6" name="Kuva 5">
            <a:extLst>
              <a:ext uri="{FF2B5EF4-FFF2-40B4-BE49-F238E27FC236}">
                <a16:creationId xmlns:a16="http://schemas.microsoft.com/office/drawing/2014/main" id="{A3E06008-8BA0-EA32-CFAF-66D4A866189A}"/>
              </a:ext>
            </a:extLst>
          </p:cNvPr>
          <p:cNvPicPr>
            <a:picLocks noChangeAspect="1"/>
          </p:cNvPicPr>
          <p:nvPr/>
        </p:nvPicPr>
        <p:blipFill rotWithShape="1">
          <a:blip r:embed="rId4"/>
          <a:srcRect l="479" r="24553" b="-1"/>
          <a:stretch/>
        </p:blipFill>
        <p:spPr>
          <a:xfrm>
            <a:off x="7629944" y="457677"/>
            <a:ext cx="2592560" cy="2310060"/>
          </a:xfrm>
          <a:prstGeom prst="rect">
            <a:avLst/>
          </a:prstGeom>
        </p:spPr>
      </p:pic>
      <p:sp>
        <p:nvSpPr>
          <p:cNvPr id="73" name="Rectangle 7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76" name="Straight Connector 7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Kuva 4">
            <a:extLst>
              <a:ext uri="{FF2B5EF4-FFF2-40B4-BE49-F238E27FC236}">
                <a16:creationId xmlns:a16="http://schemas.microsoft.com/office/drawing/2014/main" id="{0462FA20-F288-1359-F783-C9955556C2FD}"/>
              </a:ext>
            </a:extLst>
          </p:cNvPr>
          <p:cNvPicPr>
            <a:picLocks noChangeAspect="1"/>
          </p:cNvPicPr>
          <p:nvPr/>
        </p:nvPicPr>
        <p:blipFill rotWithShape="1">
          <a:blip r:embed="rId5"/>
          <a:srcRect l="8808" r="16372" b="-1"/>
          <a:stretch/>
        </p:blipFill>
        <p:spPr>
          <a:xfrm>
            <a:off x="4839685" y="473198"/>
            <a:ext cx="2603675" cy="2319966"/>
          </a:xfrm>
          <a:prstGeom prst="rect">
            <a:avLst/>
          </a:prstGeom>
        </p:spPr>
      </p:pic>
      <p:sp>
        <p:nvSpPr>
          <p:cNvPr id="81" name="Rectangle 80">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84" name="Straight Connector 83">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Otsikko 1">
            <a:extLst>
              <a:ext uri="{FF2B5EF4-FFF2-40B4-BE49-F238E27FC236}">
                <a16:creationId xmlns:a16="http://schemas.microsoft.com/office/drawing/2014/main" id="{026576A6-3687-4BF3-BB6C-DC1AC6CD0E66}"/>
              </a:ext>
            </a:extLst>
          </p:cNvPr>
          <p:cNvSpPr>
            <a:spLocks noGrp="1"/>
          </p:cNvSpPr>
          <p:nvPr>
            <p:ph type="title"/>
          </p:nvPr>
        </p:nvSpPr>
        <p:spPr>
          <a:xfrm>
            <a:off x="1656805" y="3442540"/>
            <a:ext cx="4550664" cy="2129586"/>
          </a:xfrm>
          <a:noFill/>
        </p:spPr>
        <p:txBody>
          <a:bodyPr anchor="t">
            <a:normAutofit/>
          </a:bodyPr>
          <a:lstStyle/>
          <a:p>
            <a:r>
              <a:rPr lang="fi-FI" sz="4100" dirty="0">
                <a:solidFill>
                  <a:schemeClr val="bg1"/>
                </a:solidFill>
              </a:rPr>
              <a:t>80 % ennenaikaisista kuolemista johtuu kolmesta syystä:</a:t>
            </a:r>
          </a:p>
        </p:txBody>
      </p:sp>
      <p:sp>
        <p:nvSpPr>
          <p:cNvPr id="3" name="Sisällön paikkamerkki 2">
            <a:extLst>
              <a:ext uri="{FF2B5EF4-FFF2-40B4-BE49-F238E27FC236}">
                <a16:creationId xmlns:a16="http://schemas.microsoft.com/office/drawing/2014/main" id="{ACC6EF04-E8A4-7F79-B315-00F12FAFFEAC}"/>
              </a:ext>
            </a:extLst>
          </p:cNvPr>
          <p:cNvSpPr>
            <a:spLocks noGrp="1"/>
          </p:cNvSpPr>
          <p:nvPr>
            <p:ph idx="1"/>
          </p:nvPr>
        </p:nvSpPr>
        <p:spPr>
          <a:xfrm>
            <a:off x="6513489" y="3611038"/>
            <a:ext cx="4691801" cy="2157994"/>
          </a:xfrm>
          <a:noFill/>
        </p:spPr>
        <p:txBody>
          <a:bodyPr anchor="t">
            <a:normAutofit/>
          </a:bodyPr>
          <a:lstStyle/>
          <a:p>
            <a:pPr marL="0" indent="0">
              <a:buNone/>
            </a:pPr>
            <a:r>
              <a:rPr lang="fi-FI" dirty="0">
                <a:solidFill>
                  <a:schemeClr val="bg1"/>
                </a:solidFill>
                <a:latin typeface="+mj-lt"/>
                <a:ea typeface="+mj-ea"/>
                <a:cs typeface="+mj-cs"/>
              </a:rPr>
              <a:t>1.Epäterveellinen ruokavalio</a:t>
            </a:r>
          </a:p>
          <a:p>
            <a:pPr marL="0" indent="0">
              <a:buNone/>
            </a:pPr>
            <a:r>
              <a:rPr lang="fi-FI" dirty="0">
                <a:solidFill>
                  <a:schemeClr val="bg1"/>
                </a:solidFill>
                <a:latin typeface="+mj-lt"/>
                <a:ea typeface="+mj-ea"/>
                <a:cs typeface="+mj-cs"/>
              </a:rPr>
              <a:t>2.Tupakointi</a:t>
            </a:r>
          </a:p>
          <a:p>
            <a:pPr marL="0" indent="0">
              <a:buNone/>
            </a:pPr>
            <a:r>
              <a:rPr lang="fi-FI" dirty="0">
                <a:solidFill>
                  <a:schemeClr val="bg1"/>
                </a:solidFill>
                <a:latin typeface="+mj-lt"/>
                <a:ea typeface="+mj-ea"/>
                <a:cs typeface="+mj-cs"/>
              </a:rPr>
              <a:t>3.Liikunnan puute</a:t>
            </a:r>
          </a:p>
          <a:p>
            <a:endParaRPr lang="fi-FI" sz="1800" dirty="0">
              <a:solidFill>
                <a:schemeClr val="bg1"/>
              </a:solidFill>
            </a:endParaRPr>
          </a:p>
        </p:txBody>
      </p:sp>
      <p:sp>
        <p:nvSpPr>
          <p:cNvPr id="12" name="Tekstiruutu 11">
            <a:extLst>
              <a:ext uri="{FF2B5EF4-FFF2-40B4-BE49-F238E27FC236}">
                <a16:creationId xmlns:a16="http://schemas.microsoft.com/office/drawing/2014/main" id="{950B8593-9AF5-AFAF-8FDD-A3E7F1D320A6}"/>
              </a:ext>
            </a:extLst>
          </p:cNvPr>
          <p:cNvSpPr txBox="1"/>
          <p:nvPr/>
        </p:nvSpPr>
        <p:spPr>
          <a:xfrm>
            <a:off x="348283" y="6299057"/>
            <a:ext cx="10309931" cy="400110"/>
          </a:xfrm>
          <a:prstGeom prst="rect">
            <a:avLst/>
          </a:prstGeom>
          <a:noFill/>
        </p:spPr>
        <p:txBody>
          <a:bodyPr wrap="square" rtlCol="0">
            <a:spAutoFit/>
          </a:bodyPr>
          <a:lstStyle/>
          <a:p>
            <a:r>
              <a:rPr lang="fi-FI" sz="1000" dirty="0">
                <a:solidFill>
                  <a:schemeClr val="bg1"/>
                </a:solidFill>
              </a:rPr>
              <a:t>Mokdad, Marks. </a:t>
            </a:r>
            <a:r>
              <a:rPr lang="fi-FI" sz="1000" dirty="0" err="1">
                <a:solidFill>
                  <a:schemeClr val="bg1"/>
                </a:solidFill>
              </a:rPr>
              <a:t>Actual</a:t>
            </a:r>
            <a:r>
              <a:rPr lang="fi-FI" sz="1000" dirty="0">
                <a:solidFill>
                  <a:schemeClr val="bg1"/>
                </a:solidFill>
              </a:rPr>
              <a:t> </a:t>
            </a:r>
            <a:r>
              <a:rPr lang="fi-FI" sz="1000" dirty="0" err="1">
                <a:solidFill>
                  <a:schemeClr val="bg1"/>
                </a:solidFill>
              </a:rPr>
              <a:t>causes</a:t>
            </a:r>
            <a:r>
              <a:rPr lang="fi-FI" sz="1000" dirty="0">
                <a:solidFill>
                  <a:schemeClr val="bg1"/>
                </a:solidFill>
              </a:rPr>
              <a:t> of </a:t>
            </a:r>
            <a:r>
              <a:rPr lang="fi-FI" sz="1000" dirty="0" err="1">
                <a:solidFill>
                  <a:schemeClr val="bg1"/>
                </a:solidFill>
              </a:rPr>
              <a:t>death</a:t>
            </a:r>
            <a:r>
              <a:rPr lang="fi-FI" sz="1000" dirty="0">
                <a:solidFill>
                  <a:schemeClr val="bg1"/>
                </a:solidFill>
              </a:rPr>
              <a:t> in </a:t>
            </a:r>
            <a:r>
              <a:rPr lang="fi-FI" sz="1000" dirty="0" err="1">
                <a:solidFill>
                  <a:schemeClr val="bg1"/>
                </a:solidFill>
              </a:rPr>
              <a:t>the</a:t>
            </a:r>
            <a:r>
              <a:rPr lang="fi-FI" sz="1000" dirty="0">
                <a:solidFill>
                  <a:schemeClr val="bg1"/>
                </a:solidFill>
              </a:rPr>
              <a:t> United </a:t>
            </a:r>
            <a:r>
              <a:rPr lang="fi-FI" sz="1000" dirty="0" err="1">
                <a:solidFill>
                  <a:schemeClr val="bg1"/>
                </a:solidFill>
              </a:rPr>
              <a:t>States</a:t>
            </a:r>
            <a:r>
              <a:rPr lang="fi-FI" sz="1000" dirty="0">
                <a:solidFill>
                  <a:schemeClr val="bg1"/>
                </a:solidFill>
              </a:rPr>
              <a:t>. JAMA 2000</a:t>
            </a:r>
          </a:p>
          <a:p>
            <a:r>
              <a:rPr lang="fi-FI" sz="1000" dirty="0" err="1">
                <a:solidFill>
                  <a:schemeClr val="bg1"/>
                </a:solidFill>
              </a:rPr>
              <a:t>Danaei</a:t>
            </a:r>
            <a:r>
              <a:rPr lang="fi-FI" sz="1000" dirty="0">
                <a:solidFill>
                  <a:schemeClr val="bg1"/>
                </a:solidFill>
              </a:rPr>
              <a:t>, </a:t>
            </a:r>
            <a:r>
              <a:rPr lang="fi-FI" sz="1000" dirty="0" err="1">
                <a:solidFill>
                  <a:schemeClr val="bg1"/>
                </a:solidFill>
              </a:rPr>
              <a:t>Ding</a:t>
            </a:r>
            <a:r>
              <a:rPr lang="fi-FI" sz="1000" dirty="0">
                <a:solidFill>
                  <a:schemeClr val="bg1"/>
                </a:solidFill>
              </a:rPr>
              <a:t>. </a:t>
            </a:r>
            <a:r>
              <a:rPr lang="fi-FI" sz="1000" dirty="0" err="1">
                <a:solidFill>
                  <a:schemeClr val="bg1"/>
                </a:solidFill>
              </a:rPr>
              <a:t>The</a:t>
            </a:r>
            <a:r>
              <a:rPr lang="fi-FI" sz="1000" dirty="0">
                <a:solidFill>
                  <a:schemeClr val="bg1"/>
                </a:solidFill>
              </a:rPr>
              <a:t> </a:t>
            </a:r>
            <a:r>
              <a:rPr lang="fi-FI" sz="1000" dirty="0" err="1">
                <a:solidFill>
                  <a:schemeClr val="bg1"/>
                </a:solidFill>
              </a:rPr>
              <a:t>preventable</a:t>
            </a:r>
            <a:r>
              <a:rPr lang="fi-FI" sz="1000" dirty="0">
                <a:solidFill>
                  <a:schemeClr val="bg1"/>
                </a:solidFill>
              </a:rPr>
              <a:t> </a:t>
            </a:r>
            <a:r>
              <a:rPr lang="fi-FI" sz="1000" dirty="0" err="1">
                <a:solidFill>
                  <a:schemeClr val="bg1"/>
                </a:solidFill>
              </a:rPr>
              <a:t>causes</a:t>
            </a:r>
            <a:r>
              <a:rPr lang="fi-FI" sz="1000" dirty="0">
                <a:solidFill>
                  <a:schemeClr val="bg1"/>
                </a:solidFill>
              </a:rPr>
              <a:t> of </a:t>
            </a:r>
            <a:r>
              <a:rPr lang="fi-FI" sz="1000" dirty="0" err="1">
                <a:solidFill>
                  <a:schemeClr val="bg1"/>
                </a:solidFill>
              </a:rPr>
              <a:t>death</a:t>
            </a:r>
            <a:r>
              <a:rPr lang="fi-FI" sz="1000" dirty="0">
                <a:solidFill>
                  <a:schemeClr val="bg1"/>
                </a:solidFill>
              </a:rPr>
              <a:t> in </a:t>
            </a:r>
            <a:r>
              <a:rPr lang="fi-FI" sz="1000" dirty="0" err="1">
                <a:solidFill>
                  <a:schemeClr val="bg1"/>
                </a:solidFill>
              </a:rPr>
              <a:t>the</a:t>
            </a:r>
            <a:r>
              <a:rPr lang="fi-FI" sz="1000" dirty="0">
                <a:solidFill>
                  <a:schemeClr val="bg1"/>
                </a:solidFill>
              </a:rPr>
              <a:t> United </a:t>
            </a:r>
            <a:r>
              <a:rPr lang="fi-FI" sz="1000" dirty="0" err="1">
                <a:solidFill>
                  <a:schemeClr val="bg1"/>
                </a:solidFill>
              </a:rPr>
              <a:t>States</a:t>
            </a:r>
            <a:r>
              <a:rPr lang="fi-FI" sz="1000" dirty="0">
                <a:solidFill>
                  <a:schemeClr val="bg1"/>
                </a:solidFill>
              </a:rPr>
              <a:t>: </a:t>
            </a:r>
            <a:r>
              <a:rPr lang="fi-FI" sz="1000" dirty="0" err="1">
                <a:solidFill>
                  <a:schemeClr val="bg1"/>
                </a:solidFill>
              </a:rPr>
              <a:t>conparative</a:t>
            </a:r>
            <a:r>
              <a:rPr lang="fi-FI" sz="1000" dirty="0">
                <a:solidFill>
                  <a:schemeClr val="bg1"/>
                </a:solidFill>
              </a:rPr>
              <a:t> </a:t>
            </a:r>
            <a:r>
              <a:rPr lang="fi-FI" sz="1000" dirty="0" err="1">
                <a:solidFill>
                  <a:schemeClr val="bg1"/>
                </a:solidFill>
              </a:rPr>
              <a:t>risk</a:t>
            </a:r>
            <a:r>
              <a:rPr lang="fi-FI" sz="1000" dirty="0">
                <a:solidFill>
                  <a:schemeClr val="bg1"/>
                </a:solidFill>
              </a:rPr>
              <a:t> </a:t>
            </a:r>
            <a:r>
              <a:rPr lang="fi-FI" sz="1000" dirty="0" err="1">
                <a:solidFill>
                  <a:schemeClr val="bg1"/>
                </a:solidFill>
              </a:rPr>
              <a:t>assessment</a:t>
            </a:r>
            <a:r>
              <a:rPr lang="fi-FI" sz="1000" dirty="0">
                <a:solidFill>
                  <a:schemeClr val="bg1"/>
                </a:solidFill>
              </a:rPr>
              <a:t> of </a:t>
            </a:r>
            <a:r>
              <a:rPr lang="fi-FI" sz="1000" dirty="0" err="1">
                <a:solidFill>
                  <a:schemeClr val="bg1"/>
                </a:solidFill>
              </a:rPr>
              <a:t>dietary</a:t>
            </a:r>
            <a:r>
              <a:rPr lang="fi-FI" sz="1000" dirty="0">
                <a:solidFill>
                  <a:schemeClr val="bg1"/>
                </a:solidFill>
              </a:rPr>
              <a:t>, </a:t>
            </a:r>
            <a:r>
              <a:rPr lang="fi-FI" sz="1000" dirty="0" err="1">
                <a:solidFill>
                  <a:schemeClr val="bg1"/>
                </a:solidFill>
              </a:rPr>
              <a:t>lifestyle</a:t>
            </a:r>
            <a:r>
              <a:rPr lang="fi-FI" sz="1000" dirty="0">
                <a:solidFill>
                  <a:schemeClr val="bg1"/>
                </a:solidFill>
              </a:rPr>
              <a:t> and </a:t>
            </a:r>
            <a:r>
              <a:rPr lang="fi-FI" sz="1000" dirty="0" err="1">
                <a:solidFill>
                  <a:schemeClr val="bg1"/>
                </a:solidFill>
              </a:rPr>
              <a:t>metabolic</a:t>
            </a:r>
            <a:r>
              <a:rPr lang="fi-FI" sz="1000" dirty="0">
                <a:solidFill>
                  <a:schemeClr val="bg1"/>
                </a:solidFill>
              </a:rPr>
              <a:t> </a:t>
            </a:r>
            <a:r>
              <a:rPr lang="fi-FI" sz="1000" dirty="0" err="1">
                <a:solidFill>
                  <a:schemeClr val="bg1"/>
                </a:solidFill>
              </a:rPr>
              <a:t>risk</a:t>
            </a:r>
            <a:r>
              <a:rPr lang="fi-FI" sz="1000" dirty="0">
                <a:solidFill>
                  <a:schemeClr val="bg1"/>
                </a:solidFill>
              </a:rPr>
              <a:t> </a:t>
            </a:r>
            <a:r>
              <a:rPr lang="fi-FI" sz="1000" dirty="0" err="1">
                <a:solidFill>
                  <a:schemeClr val="bg1"/>
                </a:solidFill>
              </a:rPr>
              <a:t>factors</a:t>
            </a:r>
            <a:r>
              <a:rPr lang="fi-FI" sz="1000" dirty="0">
                <a:solidFill>
                  <a:schemeClr val="bg1"/>
                </a:solidFill>
              </a:rPr>
              <a:t>. </a:t>
            </a:r>
            <a:r>
              <a:rPr lang="fi-FI" sz="1000" dirty="0" err="1">
                <a:solidFill>
                  <a:schemeClr val="bg1"/>
                </a:solidFill>
              </a:rPr>
              <a:t>PloS</a:t>
            </a:r>
            <a:r>
              <a:rPr lang="fi-FI" sz="1000" dirty="0">
                <a:solidFill>
                  <a:schemeClr val="bg1"/>
                </a:solidFill>
              </a:rPr>
              <a:t> </a:t>
            </a:r>
            <a:r>
              <a:rPr lang="fi-FI" sz="1000" dirty="0" err="1">
                <a:solidFill>
                  <a:schemeClr val="bg1"/>
                </a:solidFill>
              </a:rPr>
              <a:t>Med</a:t>
            </a:r>
            <a:r>
              <a:rPr lang="fi-FI" sz="1000" dirty="0">
                <a:solidFill>
                  <a:schemeClr val="bg1"/>
                </a:solidFill>
              </a:rPr>
              <a:t> 2009</a:t>
            </a:r>
          </a:p>
        </p:txBody>
      </p:sp>
      <p:sp>
        <p:nvSpPr>
          <p:cNvPr id="8" name="Tekstiruutu 7">
            <a:extLst>
              <a:ext uri="{FF2B5EF4-FFF2-40B4-BE49-F238E27FC236}">
                <a16:creationId xmlns:a16="http://schemas.microsoft.com/office/drawing/2014/main" id="{3F6C624D-2606-34BE-8D7E-1EAEB89F4F9B}"/>
              </a:ext>
            </a:extLst>
          </p:cNvPr>
          <p:cNvSpPr txBox="1"/>
          <p:nvPr/>
        </p:nvSpPr>
        <p:spPr>
          <a:xfrm>
            <a:off x="2006617" y="191122"/>
            <a:ext cx="6094878" cy="215444"/>
          </a:xfrm>
          <a:prstGeom prst="rect">
            <a:avLst/>
          </a:prstGeom>
          <a:noFill/>
        </p:spPr>
        <p:txBody>
          <a:bodyPr wrap="square">
            <a:spAutoFit/>
          </a:bodyPr>
          <a:lstStyle/>
          <a:p>
            <a:r>
              <a:rPr lang="fi-FI" sz="800" dirty="0">
                <a:solidFill>
                  <a:schemeClr val="bg1"/>
                </a:solidFill>
              </a:rPr>
              <a:t>Kuvat copyright: pixabay.com</a:t>
            </a:r>
          </a:p>
        </p:txBody>
      </p:sp>
    </p:spTree>
    <p:extLst>
      <p:ext uri="{BB962C8B-B14F-4D97-AF65-F5344CB8AC3E}">
        <p14:creationId xmlns:p14="http://schemas.microsoft.com/office/powerpoint/2010/main" val="1638939606"/>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13693</TotalTime>
  <Words>2367</Words>
  <Application>Microsoft Office PowerPoint</Application>
  <PresentationFormat>Laajakuva</PresentationFormat>
  <Paragraphs>404</Paragraphs>
  <Slides>40</Slides>
  <Notes>23</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40</vt:i4>
      </vt:variant>
    </vt:vector>
  </HeadingPairs>
  <TitlesOfParts>
    <vt:vector size="48" baseType="lpstr">
      <vt:lpstr>Abadi</vt:lpstr>
      <vt:lpstr>Aharoni</vt:lpstr>
      <vt:lpstr>Arial</vt:lpstr>
      <vt:lpstr>Calibri</vt:lpstr>
      <vt:lpstr>Calibri Light</vt:lpstr>
      <vt:lpstr>Source Sans Pro</vt:lpstr>
      <vt:lpstr>Times New Roman</vt:lpstr>
      <vt:lpstr>Office-teema</vt:lpstr>
      <vt:lpstr>ELÄMÄNTAPALÄÄKETIEDE - Kuusi pilaria, muuttuva näkemys ja uudet työtavat</vt:lpstr>
      <vt:lpstr>  SUOMEN ELÄMÄNTAPALÄÄKETIETEEN YHDISTYS RY = FALM Otamme kantaa vain terveellisiin elämäntapoihin. Olemme sitoutumaton yhdistys. </vt:lpstr>
      <vt:lpstr>PowerPoint-esitys</vt:lpstr>
      <vt:lpstr>PowerPoint-esitys</vt:lpstr>
      <vt:lpstr>Muuttuva näkemys</vt:lpstr>
      <vt:lpstr>PowerPoint-esitys</vt:lpstr>
      <vt:lpstr>Elämäntapalääketiede on …</vt:lpstr>
      <vt:lpstr>TAUSTASYY  Elämäntapalääketieteessä mennään ongelmien perusjuurille ja vaikutetaan niihin.   Ei hoideta oireita, vaan perussyytä.</vt:lpstr>
      <vt:lpstr>80 % ennenaikaisista kuolemista johtuu kolmesta syystä:</vt:lpstr>
      <vt:lpstr>PowerPoint-esitys</vt:lpstr>
      <vt:lpstr>5 Blue Zones </vt:lpstr>
      <vt:lpstr>Kuinka paljon genetiikka ja epigenetiikka vaikuttavat sairauksien ilmaantumiseen?</vt:lpstr>
      <vt:lpstr>Se mikä tulee vahingollisilla elämäntavoilla, lähtee pois terveellisillä elämäntavoilla.</vt:lpstr>
      <vt:lpstr>Mihin sairauksiin terveellisillä elintavoilla voidaan vaikuttaa?</vt:lpstr>
      <vt:lpstr>Entäs lääkkeet ja toimenpiteet?</vt:lpstr>
      <vt:lpstr>6 terveyden peruspilaria</vt:lpstr>
      <vt:lpstr>KokoKasvisRuoka = KoKaRu</vt:lpstr>
      <vt:lpstr>Kuolinsyyt prosentteina ja iän mukaan Kaliforniassa adventisteilla verrattuna muuhun väestöön.  (1976-1988) Miehet: Adventist Health Study -1 (AHS-1) (1974-1993)</vt:lpstr>
      <vt:lpstr>2021 ESC preventiosuositukset</vt:lpstr>
      <vt:lpstr> </vt:lpstr>
      <vt:lpstr>Liike on lääke</vt:lpstr>
      <vt:lpstr>Palauttava uni</vt:lpstr>
      <vt:lpstr>Haitallisten aineiden välttäminen</vt:lpstr>
      <vt:lpstr>Stressin säätelykeinot ja mielenterveys</vt:lpstr>
      <vt:lpstr>Ihmissuhteet</vt:lpstr>
      <vt:lpstr> </vt:lpstr>
      <vt:lpstr>Ammattilaisen rooli elämäntapalääketieteessä:  LÄÄKÄRI</vt:lpstr>
      <vt:lpstr>Ammattilaisen rooli elämäntapamuutoksen ohjauksessa:  HOITAJAT, RAVITSEMUSTERAPEUTIT, FYSIOTERAPEUTIT, PSYKOLOGIT, TOIMINTATERAPEUTIT, YM</vt:lpstr>
      <vt:lpstr>Ammattilaisen rooli elämäntapamuutoksen ohjauksessa:  LIFESTYLE COACH = ELÄMÄNTAPAVALMENTAJA</vt:lpstr>
      <vt:lpstr>Potilaan rooli elämäntapalääketieteessä</vt:lpstr>
      <vt:lpstr>Elämäntapalääketiede on tiimityötä</vt:lpstr>
      <vt:lpstr>Elämäntapavalmennusta myös terveille</vt:lpstr>
      <vt:lpstr>Minkälaisia elämäntapavalmennuspolut olisivat?</vt:lpstr>
      <vt:lpstr>Mitä FALM tekee Suomessa?</vt:lpstr>
      <vt:lpstr>PowerPoint-esitys</vt:lpstr>
      <vt:lpstr>PowerPoint-esitys</vt:lpstr>
      <vt:lpstr>PowerPoint-esitys</vt:lpstr>
      <vt:lpstr> Elämäntapalääketieteen kansainvälinen pätevyys (Dipl IBLM) </vt:lpstr>
      <vt:lpstr>YHTEENVETO: Elämäntapalääketieteen mahdollisuuksia</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Suomen elämäntapalääketieteen yhdistys  FALM  (Finnish Association of Lifestyle Medicine)</dc:title>
  <dc:creator>Outi Haggren</dc:creator>
  <cp:lastModifiedBy>Outi Haggren</cp:lastModifiedBy>
  <cp:revision>474</cp:revision>
  <dcterms:created xsi:type="dcterms:W3CDTF">2022-11-15T18:54:37Z</dcterms:created>
  <dcterms:modified xsi:type="dcterms:W3CDTF">2023-09-08T08:50:57Z</dcterms:modified>
</cp:coreProperties>
</file>