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71"/>
  </p:notesMasterIdLst>
  <p:sldIdLst>
    <p:sldId id="321" r:id="rId3"/>
    <p:sldId id="677" r:id="rId4"/>
    <p:sldId id="686" r:id="rId5"/>
    <p:sldId id="676" r:id="rId6"/>
    <p:sldId id="322" r:id="rId7"/>
    <p:sldId id="271" r:id="rId8"/>
    <p:sldId id="330" r:id="rId9"/>
    <p:sldId id="317" r:id="rId10"/>
    <p:sldId id="307" r:id="rId11"/>
    <p:sldId id="320" r:id="rId12"/>
    <p:sldId id="295" r:id="rId13"/>
    <p:sldId id="284" r:id="rId14"/>
    <p:sldId id="323" r:id="rId15"/>
    <p:sldId id="285" r:id="rId16"/>
    <p:sldId id="327" r:id="rId17"/>
    <p:sldId id="290" r:id="rId18"/>
    <p:sldId id="269" r:id="rId19"/>
    <p:sldId id="328" r:id="rId20"/>
    <p:sldId id="276" r:id="rId21"/>
    <p:sldId id="316" r:id="rId22"/>
    <p:sldId id="279" r:id="rId23"/>
    <p:sldId id="325" r:id="rId24"/>
    <p:sldId id="326" r:id="rId25"/>
    <p:sldId id="282" r:id="rId26"/>
    <p:sldId id="637" r:id="rId27"/>
    <p:sldId id="678" r:id="rId28"/>
    <p:sldId id="487" r:id="rId29"/>
    <p:sldId id="453" r:id="rId30"/>
    <p:sldId id="270" r:id="rId31"/>
    <p:sldId id="268" r:id="rId32"/>
    <p:sldId id="544" r:id="rId33"/>
    <p:sldId id="523" r:id="rId34"/>
    <p:sldId id="293" r:id="rId35"/>
    <p:sldId id="664" r:id="rId36"/>
    <p:sldId id="665" r:id="rId37"/>
    <p:sldId id="666" r:id="rId38"/>
    <p:sldId id="684" r:id="rId39"/>
    <p:sldId id="683" r:id="rId40"/>
    <p:sldId id="451" r:id="rId41"/>
    <p:sldId id="613" r:id="rId42"/>
    <p:sldId id="616" r:id="rId43"/>
    <p:sldId id="622" r:id="rId44"/>
    <p:sldId id="575" r:id="rId45"/>
    <p:sldId id="437" r:id="rId46"/>
    <p:sldId id="384" r:id="rId47"/>
    <p:sldId id="560" r:id="rId48"/>
    <p:sldId id="362" r:id="rId49"/>
    <p:sldId id="361" r:id="rId50"/>
    <p:sldId id="356" r:id="rId51"/>
    <p:sldId id="439" r:id="rId52"/>
    <p:sldId id="440" r:id="rId53"/>
    <p:sldId id="441" r:id="rId54"/>
    <p:sldId id="444" r:id="rId55"/>
    <p:sldId id="445" r:id="rId56"/>
    <p:sldId id="442" r:id="rId57"/>
    <p:sldId id="443" r:id="rId58"/>
    <p:sldId id="587" r:id="rId59"/>
    <p:sldId id="446" r:id="rId60"/>
    <p:sldId id="434" r:id="rId61"/>
    <p:sldId id="636" r:id="rId62"/>
    <p:sldId id="630" r:id="rId63"/>
    <p:sldId id="534" r:id="rId64"/>
    <p:sldId id="685" r:id="rId65"/>
    <p:sldId id="324" r:id="rId66"/>
    <p:sldId id="679" r:id="rId67"/>
    <p:sldId id="668" r:id="rId68"/>
    <p:sldId id="669" r:id="rId69"/>
    <p:sldId id="306" r:id="rId7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CC94"/>
    <a:srgbClr val="F9F5D8"/>
    <a:srgbClr val="D4CD1E"/>
    <a:srgbClr val="D9DA58"/>
    <a:srgbClr val="E0ECEC"/>
    <a:srgbClr val="E0EBEC"/>
    <a:srgbClr val="E2E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374" autoAdjust="0"/>
    <p:restoredTop sz="59321" autoAdjust="0"/>
  </p:normalViewPr>
  <p:slideViewPr>
    <p:cSldViewPr snapToGrid="0">
      <p:cViewPr varScale="1">
        <p:scale>
          <a:sx n="131" d="100"/>
          <a:sy n="131" d="100"/>
        </p:scale>
        <p:origin x="88" y="9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Taul1!$B$1</c:f>
              <c:strCache>
                <c:ptCount val="1"/>
                <c:pt idx="0">
                  <c:v>Vegaani</c:v>
                </c:pt>
              </c:strCache>
            </c:strRef>
          </c:tx>
          <c:spPr>
            <a:solidFill>
              <a:schemeClr val="accent1">
                <a:shade val="80000"/>
                <a:satMod val="1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Taul1!$A$2:$A$3</c:f>
              <c:strCache>
                <c:ptCount val="2"/>
                <c:pt idx="0">
                  <c:v>NAISET</c:v>
                </c:pt>
                <c:pt idx="1">
                  <c:v>MIEHET</c:v>
                </c:pt>
              </c:strCache>
            </c:strRef>
          </c:cat>
          <c:val>
            <c:numRef>
              <c:f>Taul1!$B$2:$B$3</c:f>
              <c:numCache>
                <c:formatCode>General</c:formatCode>
                <c:ptCount val="2"/>
                <c:pt idx="0">
                  <c:v>-5.47</c:v>
                </c:pt>
                <c:pt idx="1">
                  <c:v>-4.78</c:v>
                </c:pt>
              </c:numCache>
            </c:numRef>
          </c:val>
          <c:extLst>
            <c:ext xmlns:c16="http://schemas.microsoft.com/office/drawing/2014/chart" uri="{C3380CC4-5D6E-409C-BE32-E72D297353CC}">
              <c16:uniqueId val="{00000000-E112-4802-A808-0EDC6C4B6BE2}"/>
            </c:ext>
          </c:extLst>
        </c:ser>
        <c:ser>
          <c:idx val="1"/>
          <c:order val="1"/>
          <c:tx>
            <c:strRef>
              <c:f>Taul1!$C$1</c:f>
              <c:strCache>
                <c:ptCount val="1"/>
                <c:pt idx="0">
                  <c:v>Lakto-ovo</c:v>
                </c:pt>
              </c:strCache>
            </c:strRef>
          </c:tx>
          <c:spPr>
            <a:solidFill>
              <a:schemeClr val="accent2">
                <a:shade val="80000"/>
                <a:satMod val="1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Taul1!$A$2:$A$3</c:f>
              <c:strCache>
                <c:ptCount val="2"/>
                <c:pt idx="0">
                  <c:v>NAISET</c:v>
                </c:pt>
                <c:pt idx="1">
                  <c:v>MIEHET</c:v>
                </c:pt>
              </c:strCache>
            </c:strRef>
          </c:cat>
          <c:val>
            <c:numRef>
              <c:f>Taul1!$C$2:$C$3</c:f>
              <c:numCache>
                <c:formatCode>General</c:formatCode>
                <c:ptCount val="2"/>
                <c:pt idx="0">
                  <c:v>-3.16</c:v>
                </c:pt>
                <c:pt idx="1">
                  <c:v>-2.4900000000000002</c:v>
                </c:pt>
              </c:numCache>
            </c:numRef>
          </c:val>
          <c:extLst>
            <c:ext xmlns:c16="http://schemas.microsoft.com/office/drawing/2014/chart" uri="{C3380CC4-5D6E-409C-BE32-E72D297353CC}">
              <c16:uniqueId val="{00000001-E112-4802-A808-0EDC6C4B6BE2}"/>
            </c:ext>
          </c:extLst>
        </c:ser>
        <c:ser>
          <c:idx val="2"/>
          <c:order val="2"/>
          <c:tx>
            <c:strRef>
              <c:f>Taul1!$D$1</c:f>
              <c:strCache>
                <c:ptCount val="1"/>
                <c:pt idx="0">
                  <c:v>Kala-aksvis</c:v>
                </c:pt>
              </c:strCache>
            </c:strRef>
          </c:tx>
          <c:spPr>
            <a:solidFill>
              <a:schemeClr val="tx2">
                <a:lumMod val="50000"/>
                <a:lumOff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Taul1!$A$2:$A$3</c:f>
              <c:strCache>
                <c:ptCount val="2"/>
                <c:pt idx="0">
                  <c:v>NAISET</c:v>
                </c:pt>
                <c:pt idx="1">
                  <c:v>MIEHET</c:v>
                </c:pt>
              </c:strCache>
            </c:strRef>
          </c:cat>
          <c:val>
            <c:numRef>
              <c:f>Taul1!$D$2:$D$3</c:f>
              <c:numCache>
                <c:formatCode>General</c:formatCode>
                <c:ptCount val="2"/>
                <c:pt idx="0">
                  <c:v>-2.76</c:v>
                </c:pt>
                <c:pt idx="1">
                  <c:v>-2.0699999999999998</c:v>
                </c:pt>
              </c:numCache>
            </c:numRef>
          </c:val>
          <c:extLst>
            <c:ext xmlns:c16="http://schemas.microsoft.com/office/drawing/2014/chart" uri="{C3380CC4-5D6E-409C-BE32-E72D297353CC}">
              <c16:uniqueId val="{00000002-E112-4802-A808-0EDC6C4B6BE2}"/>
            </c:ext>
          </c:extLst>
        </c:ser>
        <c:ser>
          <c:idx val="3"/>
          <c:order val="3"/>
          <c:tx>
            <c:strRef>
              <c:f>Taul1!$E$1</c:f>
              <c:strCache>
                <c:ptCount val="1"/>
                <c:pt idx="0">
                  <c:v>Osakasvis</c:v>
                </c:pt>
              </c:strCache>
            </c:strRef>
          </c:tx>
          <c:spPr>
            <a:solidFill>
              <a:schemeClr val="accent4">
                <a:shade val="80000"/>
                <a:satMod val="1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Taul1!$A$2:$A$3</c:f>
              <c:strCache>
                <c:ptCount val="2"/>
                <c:pt idx="0">
                  <c:v>NAISET</c:v>
                </c:pt>
                <c:pt idx="1">
                  <c:v>MIEHET</c:v>
                </c:pt>
              </c:strCache>
            </c:strRef>
          </c:cat>
          <c:val>
            <c:numRef>
              <c:f>Taul1!$E$2:$E$3</c:f>
              <c:numCache>
                <c:formatCode>General</c:formatCode>
                <c:ptCount val="2"/>
                <c:pt idx="0">
                  <c:v>-1.39</c:v>
                </c:pt>
                <c:pt idx="1">
                  <c:v>-1.23</c:v>
                </c:pt>
              </c:numCache>
            </c:numRef>
          </c:val>
          <c:extLst>
            <c:ext xmlns:c16="http://schemas.microsoft.com/office/drawing/2014/chart" uri="{C3380CC4-5D6E-409C-BE32-E72D297353CC}">
              <c16:uniqueId val="{00000004-E112-4802-A808-0EDC6C4B6BE2}"/>
            </c:ext>
          </c:extLst>
        </c:ser>
        <c:ser>
          <c:idx val="4"/>
          <c:order val="4"/>
          <c:tx>
            <c:strRef>
              <c:f>Taul1!$F$1</c:f>
              <c:strCache>
                <c:ptCount val="1"/>
                <c:pt idx="0">
                  <c:v>Liha</c:v>
                </c:pt>
              </c:strCache>
            </c:strRef>
          </c:tx>
          <c:spPr>
            <a:solidFill>
              <a:schemeClr val="accent5">
                <a:shade val="80000"/>
                <a:satMod val="1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Taul1!$A$2:$A$3</c:f>
              <c:strCache>
                <c:ptCount val="2"/>
                <c:pt idx="0">
                  <c:v>NAISET</c:v>
                </c:pt>
                <c:pt idx="1">
                  <c:v>MIEHET</c:v>
                </c:pt>
              </c:strCache>
            </c:strRef>
          </c:cat>
          <c:val>
            <c:numRef>
              <c:f>Taul1!$F$2:$F$3</c:f>
              <c:numCache>
                <c:formatCode>General</c:formatCode>
                <c:ptCount val="2"/>
                <c:pt idx="0">
                  <c:v>0</c:v>
                </c:pt>
                <c:pt idx="1">
                  <c:v>0</c:v>
                </c:pt>
              </c:numCache>
            </c:numRef>
          </c:val>
          <c:extLst>
            <c:ext xmlns:c16="http://schemas.microsoft.com/office/drawing/2014/chart" uri="{C3380CC4-5D6E-409C-BE32-E72D297353CC}">
              <c16:uniqueId val="{00000005-E112-4802-A808-0EDC6C4B6BE2}"/>
            </c:ext>
          </c:extLst>
        </c:ser>
        <c:dLbls>
          <c:showLegendKey val="0"/>
          <c:showVal val="1"/>
          <c:showCatName val="0"/>
          <c:showSerName val="0"/>
          <c:showPercent val="0"/>
          <c:showBubbleSize val="0"/>
        </c:dLbls>
        <c:gapWidth val="150"/>
        <c:shape val="box"/>
        <c:axId val="1153350399"/>
        <c:axId val="1153342911"/>
        <c:axId val="0"/>
      </c:bar3DChart>
      <c:catAx>
        <c:axId val="1153350399"/>
        <c:scaling>
          <c:orientation val="minMax"/>
        </c:scaling>
        <c:delete val="0"/>
        <c:axPos val="b"/>
        <c:numFmt formatCode="General" sourceLinked="1"/>
        <c:majorTickMark val="none"/>
        <c:minorTickMark val="none"/>
        <c:tickLblPos val="nextTo"/>
        <c:spPr>
          <a:solidFill>
            <a:schemeClr val="tx1"/>
          </a:solid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i-FI"/>
          </a:p>
        </c:txPr>
        <c:crossAx val="1153342911"/>
        <c:crosses val="autoZero"/>
        <c:auto val="1"/>
        <c:lblAlgn val="ctr"/>
        <c:lblOffset val="100"/>
        <c:noMultiLvlLbl val="0"/>
      </c:catAx>
      <c:valAx>
        <c:axId val="1153342911"/>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i-FI"/>
          </a:p>
        </c:txPr>
        <c:crossAx val="1153350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87193-4326-4A28-AC2F-1EFE8DF4BF84}"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044E1FB6-58BE-4B2A-92B5-179EBCB43D67}">
      <dgm:prSet/>
      <dgm:spPr/>
      <dgm:t>
        <a:bodyPr/>
        <a:lstStyle/>
        <a:p>
          <a:r>
            <a:rPr lang="fi-FI"/>
            <a:t>Kalifornia USA, Loma Lindan adventistit</a:t>
          </a:r>
          <a:endParaRPr lang="en-US"/>
        </a:p>
      </dgm:t>
    </dgm:pt>
    <dgm:pt modelId="{71127498-0175-4224-B5DE-D8937CB1102D}" type="parTrans" cxnId="{D61C31B8-3006-464C-AF33-FFF6AB150F53}">
      <dgm:prSet/>
      <dgm:spPr/>
      <dgm:t>
        <a:bodyPr/>
        <a:lstStyle/>
        <a:p>
          <a:endParaRPr lang="en-US"/>
        </a:p>
      </dgm:t>
    </dgm:pt>
    <dgm:pt modelId="{1AA939F8-D754-4408-890A-8AEF25635EF8}" type="sibTrans" cxnId="{D61C31B8-3006-464C-AF33-FFF6AB150F53}">
      <dgm:prSet/>
      <dgm:spPr/>
      <dgm:t>
        <a:bodyPr/>
        <a:lstStyle/>
        <a:p>
          <a:endParaRPr lang="en-US"/>
        </a:p>
      </dgm:t>
    </dgm:pt>
    <dgm:pt modelId="{D7C2E922-DE4B-4AFE-8E2A-C545E96D0791}">
      <dgm:prSet/>
      <dgm:spPr/>
      <dgm:t>
        <a:bodyPr/>
        <a:lstStyle/>
        <a:p>
          <a:r>
            <a:rPr lang="fi-FI" dirty="0"/>
            <a:t>Kasvissyöjäadventistit elävät 10 vuotta pidempään kuin muut kalifornialaiset</a:t>
          </a:r>
          <a:endParaRPr lang="en-US" dirty="0"/>
        </a:p>
      </dgm:t>
    </dgm:pt>
    <dgm:pt modelId="{F680C287-1A15-4529-B4F3-87E34E368AD2}" type="parTrans" cxnId="{B62502BE-61BC-4D08-B215-29E5F92C7642}">
      <dgm:prSet/>
      <dgm:spPr/>
      <dgm:t>
        <a:bodyPr/>
        <a:lstStyle/>
        <a:p>
          <a:endParaRPr lang="en-US"/>
        </a:p>
      </dgm:t>
    </dgm:pt>
    <dgm:pt modelId="{D950FE04-D3D1-418C-A8F3-67DE3F8CBF1D}" type="sibTrans" cxnId="{B62502BE-61BC-4D08-B215-29E5F92C7642}">
      <dgm:prSet/>
      <dgm:spPr/>
      <dgm:t>
        <a:bodyPr/>
        <a:lstStyle/>
        <a:p>
          <a:endParaRPr lang="en-US"/>
        </a:p>
      </dgm:t>
    </dgm:pt>
    <dgm:pt modelId="{E887F15D-C7F4-4285-A91D-60B2BD69412C}">
      <dgm:prSet/>
      <dgm:spPr/>
      <dgm:t>
        <a:bodyPr/>
        <a:lstStyle/>
        <a:p>
          <a:r>
            <a:rPr lang="fi-FI"/>
            <a:t>Costa Rica, Nicoya peninsula</a:t>
          </a:r>
          <a:endParaRPr lang="en-US"/>
        </a:p>
      </dgm:t>
    </dgm:pt>
    <dgm:pt modelId="{E63D3069-B7E4-4733-B377-25E8D7938EA6}" type="parTrans" cxnId="{06B31F04-0207-42FE-BC1B-965E7D6B1726}">
      <dgm:prSet/>
      <dgm:spPr/>
      <dgm:t>
        <a:bodyPr/>
        <a:lstStyle/>
        <a:p>
          <a:endParaRPr lang="en-US"/>
        </a:p>
      </dgm:t>
    </dgm:pt>
    <dgm:pt modelId="{4545A2BB-213E-4DDF-8677-207FF50DD54A}" type="sibTrans" cxnId="{06B31F04-0207-42FE-BC1B-965E7D6B1726}">
      <dgm:prSet/>
      <dgm:spPr/>
      <dgm:t>
        <a:bodyPr/>
        <a:lstStyle/>
        <a:p>
          <a:endParaRPr lang="en-US"/>
        </a:p>
      </dgm:t>
    </dgm:pt>
    <dgm:pt modelId="{49E7B3DF-AB0F-4D0F-83AC-ED999EE789DF}">
      <dgm:prSet/>
      <dgm:spPr/>
      <dgm:t>
        <a:bodyPr/>
        <a:lstStyle/>
        <a:p>
          <a:r>
            <a:rPr lang="fi-FI" dirty="0"/>
            <a:t>Yli 60-vuotiaat miehet saavuttavat 100 vuoden iän 7 kertaa suuremmalla todennäköisyydellä kuin 	yhdysvaltalaiset 60-vuotiaat miehet</a:t>
          </a:r>
          <a:endParaRPr lang="en-US" dirty="0"/>
        </a:p>
      </dgm:t>
    </dgm:pt>
    <dgm:pt modelId="{ED46D85A-A4CB-4806-AAB7-27E637F424B1}" type="parTrans" cxnId="{1C629038-3DEE-494E-BAAA-179094CAC682}">
      <dgm:prSet/>
      <dgm:spPr/>
      <dgm:t>
        <a:bodyPr/>
        <a:lstStyle/>
        <a:p>
          <a:endParaRPr lang="en-US"/>
        </a:p>
      </dgm:t>
    </dgm:pt>
    <dgm:pt modelId="{2E9F7248-1200-48A4-8608-F8454BC86EB8}" type="sibTrans" cxnId="{1C629038-3DEE-494E-BAAA-179094CAC682}">
      <dgm:prSet/>
      <dgm:spPr/>
      <dgm:t>
        <a:bodyPr/>
        <a:lstStyle/>
        <a:p>
          <a:endParaRPr lang="en-US"/>
        </a:p>
      </dgm:t>
    </dgm:pt>
    <dgm:pt modelId="{54997DDF-8934-4C8B-8557-721597C6F4FB}">
      <dgm:prSet/>
      <dgm:spPr/>
      <dgm:t>
        <a:bodyPr/>
        <a:lstStyle/>
        <a:p>
          <a:r>
            <a:rPr lang="fi-FI"/>
            <a:t>Italia Sardinia</a:t>
          </a:r>
          <a:endParaRPr lang="en-US"/>
        </a:p>
      </dgm:t>
    </dgm:pt>
    <dgm:pt modelId="{A62FFF7F-4EB1-493F-A6F4-5E5701BA019E}" type="parTrans" cxnId="{D3119C0E-D6C2-4527-95DB-07D8485563A4}">
      <dgm:prSet/>
      <dgm:spPr/>
      <dgm:t>
        <a:bodyPr/>
        <a:lstStyle/>
        <a:p>
          <a:endParaRPr lang="en-US"/>
        </a:p>
      </dgm:t>
    </dgm:pt>
    <dgm:pt modelId="{8B8311DC-1414-4550-925D-02DA02E9930F}" type="sibTrans" cxnId="{D3119C0E-D6C2-4527-95DB-07D8485563A4}">
      <dgm:prSet/>
      <dgm:spPr/>
      <dgm:t>
        <a:bodyPr/>
        <a:lstStyle/>
        <a:p>
          <a:endParaRPr lang="en-US"/>
        </a:p>
      </dgm:t>
    </dgm:pt>
    <dgm:pt modelId="{3EC441D4-A4F5-4879-B8D0-2FBE0F83B585}">
      <dgm:prSet/>
      <dgm:spPr/>
      <dgm:t>
        <a:bodyPr/>
        <a:lstStyle/>
        <a:p>
          <a:r>
            <a:rPr lang="fi-FI" dirty="0"/>
            <a:t>10 kertaa enemmän 100-vuotiaita suhteessa väestöön kuin Yhdysvalloissa</a:t>
          </a:r>
          <a:endParaRPr lang="en-US" dirty="0"/>
        </a:p>
      </dgm:t>
    </dgm:pt>
    <dgm:pt modelId="{E53BE913-F8EE-4461-B6DE-FFD90F583208}" type="parTrans" cxnId="{678EEB9C-85E8-4224-9AEF-365C4C9F9B25}">
      <dgm:prSet/>
      <dgm:spPr/>
      <dgm:t>
        <a:bodyPr/>
        <a:lstStyle/>
        <a:p>
          <a:endParaRPr lang="en-US"/>
        </a:p>
      </dgm:t>
    </dgm:pt>
    <dgm:pt modelId="{F8FF26AF-22DA-4BEF-B48D-18F7D1BA8BF4}" type="sibTrans" cxnId="{678EEB9C-85E8-4224-9AEF-365C4C9F9B25}">
      <dgm:prSet/>
      <dgm:spPr/>
      <dgm:t>
        <a:bodyPr/>
        <a:lstStyle/>
        <a:p>
          <a:endParaRPr lang="en-US"/>
        </a:p>
      </dgm:t>
    </dgm:pt>
    <dgm:pt modelId="{BE97CA1E-0AD9-4639-B37E-863815370C60}">
      <dgm:prSet/>
      <dgm:spPr/>
      <dgm:t>
        <a:bodyPr/>
        <a:lstStyle/>
        <a:p>
          <a:r>
            <a:rPr lang="fi-FI"/>
            <a:t>Kreikka, Ikaria</a:t>
          </a:r>
          <a:endParaRPr lang="en-US"/>
        </a:p>
      </dgm:t>
    </dgm:pt>
    <dgm:pt modelId="{800F9675-114E-4850-A509-2C8032FDE53D}" type="parTrans" cxnId="{FE03656F-56AD-4F9C-BE99-8722B9B8F22B}">
      <dgm:prSet/>
      <dgm:spPr/>
      <dgm:t>
        <a:bodyPr/>
        <a:lstStyle/>
        <a:p>
          <a:endParaRPr lang="en-US"/>
        </a:p>
      </dgm:t>
    </dgm:pt>
    <dgm:pt modelId="{D0FB18E9-7129-4FCA-9B91-48A3E4573284}" type="sibTrans" cxnId="{FE03656F-56AD-4F9C-BE99-8722B9B8F22B}">
      <dgm:prSet/>
      <dgm:spPr/>
      <dgm:t>
        <a:bodyPr/>
        <a:lstStyle/>
        <a:p>
          <a:endParaRPr lang="en-US"/>
        </a:p>
      </dgm:t>
    </dgm:pt>
    <dgm:pt modelId="{70A5DB06-D617-4E97-8D58-B41B6CD723B0}">
      <dgm:prSet/>
      <dgm:spPr/>
      <dgm:t>
        <a:bodyPr/>
        <a:lstStyle/>
        <a:p>
          <a:r>
            <a:rPr lang="fi-FI"/>
            <a:t>Yksi kolmesta Ikariassa elää 90-vuotiaaksi</a:t>
          </a:r>
          <a:endParaRPr lang="en-US"/>
        </a:p>
      </dgm:t>
    </dgm:pt>
    <dgm:pt modelId="{9A6A543C-3F5C-415A-8C3E-B874A1AD9306}" type="parTrans" cxnId="{080890E1-D8C3-483C-A42B-3761F07A8FFD}">
      <dgm:prSet/>
      <dgm:spPr/>
      <dgm:t>
        <a:bodyPr/>
        <a:lstStyle/>
        <a:p>
          <a:endParaRPr lang="en-US"/>
        </a:p>
      </dgm:t>
    </dgm:pt>
    <dgm:pt modelId="{67E4FBDB-8A71-48AC-BB90-F670AAD03196}" type="sibTrans" cxnId="{080890E1-D8C3-483C-A42B-3761F07A8FFD}">
      <dgm:prSet/>
      <dgm:spPr/>
      <dgm:t>
        <a:bodyPr/>
        <a:lstStyle/>
        <a:p>
          <a:endParaRPr lang="en-US"/>
        </a:p>
      </dgm:t>
    </dgm:pt>
    <dgm:pt modelId="{AB7F23AD-9C86-4CBB-A1C0-B4348802798E}">
      <dgm:prSet/>
      <dgm:spPr/>
      <dgm:t>
        <a:bodyPr/>
        <a:lstStyle/>
        <a:p>
          <a:r>
            <a:rPr lang="fi-FI"/>
            <a:t>Japani, Okinawa</a:t>
          </a:r>
          <a:endParaRPr lang="en-US"/>
        </a:p>
      </dgm:t>
    </dgm:pt>
    <dgm:pt modelId="{DB3C29C9-5B90-49AE-BC7E-0EB15CB4C622}" type="parTrans" cxnId="{A7FE4D7F-0722-4539-90DE-D0FE90F28543}">
      <dgm:prSet/>
      <dgm:spPr/>
      <dgm:t>
        <a:bodyPr/>
        <a:lstStyle/>
        <a:p>
          <a:endParaRPr lang="en-US"/>
        </a:p>
      </dgm:t>
    </dgm:pt>
    <dgm:pt modelId="{D928FBA0-A27D-470B-BE3B-D6AC902D1117}" type="sibTrans" cxnId="{A7FE4D7F-0722-4539-90DE-D0FE90F28543}">
      <dgm:prSet/>
      <dgm:spPr/>
      <dgm:t>
        <a:bodyPr/>
        <a:lstStyle/>
        <a:p>
          <a:endParaRPr lang="en-US"/>
        </a:p>
      </dgm:t>
    </dgm:pt>
    <dgm:pt modelId="{8B0DDA40-79A9-4FDF-9A86-C4E446422BA6}">
      <dgm:prSet/>
      <dgm:spPr/>
      <dgm:t>
        <a:bodyPr/>
        <a:lstStyle/>
        <a:p>
          <a:r>
            <a:rPr lang="fi-FI"/>
            <a:t>Keski-ikä 85.3 vuotta</a:t>
          </a:r>
          <a:endParaRPr lang="en-US"/>
        </a:p>
      </dgm:t>
    </dgm:pt>
    <dgm:pt modelId="{4EFB55D6-E4BB-4385-9A07-1F95BC9A1E08}" type="parTrans" cxnId="{F8F5BB5B-9BAE-4112-9A63-AC6327DAE22C}">
      <dgm:prSet/>
      <dgm:spPr/>
      <dgm:t>
        <a:bodyPr/>
        <a:lstStyle/>
        <a:p>
          <a:endParaRPr lang="en-US"/>
        </a:p>
      </dgm:t>
    </dgm:pt>
    <dgm:pt modelId="{5AB0332A-042E-40D3-BF83-80BBE6AB8F18}" type="sibTrans" cxnId="{F8F5BB5B-9BAE-4112-9A63-AC6327DAE22C}">
      <dgm:prSet/>
      <dgm:spPr/>
      <dgm:t>
        <a:bodyPr/>
        <a:lstStyle/>
        <a:p>
          <a:endParaRPr lang="en-US"/>
        </a:p>
      </dgm:t>
    </dgm:pt>
    <dgm:pt modelId="{161639C6-2557-488E-948B-8464898390DE}" type="pres">
      <dgm:prSet presAssocID="{79187193-4326-4A28-AC2F-1EFE8DF4BF84}" presName="Name0" presStyleCnt="0">
        <dgm:presLayoutVars>
          <dgm:dir/>
          <dgm:animLvl val="lvl"/>
          <dgm:resizeHandles val="exact"/>
        </dgm:presLayoutVars>
      </dgm:prSet>
      <dgm:spPr/>
    </dgm:pt>
    <dgm:pt modelId="{B115DB2F-22A6-4979-B3FF-2E846F0E773B}" type="pres">
      <dgm:prSet presAssocID="{044E1FB6-58BE-4B2A-92B5-179EBCB43D67}" presName="linNode" presStyleCnt="0"/>
      <dgm:spPr/>
    </dgm:pt>
    <dgm:pt modelId="{5C765004-6840-4B19-B3AF-260B0BE36B7F}" type="pres">
      <dgm:prSet presAssocID="{044E1FB6-58BE-4B2A-92B5-179EBCB43D67}" presName="parentText" presStyleLbl="node1" presStyleIdx="0" presStyleCnt="5">
        <dgm:presLayoutVars>
          <dgm:chMax val="1"/>
          <dgm:bulletEnabled val="1"/>
        </dgm:presLayoutVars>
      </dgm:prSet>
      <dgm:spPr/>
    </dgm:pt>
    <dgm:pt modelId="{8C01D704-F552-4B92-8216-D38257F7046A}" type="pres">
      <dgm:prSet presAssocID="{044E1FB6-58BE-4B2A-92B5-179EBCB43D67}" presName="descendantText" presStyleLbl="alignAccFollowNode1" presStyleIdx="0" presStyleCnt="5" custLinFactNeighborX="386" custLinFactNeighborY="622">
        <dgm:presLayoutVars>
          <dgm:bulletEnabled val="1"/>
        </dgm:presLayoutVars>
      </dgm:prSet>
      <dgm:spPr/>
    </dgm:pt>
    <dgm:pt modelId="{D49749BA-EA47-442E-AC59-2E6E7AABBEFA}" type="pres">
      <dgm:prSet presAssocID="{1AA939F8-D754-4408-890A-8AEF25635EF8}" presName="sp" presStyleCnt="0"/>
      <dgm:spPr/>
    </dgm:pt>
    <dgm:pt modelId="{169C8086-C406-4BE5-8FE2-F38899D4626A}" type="pres">
      <dgm:prSet presAssocID="{E887F15D-C7F4-4285-A91D-60B2BD69412C}" presName="linNode" presStyleCnt="0"/>
      <dgm:spPr/>
    </dgm:pt>
    <dgm:pt modelId="{40D52C33-9C7C-4256-8B60-44777FEE4CC2}" type="pres">
      <dgm:prSet presAssocID="{E887F15D-C7F4-4285-A91D-60B2BD69412C}" presName="parentText" presStyleLbl="node1" presStyleIdx="1" presStyleCnt="5">
        <dgm:presLayoutVars>
          <dgm:chMax val="1"/>
          <dgm:bulletEnabled val="1"/>
        </dgm:presLayoutVars>
      </dgm:prSet>
      <dgm:spPr/>
    </dgm:pt>
    <dgm:pt modelId="{50823D30-4A72-453E-86AA-0404DE8B94F0}" type="pres">
      <dgm:prSet presAssocID="{E887F15D-C7F4-4285-A91D-60B2BD69412C}" presName="descendantText" presStyleLbl="alignAccFollowNode1" presStyleIdx="1" presStyleCnt="5">
        <dgm:presLayoutVars>
          <dgm:bulletEnabled val="1"/>
        </dgm:presLayoutVars>
      </dgm:prSet>
      <dgm:spPr/>
    </dgm:pt>
    <dgm:pt modelId="{0C6A410B-8F5C-4116-BBBC-5C758D98F9D9}" type="pres">
      <dgm:prSet presAssocID="{4545A2BB-213E-4DDF-8677-207FF50DD54A}" presName="sp" presStyleCnt="0"/>
      <dgm:spPr/>
    </dgm:pt>
    <dgm:pt modelId="{DDF424DF-A390-4AD7-AA47-61A5D431A259}" type="pres">
      <dgm:prSet presAssocID="{54997DDF-8934-4C8B-8557-721597C6F4FB}" presName="linNode" presStyleCnt="0"/>
      <dgm:spPr/>
    </dgm:pt>
    <dgm:pt modelId="{3ABA90F2-E18D-4773-9D15-270B8103FE17}" type="pres">
      <dgm:prSet presAssocID="{54997DDF-8934-4C8B-8557-721597C6F4FB}" presName="parentText" presStyleLbl="node1" presStyleIdx="2" presStyleCnt="5">
        <dgm:presLayoutVars>
          <dgm:chMax val="1"/>
          <dgm:bulletEnabled val="1"/>
        </dgm:presLayoutVars>
      </dgm:prSet>
      <dgm:spPr/>
    </dgm:pt>
    <dgm:pt modelId="{0DF088B3-BF1A-4460-BF95-A5B472A00745}" type="pres">
      <dgm:prSet presAssocID="{54997DDF-8934-4C8B-8557-721597C6F4FB}" presName="descendantText" presStyleLbl="alignAccFollowNode1" presStyleIdx="2" presStyleCnt="5">
        <dgm:presLayoutVars>
          <dgm:bulletEnabled val="1"/>
        </dgm:presLayoutVars>
      </dgm:prSet>
      <dgm:spPr/>
    </dgm:pt>
    <dgm:pt modelId="{3B91930B-292F-4D08-A0A6-FC97235E9760}" type="pres">
      <dgm:prSet presAssocID="{8B8311DC-1414-4550-925D-02DA02E9930F}" presName="sp" presStyleCnt="0"/>
      <dgm:spPr/>
    </dgm:pt>
    <dgm:pt modelId="{8D1037AD-3783-419C-94F9-3EC8B8E1AFC0}" type="pres">
      <dgm:prSet presAssocID="{BE97CA1E-0AD9-4639-B37E-863815370C60}" presName="linNode" presStyleCnt="0"/>
      <dgm:spPr/>
    </dgm:pt>
    <dgm:pt modelId="{A7381FAD-060A-4A1B-B8A7-F688B8D2757F}" type="pres">
      <dgm:prSet presAssocID="{BE97CA1E-0AD9-4639-B37E-863815370C60}" presName="parentText" presStyleLbl="node1" presStyleIdx="3" presStyleCnt="5">
        <dgm:presLayoutVars>
          <dgm:chMax val="1"/>
          <dgm:bulletEnabled val="1"/>
        </dgm:presLayoutVars>
      </dgm:prSet>
      <dgm:spPr/>
    </dgm:pt>
    <dgm:pt modelId="{7D8F0577-FBAD-4D3C-90A2-B52035D77F63}" type="pres">
      <dgm:prSet presAssocID="{BE97CA1E-0AD9-4639-B37E-863815370C60}" presName="descendantText" presStyleLbl="alignAccFollowNode1" presStyleIdx="3" presStyleCnt="5">
        <dgm:presLayoutVars>
          <dgm:bulletEnabled val="1"/>
        </dgm:presLayoutVars>
      </dgm:prSet>
      <dgm:spPr/>
    </dgm:pt>
    <dgm:pt modelId="{EA73D3F0-7E21-4D07-B0C2-CCD29EA7E898}" type="pres">
      <dgm:prSet presAssocID="{D0FB18E9-7129-4FCA-9B91-48A3E4573284}" presName="sp" presStyleCnt="0"/>
      <dgm:spPr/>
    </dgm:pt>
    <dgm:pt modelId="{CC9D8A7E-6B8D-4F7B-8868-CF4F7CAC81A1}" type="pres">
      <dgm:prSet presAssocID="{AB7F23AD-9C86-4CBB-A1C0-B4348802798E}" presName="linNode" presStyleCnt="0"/>
      <dgm:spPr/>
    </dgm:pt>
    <dgm:pt modelId="{2BE74C68-11B0-4815-9D61-92037792D236}" type="pres">
      <dgm:prSet presAssocID="{AB7F23AD-9C86-4CBB-A1C0-B4348802798E}" presName="parentText" presStyleLbl="node1" presStyleIdx="4" presStyleCnt="5">
        <dgm:presLayoutVars>
          <dgm:chMax val="1"/>
          <dgm:bulletEnabled val="1"/>
        </dgm:presLayoutVars>
      </dgm:prSet>
      <dgm:spPr/>
    </dgm:pt>
    <dgm:pt modelId="{463A1B81-1F77-4F5D-9128-E682DD3D686C}" type="pres">
      <dgm:prSet presAssocID="{AB7F23AD-9C86-4CBB-A1C0-B4348802798E}" presName="descendantText" presStyleLbl="alignAccFollowNode1" presStyleIdx="4" presStyleCnt="5">
        <dgm:presLayoutVars>
          <dgm:bulletEnabled val="1"/>
        </dgm:presLayoutVars>
      </dgm:prSet>
      <dgm:spPr/>
    </dgm:pt>
  </dgm:ptLst>
  <dgm:cxnLst>
    <dgm:cxn modelId="{06B31F04-0207-42FE-BC1B-965E7D6B1726}" srcId="{79187193-4326-4A28-AC2F-1EFE8DF4BF84}" destId="{E887F15D-C7F4-4285-A91D-60B2BD69412C}" srcOrd="1" destOrd="0" parTransId="{E63D3069-B7E4-4733-B377-25E8D7938EA6}" sibTransId="{4545A2BB-213E-4DDF-8677-207FF50DD54A}"/>
    <dgm:cxn modelId="{D3119C0E-D6C2-4527-95DB-07D8485563A4}" srcId="{79187193-4326-4A28-AC2F-1EFE8DF4BF84}" destId="{54997DDF-8934-4C8B-8557-721597C6F4FB}" srcOrd="2" destOrd="0" parTransId="{A62FFF7F-4EB1-493F-A6F4-5E5701BA019E}" sibTransId="{8B8311DC-1414-4550-925D-02DA02E9930F}"/>
    <dgm:cxn modelId="{25EC1F2D-F6F6-42AD-BFB4-5A16EA56A8C1}" type="presOf" srcId="{54997DDF-8934-4C8B-8557-721597C6F4FB}" destId="{3ABA90F2-E18D-4773-9D15-270B8103FE17}" srcOrd="0" destOrd="0" presId="urn:microsoft.com/office/officeart/2005/8/layout/vList5"/>
    <dgm:cxn modelId="{47A4DF34-AF56-4EBF-8C25-3C88268EDEA0}" type="presOf" srcId="{BE97CA1E-0AD9-4639-B37E-863815370C60}" destId="{A7381FAD-060A-4A1B-B8A7-F688B8D2757F}" srcOrd="0" destOrd="0" presId="urn:microsoft.com/office/officeart/2005/8/layout/vList5"/>
    <dgm:cxn modelId="{1C629038-3DEE-494E-BAAA-179094CAC682}" srcId="{E887F15D-C7F4-4285-A91D-60B2BD69412C}" destId="{49E7B3DF-AB0F-4D0F-83AC-ED999EE789DF}" srcOrd="0" destOrd="0" parTransId="{ED46D85A-A4CB-4806-AAB7-27E637F424B1}" sibTransId="{2E9F7248-1200-48A4-8608-F8454BC86EB8}"/>
    <dgm:cxn modelId="{2EFA8F3C-9879-45F4-9C33-955E8C5A15A6}" type="presOf" srcId="{79187193-4326-4A28-AC2F-1EFE8DF4BF84}" destId="{161639C6-2557-488E-948B-8464898390DE}" srcOrd="0" destOrd="0" presId="urn:microsoft.com/office/officeart/2005/8/layout/vList5"/>
    <dgm:cxn modelId="{A86B4440-B20D-4B64-84DD-17772E0BB8C6}" type="presOf" srcId="{8B0DDA40-79A9-4FDF-9A86-C4E446422BA6}" destId="{463A1B81-1F77-4F5D-9128-E682DD3D686C}" srcOrd="0" destOrd="0" presId="urn:microsoft.com/office/officeart/2005/8/layout/vList5"/>
    <dgm:cxn modelId="{F8F5BB5B-9BAE-4112-9A63-AC6327DAE22C}" srcId="{AB7F23AD-9C86-4CBB-A1C0-B4348802798E}" destId="{8B0DDA40-79A9-4FDF-9A86-C4E446422BA6}" srcOrd="0" destOrd="0" parTransId="{4EFB55D6-E4BB-4385-9A07-1F95BC9A1E08}" sibTransId="{5AB0332A-042E-40D3-BF83-80BBE6AB8F18}"/>
    <dgm:cxn modelId="{6285B14A-B81B-497E-ACA9-A3A9C13407FA}" type="presOf" srcId="{49E7B3DF-AB0F-4D0F-83AC-ED999EE789DF}" destId="{50823D30-4A72-453E-86AA-0404DE8B94F0}" srcOrd="0" destOrd="0" presId="urn:microsoft.com/office/officeart/2005/8/layout/vList5"/>
    <dgm:cxn modelId="{4245FC4A-7873-4405-8624-BDE92142F3AD}" type="presOf" srcId="{3EC441D4-A4F5-4879-B8D0-2FBE0F83B585}" destId="{0DF088B3-BF1A-4460-BF95-A5B472A00745}" srcOrd="0" destOrd="0" presId="urn:microsoft.com/office/officeart/2005/8/layout/vList5"/>
    <dgm:cxn modelId="{C9CDEA4C-6B5E-45C2-B10F-77EE0899D001}" type="presOf" srcId="{E887F15D-C7F4-4285-A91D-60B2BD69412C}" destId="{40D52C33-9C7C-4256-8B60-44777FEE4CC2}" srcOrd="0" destOrd="0" presId="urn:microsoft.com/office/officeart/2005/8/layout/vList5"/>
    <dgm:cxn modelId="{FE03656F-56AD-4F9C-BE99-8722B9B8F22B}" srcId="{79187193-4326-4A28-AC2F-1EFE8DF4BF84}" destId="{BE97CA1E-0AD9-4639-B37E-863815370C60}" srcOrd="3" destOrd="0" parTransId="{800F9675-114E-4850-A509-2C8032FDE53D}" sibTransId="{D0FB18E9-7129-4FCA-9B91-48A3E4573284}"/>
    <dgm:cxn modelId="{81E56876-0752-455F-B312-506693EB0C64}" type="presOf" srcId="{D7C2E922-DE4B-4AFE-8E2A-C545E96D0791}" destId="{8C01D704-F552-4B92-8216-D38257F7046A}" srcOrd="0" destOrd="0" presId="urn:microsoft.com/office/officeart/2005/8/layout/vList5"/>
    <dgm:cxn modelId="{A7FE4D7F-0722-4539-90DE-D0FE90F28543}" srcId="{79187193-4326-4A28-AC2F-1EFE8DF4BF84}" destId="{AB7F23AD-9C86-4CBB-A1C0-B4348802798E}" srcOrd="4" destOrd="0" parTransId="{DB3C29C9-5B90-49AE-BC7E-0EB15CB4C622}" sibTransId="{D928FBA0-A27D-470B-BE3B-D6AC902D1117}"/>
    <dgm:cxn modelId="{8205598B-1758-44C5-93D7-8A095449D41D}" type="presOf" srcId="{AB7F23AD-9C86-4CBB-A1C0-B4348802798E}" destId="{2BE74C68-11B0-4815-9D61-92037792D236}" srcOrd="0" destOrd="0" presId="urn:microsoft.com/office/officeart/2005/8/layout/vList5"/>
    <dgm:cxn modelId="{678EEB9C-85E8-4224-9AEF-365C4C9F9B25}" srcId="{54997DDF-8934-4C8B-8557-721597C6F4FB}" destId="{3EC441D4-A4F5-4879-B8D0-2FBE0F83B585}" srcOrd="0" destOrd="0" parTransId="{E53BE913-F8EE-4461-B6DE-FFD90F583208}" sibTransId="{F8FF26AF-22DA-4BEF-B48D-18F7D1BA8BF4}"/>
    <dgm:cxn modelId="{7ED3E2A5-F87C-42B0-A2D2-58D41901FB9F}" type="presOf" srcId="{70A5DB06-D617-4E97-8D58-B41B6CD723B0}" destId="{7D8F0577-FBAD-4D3C-90A2-B52035D77F63}" srcOrd="0" destOrd="0" presId="urn:microsoft.com/office/officeart/2005/8/layout/vList5"/>
    <dgm:cxn modelId="{BD4F0AB8-3C5C-4C04-A30E-6DE9550FD0BD}" type="presOf" srcId="{044E1FB6-58BE-4B2A-92B5-179EBCB43D67}" destId="{5C765004-6840-4B19-B3AF-260B0BE36B7F}" srcOrd="0" destOrd="0" presId="urn:microsoft.com/office/officeart/2005/8/layout/vList5"/>
    <dgm:cxn modelId="{D61C31B8-3006-464C-AF33-FFF6AB150F53}" srcId="{79187193-4326-4A28-AC2F-1EFE8DF4BF84}" destId="{044E1FB6-58BE-4B2A-92B5-179EBCB43D67}" srcOrd="0" destOrd="0" parTransId="{71127498-0175-4224-B5DE-D8937CB1102D}" sibTransId="{1AA939F8-D754-4408-890A-8AEF25635EF8}"/>
    <dgm:cxn modelId="{B62502BE-61BC-4D08-B215-29E5F92C7642}" srcId="{044E1FB6-58BE-4B2A-92B5-179EBCB43D67}" destId="{D7C2E922-DE4B-4AFE-8E2A-C545E96D0791}" srcOrd="0" destOrd="0" parTransId="{F680C287-1A15-4529-B4F3-87E34E368AD2}" sibTransId="{D950FE04-D3D1-418C-A8F3-67DE3F8CBF1D}"/>
    <dgm:cxn modelId="{080890E1-D8C3-483C-A42B-3761F07A8FFD}" srcId="{BE97CA1E-0AD9-4639-B37E-863815370C60}" destId="{70A5DB06-D617-4E97-8D58-B41B6CD723B0}" srcOrd="0" destOrd="0" parTransId="{9A6A543C-3F5C-415A-8C3E-B874A1AD9306}" sibTransId="{67E4FBDB-8A71-48AC-BB90-F670AAD03196}"/>
    <dgm:cxn modelId="{60B51688-233A-4DC4-9E95-E79274260935}" type="presParOf" srcId="{161639C6-2557-488E-948B-8464898390DE}" destId="{B115DB2F-22A6-4979-B3FF-2E846F0E773B}" srcOrd="0" destOrd="0" presId="urn:microsoft.com/office/officeart/2005/8/layout/vList5"/>
    <dgm:cxn modelId="{FB5EE23C-331D-4608-A74F-E35B9F4D95F7}" type="presParOf" srcId="{B115DB2F-22A6-4979-B3FF-2E846F0E773B}" destId="{5C765004-6840-4B19-B3AF-260B0BE36B7F}" srcOrd="0" destOrd="0" presId="urn:microsoft.com/office/officeart/2005/8/layout/vList5"/>
    <dgm:cxn modelId="{37994DF9-2043-4E5D-A945-6CB4504E8DF7}" type="presParOf" srcId="{B115DB2F-22A6-4979-B3FF-2E846F0E773B}" destId="{8C01D704-F552-4B92-8216-D38257F7046A}" srcOrd="1" destOrd="0" presId="urn:microsoft.com/office/officeart/2005/8/layout/vList5"/>
    <dgm:cxn modelId="{84F94595-CFB1-4BF9-8F76-B406139BB146}" type="presParOf" srcId="{161639C6-2557-488E-948B-8464898390DE}" destId="{D49749BA-EA47-442E-AC59-2E6E7AABBEFA}" srcOrd="1" destOrd="0" presId="urn:microsoft.com/office/officeart/2005/8/layout/vList5"/>
    <dgm:cxn modelId="{E758DE80-2CE4-4A42-BA9E-562DC0B55C8F}" type="presParOf" srcId="{161639C6-2557-488E-948B-8464898390DE}" destId="{169C8086-C406-4BE5-8FE2-F38899D4626A}" srcOrd="2" destOrd="0" presId="urn:microsoft.com/office/officeart/2005/8/layout/vList5"/>
    <dgm:cxn modelId="{08FCFBB2-3253-423F-8CB4-CF02A9449C85}" type="presParOf" srcId="{169C8086-C406-4BE5-8FE2-F38899D4626A}" destId="{40D52C33-9C7C-4256-8B60-44777FEE4CC2}" srcOrd="0" destOrd="0" presId="urn:microsoft.com/office/officeart/2005/8/layout/vList5"/>
    <dgm:cxn modelId="{7AF495BF-4067-4BD0-A22C-598E0E5D6461}" type="presParOf" srcId="{169C8086-C406-4BE5-8FE2-F38899D4626A}" destId="{50823D30-4A72-453E-86AA-0404DE8B94F0}" srcOrd="1" destOrd="0" presId="urn:microsoft.com/office/officeart/2005/8/layout/vList5"/>
    <dgm:cxn modelId="{B8AD15CD-FA03-4A60-9CFA-19DADE74B21E}" type="presParOf" srcId="{161639C6-2557-488E-948B-8464898390DE}" destId="{0C6A410B-8F5C-4116-BBBC-5C758D98F9D9}" srcOrd="3" destOrd="0" presId="urn:microsoft.com/office/officeart/2005/8/layout/vList5"/>
    <dgm:cxn modelId="{94C7866F-0F50-41E0-BE66-0C7AD3DE5E47}" type="presParOf" srcId="{161639C6-2557-488E-948B-8464898390DE}" destId="{DDF424DF-A390-4AD7-AA47-61A5D431A259}" srcOrd="4" destOrd="0" presId="urn:microsoft.com/office/officeart/2005/8/layout/vList5"/>
    <dgm:cxn modelId="{28E3EC48-5F63-4C82-9A83-E31F7A23CA69}" type="presParOf" srcId="{DDF424DF-A390-4AD7-AA47-61A5D431A259}" destId="{3ABA90F2-E18D-4773-9D15-270B8103FE17}" srcOrd="0" destOrd="0" presId="urn:microsoft.com/office/officeart/2005/8/layout/vList5"/>
    <dgm:cxn modelId="{96CE8BA4-5177-4262-A2C1-A9983EB4AF3F}" type="presParOf" srcId="{DDF424DF-A390-4AD7-AA47-61A5D431A259}" destId="{0DF088B3-BF1A-4460-BF95-A5B472A00745}" srcOrd="1" destOrd="0" presId="urn:microsoft.com/office/officeart/2005/8/layout/vList5"/>
    <dgm:cxn modelId="{71574C1C-9C28-47C0-A65E-357CAE918DC1}" type="presParOf" srcId="{161639C6-2557-488E-948B-8464898390DE}" destId="{3B91930B-292F-4D08-A0A6-FC97235E9760}" srcOrd="5" destOrd="0" presId="urn:microsoft.com/office/officeart/2005/8/layout/vList5"/>
    <dgm:cxn modelId="{4CA1DA7D-1167-4E1A-AC08-EC6348269795}" type="presParOf" srcId="{161639C6-2557-488E-948B-8464898390DE}" destId="{8D1037AD-3783-419C-94F9-3EC8B8E1AFC0}" srcOrd="6" destOrd="0" presId="urn:microsoft.com/office/officeart/2005/8/layout/vList5"/>
    <dgm:cxn modelId="{768A40D1-9A70-4B50-B226-62DFBFEBDF04}" type="presParOf" srcId="{8D1037AD-3783-419C-94F9-3EC8B8E1AFC0}" destId="{A7381FAD-060A-4A1B-B8A7-F688B8D2757F}" srcOrd="0" destOrd="0" presId="urn:microsoft.com/office/officeart/2005/8/layout/vList5"/>
    <dgm:cxn modelId="{0327C29F-C048-4C1E-8AD3-70037D22F072}" type="presParOf" srcId="{8D1037AD-3783-419C-94F9-3EC8B8E1AFC0}" destId="{7D8F0577-FBAD-4D3C-90A2-B52035D77F63}" srcOrd="1" destOrd="0" presId="urn:microsoft.com/office/officeart/2005/8/layout/vList5"/>
    <dgm:cxn modelId="{1A4533BD-4FC1-4442-BDB0-542C9FD66210}" type="presParOf" srcId="{161639C6-2557-488E-948B-8464898390DE}" destId="{EA73D3F0-7E21-4D07-B0C2-CCD29EA7E898}" srcOrd="7" destOrd="0" presId="urn:microsoft.com/office/officeart/2005/8/layout/vList5"/>
    <dgm:cxn modelId="{4CB6879A-B53B-4872-A9C5-D332C5AD6E01}" type="presParOf" srcId="{161639C6-2557-488E-948B-8464898390DE}" destId="{CC9D8A7E-6B8D-4F7B-8868-CF4F7CAC81A1}" srcOrd="8" destOrd="0" presId="urn:microsoft.com/office/officeart/2005/8/layout/vList5"/>
    <dgm:cxn modelId="{6A75A2A0-750D-4F65-9E20-0595843A5FF5}" type="presParOf" srcId="{CC9D8A7E-6B8D-4F7B-8868-CF4F7CAC81A1}" destId="{2BE74C68-11B0-4815-9D61-92037792D236}" srcOrd="0" destOrd="0" presId="urn:microsoft.com/office/officeart/2005/8/layout/vList5"/>
    <dgm:cxn modelId="{13B04C21-E045-42A4-9DE6-847C6E557C84}" type="presParOf" srcId="{CC9D8A7E-6B8D-4F7B-8868-CF4F7CAC81A1}" destId="{463A1B81-1F77-4F5D-9128-E682DD3D686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C8484-6C0E-4CBE-BC41-899203F37FA6}"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99E6D078-5354-4F4F-B7F1-9FBEE1A73461}">
      <dgm:prSet/>
      <dgm:spPr/>
      <dgm:t>
        <a:bodyPr/>
        <a:lstStyle/>
        <a:p>
          <a:r>
            <a:rPr lang="en-US" dirty="0" err="1"/>
            <a:t>Vältetään</a:t>
          </a:r>
          <a:r>
            <a:rPr lang="en-US" dirty="0"/>
            <a:t> ja </a:t>
          </a:r>
          <a:r>
            <a:rPr lang="en-US" dirty="0" err="1"/>
            <a:t>parannetaan</a:t>
          </a:r>
          <a:r>
            <a:rPr lang="en-US" dirty="0"/>
            <a:t> </a:t>
          </a:r>
          <a:r>
            <a:rPr lang="en-US" dirty="0" err="1"/>
            <a:t>kansansairauksia</a:t>
          </a:r>
          <a:endParaRPr lang="en-US" dirty="0"/>
        </a:p>
      </dgm:t>
    </dgm:pt>
    <dgm:pt modelId="{8E077DA8-4514-4FB7-A4CB-80978CB6F043}" type="parTrans" cxnId="{0E374B51-6909-440C-B937-591372C57A4B}">
      <dgm:prSet/>
      <dgm:spPr/>
      <dgm:t>
        <a:bodyPr/>
        <a:lstStyle/>
        <a:p>
          <a:endParaRPr lang="en-US"/>
        </a:p>
      </dgm:t>
    </dgm:pt>
    <dgm:pt modelId="{F181DCEB-2B72-4A31-B95D-1D702A959E2E}" type="sibTrans" cxnId="{0E374B51-6909-440C-B937-591372C57A4B}">
      <dgm:prSet/>
      <dgm:spPr/>
      <dgm:t>
        <a:bodyPr/>
        <a:lstStyle/>
        <a:p>
          <a:endParaRPr lang="en-US"/>
        </a:p>
      </dgm:t>
    </dgm:pt>
    <dgm:pt modelId="{95D493E8-5E0A-475F-8E5F-A02873559448}">
      <dgm:prSet/>
      <dgm:spPr/>
      <dgm:t>
        <a:bodyPr/>
        <a:lstStyle/>
        <a:p>
          <a:r>
            <a:rPr lang="en-US" dirty="0"/>
            <a:t>Sairausajattelusta </a:t>
          </a:r>
          <a:r>
            <a:rPr lang="en-US" dirty="0" err="1"/>
            <a:t>terveysajatteluun</a:t>
          </a:r>
          <a:endParaRPr lang="en-US" dirty="0"/>
        </a:p>
      </dgm:t>
    </dgm:pt>
    <dgm:pt modelId="{7B813E98-CBAE-4111-81F8-249365CAAB65}" type="parTrans" cxnId="{ED83BA6B-A005-447A-BBAA-3F43E752DB39}">
      <dgm:prSet/>
      <dgm:spPr/>
      <dgm:t>
        <a:bodyPr/>
        <a:lstStyle/>
        <a:p>
          <a:endParaRPr lang="en-US"/>
        </a:p>
      </dgm:t>
    </dgm:pt>
    <dgm:pt modelId="{E326FAED-54E4-4EA6-99DD-55CF48073F9D}" type="sibTrans" cxnId="{ED83BA6B-A005-447A-BBAA-3F43E752DB39}">
      <dgm:prSet/>
      <dgm:spPr/>
      <dgm:t>
        <a:bodyPr/>
        <a:lstStyle/>
        <a:p>
          <a:endParaRPr lang="en-US"/>
        </a:p>
      </dgm:t>
    </dgm:pt>
    <dgm:pt modelId="{3EA57811-DAAF-4403-9134-088386216A8A}">
      <dgm:prSet/>
      <dgm:spPr/>
      <dgm:t>
        <a:bodyPr/>
        <a:lstStyle/>
        <a:p>
          <a:r>
            <a:rPr lang="fi-FI"/>
            <a:t>Kuolleisuuden siirtäminen vanhemmalle iälle</a:t>
          </a:r>
          <a:endParaRPr lang="en-US"/>
        </a:p>
      </dgm:t>
    </dgm:pt>
    <dgm:pt modelId="{4FE14E8C-8A97-4586-A149-437F2C72157A}" type="parTrans" cxnId="{19348AFE-E6CC-4540-8161-595D4DB3CB8E}">
      <dgm:prSet/>
      <dgm:spPr/>
      <dgm:t>
        <a:bodyPr/>
        <a:lstStyle/>
        <a:p>
          <a:endParaRPr lang="en-US"/>
        </a:p>
      </dgm:t>
    </dgm:pt>
    <dgm:pt modelId="{F66B8B49-3169-43E9-99F8-B4B3A4CED369}" type="sibTrans" cxnId="{19348AFE-E6CC-4540-8161-595D4DB3CB8E}">
      <dgm:prSet/>
      <dgm:spPr/>
      <dgm:t>
        <a:bodyPr/>
        <a:lstStyle/>
        <a:p>
          <a:endParaRPr lang="en-US"/>
        </a:p>
      </dgm:t>
    </dgm:pt>
    <dgm:pt modelId="{00CFA5EE-A356-4263-A4B5-C6A3056850E9}">
      <dgm:prSet/>
      <dgm:spPr/>
      <dgm:t>
        <a:bodyPr/>
        <a:lstStyle/>
        <a:p>
          <a:r>
            <a:rPr lang="fi-FI"/>
            <a:t>Elämänlaadun parantaminen</a:t>
          </a:r>
          <a:endParaRPr lang="en-US"/>
        </a:p>
      </dgm:t>
    </dgm:pt>
    <dgm:pt modelId="{16A7E209-18FF-4EDA-8187-019BC61D1998}" type="parTrans" cxnId="{CD759AD6-D89F-4E59-928B-12F6A3E65981}">
      <dgm:prSet/>
      <dgm:spPr/>
      <dgm:t>
        <a:bodyPr/>
        <a:lstStyle/>
        <a:p>
          <a:endParaRPr lang="en-US"/>
        </a:p>
      </dgm:t>
    </dgm:pt>
    <dgm:pt modelId="{2195ADFB-827C-4317-A63E-8ABFED39B311}" type="sibTrans" cxnId="{CD759AD6-D89F-4E59-928B-12F6A3E65981}">
      <dgm:prSet/>
      <dgm:spPr/>
      <dgm:t>
        <a:bodyPr/>
        <a:lstStyle/>
        <a:p>
          <a:endParaRPr lang="en-US"/>
        </a:p>
      </dgm:t>
    </dgm:pt>
    <dgm:pt modelId="{7840E60D-DDCF-4E56-87CA-3394034E1292}">
      <dgm:prSet/>
      <dgm:spPr/>
      <dgm:t>
        <a:bodyPr/>
        <a:lstStyle/>
        <a:p>
          <a:r>
            <a:rPr lang="fi-FI"/>
            <a:t>Kustannus-tehokas</a:t>
          </a:r>
          <a:endParaRPr lang="en-US"/>
        </a:p>
      </dgm:t>
    </dgm:pt>
    <dgm:pt modelId="{2396CC7A-3F24-4EFE-99D6-D24FECBBFB22}" type="parTrans" cxnId="{AB997ACC-4DD0-4798-8E87-E3E6132699A3}">
      <dgm:prSet/>
      <dgm:spPr/>
      <dgm:t>
        <a:bodyPr/>
        <a:lstStyle/>
        <a:p>
          <a:endParaRPr lang="en-US"/>
        </a:p>
      </dgm:t>
    </dgm:pt>
    <dgm:pt modelId="{23749CE6-6738-4064-8A4B-2CAFA6E24FAD}" type="sibTrans" cxnId="{AB997ACC-4DD0-4798-8E87-E3E6132699A3}">
      <dgm:prSet/>
      <dgm:spPr/>
      <dgm:t>
        <a:bodyPr/>
        <a:lstStyle/>
        <a:p>
          <a:endParaRPr lang="en-US"/>
        </a:p>
      </dgm:t>
    </dgm:pt>
    <dgm:pt modelId="{E79C53C8-EA54-478C-A8A6-936D9E370AC6}">
      <dgm:prSet/>
      <dgm:spPr/>
      <dgm:t>
        <a:bodyPr/>
        <a:lstStyle/>
        <a:p>
          <a:endParaRPr lang="en-US" dirty="0"/>
        </a:p>
      </dgm:t>
    </dgm:pt>
    <dgm:pt modelId="{D15E71F6-3D72-441F-87CE-98F98BA4E842}" type="parTrans" cxnId="{6DCCDA19-4464-4B28-8E2F-C0FD409FDDE0}">
      <dgm:prSet/>
      <dgm:spPr/>
      <dgm:t>
        <a:bodyPr/>
        <a:lstStyle/>
        <a:p>
          <a:endParaRPr lang="en-US"/>
        </a:p>
      </dgm:t>
    </dgm:pt>
    <dgm:pt modelId="{EC938F10-6600-4D1A-9307-8BB64946B2D6}" type="sibTrans" cxnId="{6DCCDA19-4464-4B28-8E2F-C0FD409FDDE0}">
      <dgm:prSet/>
      <dgm:spPr/>
      <dgm:t>
        <a:bodyPr/>
        <a:lstStyle/>
        <a:p>
          <a:endParaRPr lang="en-US"/>
        </a:p>
      </dgm:t>
    </dgm:pt>
    <dgm:pt modelId="{AC39A41F-E395-486B-A5E0-B92726D8FE6F}">
      <dgm:prSet/>
      <dgm:spPr/>
      <dgm:t>
        <a:bodyPr/>
        <a:lstStyle/>
        <a:p>
          <a:r>
            <a:rPr lang="fi-FI" dirty="0"/>
            <a:t>Tutkimuksia: esim. AHS, CHIP, China </a:t>
          </a:r>
          <a:r>
            <a:rPr lang="fi-FI" dirty="0" err="1"/>
            <a:t>study</a:t>
          </a:r>
          <a:r>
            <a:rPr lang="fi-FI" dirty="0"/>
            <a:t>, </a:t>
          </a:r>
          <a:r>
            <a:rPr lang="fi-FI" dirty="0" err="1"/>
            <a:t>Ornish</a:t>
          </a:r>
          <a:r>
            <a:rPr lang="fi-FI" dirty="0"/>
            <a:t>, Esselstyn, EPIC</a:t>
          </a:r>
          <a:endParaRPr lang="en-US" dirty="0"/>
        </a:p>
      </dgm:t>
    </dgm:pt>
    <dgm:pt modelId="{46AF6AB9-AFF1-4DD5-B8C5-88748E4A9A03}" type="parTrans" cxnId="{80BB49A2-7426-4697-86CB-B4FD210957D9}">
      <dgm:prSet/>
      <dgm:spPr/>
      <dgm:t>
        <a:bodyPr/>
        <a:lstStyle/>
        <a:p>
          <a:endParaRPr lang="fi-FI"/>
        </a:p>
      </dgm:t>
    </dgm:pt>
    <dgm:pt modelId="{64E885B4-317C-46C9-9762-EB0429CD16E7}" type="sibTrans" cxnId="{80BB49A2-7426-4697-86CB-B4FD210957D9}">
      <dgm:prSet/>
      <dgm:spPr/>
      <dgm:t>
        <a:bodyPr/>
        <a:lstStyle/>
        <a:p>
          <a:endParaRPr lang="fi-FI"/>
        </a:p>
      </dgm:t>
    </dgm:pt>
    <dgm:pt modelId="{D4281F56-1279-48C6-90A6-75CE380B43E7}" type="pres">
      <dgm:prSet presAssocID="{F37C8484-6C0E-4CBE-BC41-899203F37FA6}" presName="vert0" presStyleCnt="0">
        <dgm:presLayoutVars>
          <dgm:dir/>
          <dgm:animOne val="branch"/>
          <dgm:animLvl val="lvl"/>
        </dgm:presLayoutVars>
      </dgm:prSet>
      <dgm:spPr/>
    </dgm:pt>
    <dgm:pt modelId="{281503B3-AEE5-4D63-A77F-8EAF86DE715F}" type="pres">
      <dgm:prSet presAssocID="{99E6D078-5354-4F4F-B7F1-9FBEE1A73461}" presName="thickLine" presStyleLbl="alignNode1" presStyleIdx="0" presStyleCnt="7"/>
      <dgm:spPr/>
    </dgm:pt>
    <dgm:pt modelId="{DE3B97A2-8333-4A51-8BCE-4A4ABDB12E6A}" type="pres">
      <dgm:prSet presAssocID="{99E6D078-5354-4F4F-B7F1-9FBEE1A73461}" presName="horz1" presStyleCnt="0"/>
      <dgm:spPr/>
    </dgm:pt>
    <dgm:pt modelId="{845F8D12-4BAA-49C4-818F-25C0E7CE5A6C}" type="pres">
      <dgm:prSet presAssocID="{99E6D078-5354-4F4F-B7F1-9FBEE1A73461}" presName="tx1" presStyleLbl="revTx" presStyleIdx="0" presStyleCnt="7"/>
      <dgm:spPr/>
    </dgm:pt>
    <dgm:pt modelId="{16FC082C-C250-40FA-8671-1FA781AECD1E}" type="pres">
      <dgm:prSet presAssocID="{99E6D078-5354-4F4F-B7F1-9FBEE1A73461}" presName="vert1" presStyleCnt="0"/>
      <dgm:spPr/>
    </dgm:pt>
    <dgm:pt modelId="{E9C04FB8-7546-4800-B5A0-9D2677CDB781}" type="pres">
      <dgm:prSet presAssocID="{95D493E8-5E0A-475F-8E5F-A02873559448}" presName="thickLine" presStyleLbl="alignNode1" presStyleIdx="1" presStyleCnt="7"/>
      <dgm:spPr/>
    </dgm:pt>
    <dgm:pt modelId="{4CC67668-DE4B-4D20-9AF4-E3D9E3CC4E43}" type="pres">
      <dgm:prSet presAssocID="{95D493E8-5E0A-475F-8E5F-A02873559448}" presName="horz1" presStyleCnt="0"/>
      <dgm:spPr/>
    </dgm:pt>
    <dgm:pt modelId="{92DAFC3A-28C6-40E7-B7C2-328C005DFE20}" type="pres">
      <dgm:prSet presAssocID="{95D493E8-5E0A-475F-8E5F-A02873559448}" presName="tx1" presStyleLbl="revTx" presStyleIdx="1" presStyleCnt="7"/>
      <dgm:spPr/>
    </dgm:pt>
    <dgm:pt modelId="{0614AF77-59D9-4C6D-A6E7-87CCF74C3ECD}" type="pres">
      <dgm:prSet presAssocID="{95D493E8-5E0A-475F-8E5F-A02873559448}" presName="vert1" presStyleCnt="0"/>
      <dgm:spPr/>
    </dgm:pt>
    <dgm:pt modelId="{B1801279-954A-49DC-BB36-546BD419F268}" type="pres">
      <dgm:prSet presAssocID="{3EA57811-DAAF-4403-9134-088386216A8A}" presName="thickLine" presStyleLbl="alignNode1" presStyleIdx="2" presStyleCnt="7"/>
      <dgm:spPr/>
    </dgm:pt>
    <dgm:pt modelId="{1C783660-C352-4458-9806-F9309E5D1203}" type="pres">
      <dgm:prSet presAssocID="{3EA57811-DAAF-4403-9134-088386216A8A}" presName="horz1" presStyleCnt="0"/>
      <dgm:spPr/>
    </dgm:pt>
    <dgm:pt modelId="{8691512C-3C4D-44C6-90D3-5B8A3AE23032}" type="pres">
      <dgm:prSet presAssocID="{3EA57811-DAAF-4403-9134-088386216A8A}" presName="tx1" presStyleLbl="revTx" presStyleIdx="2" presStyleCnt="7"/>
      <dgm:spPr/>
    </dgm:pt>
    <dgm:pt modelId="{B3AC993C-8458-45C3-A594-9E1839433327}" type="pres">
      <dgm:prSet presAssocID="{3EA57811-DAAF-4403-9134-088386216A8A}" presName="vert1" presStyleCnt="0"/>
      <dgm:spPr/>
    </dgm:pt>
    <dgm:pt modelId="{69CA6083-30EE-433D-820E-56432EFF2741}" type="pres">
      <dgm:prSet presAssocID="{00CFA5EE-A356-4263-A4B5-C6A3056850E9}" presName="thickLine" presStyleLbl="alignNode1" presStyleIdx="3" presStyleCnt="7"/>
      <dgm:spPr/>
    </dgm:pt>
    <dgm:pt modelId="{7F700355-4FEB-463C-A7D6-76939B5E6B37}" type="pres">
      <dgm:prSet presAssocID="{00CFA5EE-A356-4263-A4B5-C6A3056850E9}" presName="horz1" presStyleCnt="0"/>
      <dgm:spPr/>
    </dgm:pt>
    <dgm:pt modelId="{3C76B3AD-9B08-46A3-9052-E0E78074FE5B}" type="pres">
      <dgm:prSet presAssocID="{00CFA5EE-A356-4263-A4B5-C6A3056850E9}" presName="tx1" presStyleLbl="revTx" presStyleIdx="3" presStyleCnt="7"/>
      <dgm:spPr/>
    </dgm:pt>
    <dgm:pt modelId="{2242782F-CE0D-4A12-B2E3-7CC3A3A4188E}" type="pres">
      <dgm:prSet presAssocID="{00CFA5EE-A356-4263-A4B5-C6A3056850E9}" presName="vert1" presStyleCnt="0"/>
      <dgm:spPr/>
    </dgm:pt>
    <dgm:pt modelId="{78EE99AD-4B4D-4CD5-97EF-348EC892C97C}" type="pres">
      <dgm:prSet presAssocID="{7840E60D-DDCF-4E56-87CA-3394034E1292}" presName="thickLine" presStyleLbl="alignNode1" presStyleIdx="4" presStyleCnt="7"/>
      <dgm:spPr/>
    </dgm:pt>
    <dgm:pt modelId="{0BC30BFD-557F-47B1-8097-76B626FF5289}" type="pres">
      <dgm:prSet presAssocID="{7840E60D-DDCF-4E56-87CA-3394034E1292}" presName="horz1" presStyleCnt="0"/>
      <dgm:spPr/>
    </dgm:pt>
    <dgm:pt modelId="{1C23AD3E-55FF-42E9-B16D-A9B3B30B250C}" type="pres">
      <dgm:prSet presAssocID="{7840E60D-DDCF-4E56-87CA-3394034E1292}" presName="tx1" presStyleLbl="revTx" presStyleIdx="4" presStyleCnt="7"/>
      <dgm:spPr/>
    </dgm:pt>
    <dgm:pt modelId="{B4059FE4-7F34-40F9-8CC4-CDA80C9035AF}" type="pres">
      <dgm:prSet presAssocID="{7840E60D-DDCF-4E56-87CA-3394034E1292}" presName="vert1" presStyleCnt="0"/>
      <dgm:spPr/>
    </dgm:pt>
    <dgm:pt modelId="{E7BCD87F-B90D-424A-9940-FE976908A67F}" type="pres">
      <dgm:prSet presAssocID="{E79C53C8-EA54-478C-A8A6-936D9E370AC6}" presName="thickLine" presStyleLbl="alignNode1" presStyleIdx="5" presStyleCnt="7"/>
      <dgm:spPr/>
    </dgm:pt>
    <dgm:pt modelId="{BE578D8C-A230-47A8-8735-A8650F149233}" type="pres">
      <dgm:prSet presAssocID="{E79C53C8-EA54-478C-A8A6-936D9E370AC6}" presName="horz1" presStyleCnt="0"/>
      <dgm:spPr/>
    </dgm:pt>
    <dgm:pt modelId="{0D62D272-DC07-48AB-BFDC-680F7B6019D0}" type="pres">
      <dgm:prSet presAssocID="{E79C53C8-EA54-478C-A8A6-936D9E370AC6}" presName="tx1" presStyleLbl="revTx" presStyleIdx="5" presStyleCnt="7"/>
      <dgm:spPr/>
    </dgm:pt>
    <dgm:pt modelId="{D2949615-3301-45C4-A0CF-7BA4FBC0F0D1}" type="pres">
      <dgm:prSet presAssocID="{E79C53C8-EA54-478C-A8A6-936D9E370AC6}" presName="vert1" presStyleCnt="0"/>
      <dgm:spPr/>
    </dgm:pt>
    <dgm:pt modelId="{1A580A7F-6535-4B7D-84AE-B4E0540AFC79}" type="pres">
      <dgm:prSet presAssocID="{AC39A41F-E395-486B-A5E0-B92726D8FE6F}" presName="thickLine" presStyleLbl="alignNode1" presStyleIdx="6" presStyleCnt="7"/>
      <dgm:spPr/>
    </dgm:pt>
    <dgm:pt modelId="{4308A8C9-E9F3-42A2-A2FE-7A134DD0A351}" type="pres">
      <dgm:prSet presAssocID="{AC39A41F-E395-486B-A5E0-B92726D8FE6F}" presName="horz1" presStyleCnt="0"/>
      <dgm:spPr/>
    </dgm:pt>
    <dgm:pt modelId="{8CF6C0A9-8F9D-44A0-8680-14A0844EBC5B}" type="pres">
      <dgm:prSet presAssocID="{AC39A41F-E395-486B-A5E0-B92726D8FE6F}" presName="tx1" presStyleLbl="revTx" presStyleIdx="6" presStyleCnt="7"/>
      <dgm:spPr/>
    </dgm:pt>
    <dgm:pt modelId="{177CD39A-3A78-4917-8738-B4B8D8E3E6A7}" type="pres">
      <dgm:prSet presAssocID="{AC39A41F-E395-486B-A5E0-B92726D8FE6F}" presName="vert1" presStyleCnt="0"/>
      <dgm:spPr/>
    </dgm:pt>
  </dgm:ptLst>
  <dgm:cxnLst>
    <dgm:cxn modelId="{F6EAF408-C819-4F28-B187-688A6B8AED16}" type="presOf" srcId="{00CFA5EE-A356-4263-A4B5-C6A3056850E9}" destId="{3C76B3AD-9B08-46A3-9052-E0E78074FE5B}" srcOrd="0" destOrd="0" presId="urn:microsoft.com/office/officeart/2008/layout/LinedList"/>
    <dgm:cxn modelId="{6DCCDA19-4464-4B28-8E2F-C0FD409FDDE0}" srcId="{F37C8484-6C0E-4CBE-BC41-899203F37FA6}" destId="{E79C53C8-EA54-478C-A8A6-936D9E370AC6}" srcOrd="5" destOrd="0" parTransId="{D15E71F6-3D72-441F-87CE-98F98BA4E842}" sibTransId="{EC938F10-6600-4D1A-9307-8BB64946B2D6}"/>
    <dgm:cxn modelId="{ED83BA6B-A005-447A-BBAA-3F43E752DB39}" srcId="{F37C8484-6C0E-4CBE-BC41-899203F37FA6}" destId="{95D493E8-5E0A-475F-8E5F-A02873559448}" srcOrd="1" destOrd="0" parTransId="{7B813E98-CBAE-4111-81F8-249365CAAB65}" sibTransId="{E326FAED-54E4-4EA6-99DD-55CF48073F9D}"/>
    <dgm:cxn modelId="{0E374B51-6909-440C-B937-591372C57A4B}" srcId="{F37C8484-6C0E-4CBE-BC41-899203F37FA6}" destId="{99E6D078-5354-4F4F-B7F1-9FBEE1A73461}" srcOrd="0" destOrd="0" parTransId="{8E077DA8-4514-4FB7-A4CB-80978CB6F043}" sibTransId="{F181DCEB-2B72-4A31-B95D-1D702A959E2E}"/>
    <dgm:cxn modelId="{80BB49A2-7426-4697-86CB-B4FD210957D9}" srcId="{F37C8484-6C0E-4CBE-BC41-899203F37FA6}" destId="{AC39A41F-E395-486B-A5E0-B92726D8FE6F}" srcOrd="6" destOrd="0" parTransId="{46AF6AB9-AFF1-4DD5-B8C5-88748E4A9A03}" sibTransId="{64E885B4-317C-46C9-9762-EB0429CD16E7}"/>
    <dgm:cxn modelId="{FEBCC7B4-9D98-406D-96D0-12357ECBF221}" type="presOf" srcId="{95D493E8-5E0A-475F-8E5F-A02873559448}" destId="{92DAFC3A-28C6-40E7-B7C2-328C005DFE20}" srcOrd="0" destOrd="0" presId="urn:microsoft.com/office/officeart/2008/layout/LinedList"/>
    <dgm:cxn modelId="{F4075FB6-045D-41A7-A1CB-BC5AAED51F73}" type="presOf" srcId="{AC39A41F-E395-486B-A5E0-B92726D8FE6F}" destId="{8CF6C0A9-8F9D-44A0-8680-14A0844EBC5B}" srcOrd="0" destOrd="0" presId="urn:microsoft.com/office/officeart/2008/layout/LinedList"/>
    <dgm:cxn modelId="{0E9544C8-3259-4F47-8EB9-93798EF1ADEC}" type="presOf" srcId="{7840E60D-DDCF-4E56-87CA-3394034E1292}" destId="{1C23AD3E-55FF-42E9-B16D-A9B3B30B250C}" srcOrd="0" destOrd="0" presId="urn:microsoft.com/office/officeart/2008/layout/LinedList"/>
    <dgm:cxn modelId="{AB997ACC-4DD0-4798-8E87-E3E6132699A3}" srcId="{F37C8484-6C0E-4CBE-BC41-899203F37FA6}" destId="{7840E60D-DDCF-4E56-87CA-3394034E1292}" srcOrd="4" destOrd="0" parTransId="{2396CC7A-3F24-4EFE-99D6-D24FECBBFB22}" sibTransId="{23749CE6-6738-4064-8A4B-2CAFA6E24FAD}"/>
    <dgm:cxn modelId="{7DF563D0-F9A3-4A51-8D96-71D4993B0FC6}" type="presOf" srcId="{99E6D078-5354-4F4F-B7F1-9FBEE1A73461}" destId="{845F8D12-4BAA-49C4-818F-25C0E7CE5A6C}" srcOrd="0" destOrd="0" presId="urn:microsoft.com/office/officeart/2008/layout/LinedList"/>
    <dgm:cxn modelId="{CD759AD6-D89F-4E59-928B-12F6A3E65981}" srcId="{F37C8484-6C0E-4CBE-BC41-899203F37FA6}" destId="{00CFA5EE-A356-4263-A4B5-C6A3056850E9}" srcOrd="3" destOrd="0" parTransId="{16A7E209-18FF-4EDA-8187-019BC61D1998}" sibTransId="{2195ADFB-827C-4317-A63E-8ABFED39B311}"/>
    <dgm:cxn modelId="{9FD836E4-0A10-4D4C-972B-7873E099F144}" type="presOf" srcId="{3EA57811-DAAF-4403-9134-088386216A8A}" destId="{8691512C-3C4D-44C6-90D3-5B8A3AE23032}" srcOrd="0" destOrd="0" presId="urn:microsoft.com/office/officeart/2008/layout/LinedList"/>
    <dgm:cxn modelId="{971A1CF2-3372-4F1A-8F47-164107335BC2}" type="presOf" srcId="{F37C8484-6C0E-4CBE-BC41-899203F37FA6}" destId="{D4281F56-1279-48C6-90A6-75CE380B43E7}" srcOrd="0" destOrd="0" presId="urn:microsoft.com/office/officeart/2008/layout/LinedList"/>
    <dgm:cxn modelId="{A33C3FF8-C9FF-4D16-8E1C-0F774B2F0BA1}" type="presOf" srcId="{E79C53C8-EA54-478C-A8A6-936D9E370AC6}" destId="{0D62D272-DC07-48AB-BFDC-680F7B6019D0}" srcOrd="0" destOrd="0" presId="urn:microsoft.com/office/officeart/2008/layout/LinedList"/>
    <dgm:cxn modelId="{19348AFE-E6CC-4540-8161-595D4DB3CB8E}" srcId="{F37C8484-6C0E-4CBE-BC41-899203F37FA6}" destId="{3EA57811-DAAF-4403-9134-088386216A8A}" srcOrd="2" destOrd="0" parTransId="{4FE14E8C-8A97-4586-A149-437F2C72157A}" sibTransId="{F66B8B49-3169-43E9-99F8-B4B3A4CED369}"/>
    <dgm:cxn modelId="{4CD1FA91-ADE4-495B-8DFF-FB9EAB2ECAD4}" type="presParOf" srcId="{D4281F56-1279-48C6-90A6-75CE380B43E7}" destId="{281503B3-AEE5-4D63-A77F-8EAF86DE715F}" srcOrd="0" destOrd="0" presId="urn:microsoft.com/office/officeart/2008/layout/LinedList"/>
    <dgm:cxn modelId="{68270DF8-FC09-4592-A358-6E45E09153E7}" type="presParOf" srcId="{D4281F56-1279-48C6-90A6-75CE380B43E7}" destId="{DE3B97A2-8333-4A51-8BCE-4A4ABDB12E6A}" srcOrd="1" destOrd="0" presId="urn:microsoft.com/office/officeart/2008/layout/LinedList"/>
    <dgm:cxn modelId="{6B0EFA97-D152-431C-8E81-4B324439A87F}" type="presParOf" srcId="{DE3B97A2-8333-4A51-8BCE-4A4ABDB12E6A}" destId="{845F8D12-4BAA-49C4-818F-25C0E7CE5A6C}" srcOrd="0" destOrd="0" presId="urn:microsoft.com/office/officeart/2008/layout/LinedList"/>
    <dgm:cxn modelId="{42C82FEB-E43C-48E3-BA94-C4F6A31C92F7}" type="presParOf" srcId="{DE3B97A2-8333-4A51-8BCE-4A4ABDB12E6A}" destId="{16FC082C-C250-40FA-8671-1FA781AECD1E}" srcOrd="1" destOrd="0" presId="urn:microsoft.com/office/officeart/2008/layout/LinedList"/>
    <dgm:cxn modelId="{602FDF92-6287-4FE1-B3A1-E6F7392908E8}" type="presParOf" srcId="{D4281F56-1279-48C6-90A6-75CE380B43E7}" destId="{E9C04FB8-7546-4800-B5A0-9D2677CDB781}" srcOrd="2" destOrd="0" presId="urn:microsoft.com/office/officeart/2008/layout/LinedList"/>
    <dgm:cxn modelId="{18B2311D-B8FC-4A01-A33E-8B1FEB862F50}" type="presParOf" srcId="{D4281F56-1279-48C6-90A6-75CE380B43E7}" destId="{4CC67668-DE4B-4D20-9AF4-E3D9E3CC4E43}" srcOrd="3" destOrd="0" presId="urn:microsoft.com/office/officeart/2008/layout/LinedList"/>
    <dgm:cxn modelId="{5CD10574-D510-4C40-B680-E57E18B66892}" type="presParOf" srcId="{4CC67668-DE4B-4D20-9AF4-E3D9E3CC4E43}" destId="{92DAFC3A-28C6-40E7-B7C2-328C005DFE20}" srcOrd="0" destOrd="0" presId="urn:microsoft.com/office/officeart/2008/layout/LinedList"/>
    <dgm:cxn modelId="{A892590C-1F11-4364-8AB0-9510CC22FBEE}" type="presParOf" srcId="{4CC67668-DE4B-4D20-9AF4-E3D9E3CC4E43}" destId="{0614AF77-59D9-4C6D-A6E7-87CCF74C3ECD}" srcOrd="1" destOrd="0" presId="urn:microsoft.com/office/officeart/2008/layout/LinedList"/>
    <dgm:cxn modelId="{750FAE38-3D8E-474F-9CC2-EC4BCA6EA79E}" type="presParOf" srcId="{D4281F56-1279-48C6-90A6-75CE380B43E7}" destId="{B1801279-954A-49DC-BB36-546BD419F268}" srcOrd="4" destOrd="0" presId="urn:microsoft.com/office/officeart/2008/layout/LinedList"/>
    <dgm:cxn modelId="{4FC9DF2B-7D17-4EBC-BFC3-D14A4CE192C8}" type="presParOf" srcId="{D4281F56-1279-48C6-90A6-75CE380B43E7}" destId="{1C783660-C352-4458-9806-F9309E5D1203}" srcOrd="5" destOrd="0" presId="urn:microsoft.com/office/officeart/2008/layout/LinedList"/>
    <dgm:cxn modelId="{446718EF-F3F2-4A32-A715-CC4AC0F0FA7D}" type="presParOf" srcId="{1C783660-C352-4458-9806-F9309E5D1203}" destId="{8691512C-3C4D-44C6-90D3-5B8A3AE23032}" srcOrd="0" destOrd="0" presId="urn:microsoft.com/office/officeart/2008/layout/LinedList"/>
    <dgm:cxn modelId="{CA2AF781-8A64-4A6B-B2C2-84674438B277}" type="presParOf" srcId="{1C783660-C352-4458-9806-F9309E5D1203}" destId="{B3AC993C-8458-45C3-A594-9E1839433327}" srcOrd="1" destOrd="0" presId="urn:microsoft.com/office/officeart/2008/layout/LinedList"/>
    <dgm:cxn modelId="{9AFE2C9F-0A46-4F55-8685-65D3741EA4B0}" type="presParOf" srcId="{D4281F56-1279-48C6-90A6-75CE380B43E7}" destId="{69CA6083-30EE-433D-820E-56432EFF2741}" srcOrd="6" destOrd="0" presId="urn:microsoft.com/office/officeart/2008/layout/LinedList"/>
    <dgm:cxn modelId="{9A2B4D16-37CD-4931-9862-F9795F3114A7}" type="presParOf" srcId="{D4281F56-1279-48C6-90A6-75CE380B43E7}" destId="{7F700355-4FEB-463C-A7D6-76939B5E6B37}" srcOrd="7" destOrd="0" presId="urn:microsoft.com/office/officeart/2008/layout/LinedList"/>
    <dgm:cxn modelId="{625DAEE8-15FF-4DAD-867D-5CF2FFB68AC1}" type="presParOf" srcId="{7F700355-4FEB-463C-A7D6-76939B5E6B37}" destId="{3C76B3AD-9B08-46A3-9052-E0E78074FE5B}" srcOrd="0" destOrd="0" presId="urn:microsoft.com/office/officeart/2008/layout/LinedList"/>
    <dgm:cxn modelId="{FEFBA2D6-754C-4A2E-8502-614B15E1DEE0}" type="presParOf" srcId="{7F700355-4FEB-463C-A7D6-76939B5E6B37}" destId="{2242782F-CE0D-4A12-B2E3-7CC3A3A4188E}" srcOrd="1" destOrd="0" presId="urn:microsoft.com/office/officeart/2008/layout/LinedList"/>
    <dgm:cxn modelId="{CE67EFC5-1680-45D9-B92A-F14A9D5DF131}" type="presParOf" srcId="{D4281F56-1279-48C6-90A6-75CE380B43E7}" destId="{78EE99AD-4B4D-4CD5-97EF-348EC892C97C}" srcOrd="8" destOrd="0" presId="urn:microsoft.com/office/officeart/2008/layout/LinedList"/>
    <dgm:cxn modelId="{DE4EB77A-9039-433A-8A09-72D1231551C4}" type="presParOf" srcId="{D4281F56-1279-48C6-90A6-75CE380B43E7}" destId="{0BC30BFD-557F-47B1-8097-76B626FF5289}" srcOrd="9" destOrd="0" presId="urn:microsoft.com/office/officeart/2008/layout/LinedList"/>
    <dgm:cxn modelId="{8243AE70-7A25-4EA4-8484-B546968C9685}" type="presParOf" srcId="{0BC30BFD-557F-47B1-8097-76B626FF5289}" destId="{1C23AD3E-55FF-42E9-B16D-A9B3B30B250C}" srcOrd="0" destOrd="0" presId="urn:microsoft.com/office/officeart/2008/layout/LinedList"/>
    <dgm:cxn modelId="{FFE47636-C24C-4FB9-AE92-BA5844A13D16}" type="presParOf" srcId="{0BC30BFD-557F-47B1-8097-76B626FF5289}" destId="{B4059FE4-7F34-40F9-8CC4-CDA80C9035AF}" srcOrd="1" destOrd="0" presId="urn:microsoft.com/office/officeart/2008/layout/LinedList"/>
    <dgm:cxn modelId="{B3FB1313-5C58-4869-A474-EF9C1296EA8F}" type="presParOf" srcId="{D4281F56-1279-48C6-90A6-75CE380B43E7}" destId="{E7BCD87F-B90D-424A-9940-FE976908A67F}" srcOrd="10" destOrd="0" presId="urn:microsoft.com/office/officeart/2008/layout/LinedList"/>
    <dgm:cxn modelId="{0EFEB112-32C1-42F5-9E97-1E0B4D379BEC}" type="presParOf" srcId="{D4281F56-1279-48C6-90A6-75CE380B43E7}" destId="{BE578D8C-A230-47A8-8735-A8650F149233}" srcOrd="11" destOrd="0" presId="urn:microsoft.com/office/officeart/2008/layout/LinedList"/>
    <dgm:cxn modelId="{48DA582D-324E-4C69-A57B-CB724343E622}" type="presParOf" srcId="{BE578D8C-A230-47A8-8735-A8650F149233}" destId="{0D62D272-DC07-48AB-BFDC-680F7B6019D0}" srcOrd="0" destOrd="0" presId="urn:microsoft.com/office/officeart/2008/layout/LinedList"/>
    <dgm:cxn modelId="{8B53A9C5-8203-41ED-B770-C6B28F8750E7}" type="presParOf" srcId="{BE578D8C-A230-47A8-8735-A8650F149233}" destId="{D2949615-3301-45C4-A0CF-7BA4FBC0F0D1}" srcOrd="1" destOrd="0" presId="urn:microsoft.com/office/officeart/2008/layout/LinedList"/>
    <dgm:cxn modelId="{FAB0A541-0E14-480D-8A3E-9B5EE352C526}" type="presParOf" srcId="{D4281F56-1279-48C6-90A6-75CE380B43E7}" destId="{1A580A7F-6535-4B7D-84AE-B4E0540AFC79}" srcOrd="12" destOrd="0" presId="urn:microsoft.com/office/officeart/2008/layout/LinedList"/>
    <dgm:cxn modelId="{A13288AF-AFEE-4C2B-9F1F-20C0162EB8F3}" type="presParOf" srcId="{D4281F56-1279-48C6-90A6-75CE380B43E7}" destId="{4308A8C9-E9F3-42A2-A2FE-7A134DD0A351}" srcOrd="13" destOrd="0" presId="urn:microsoft.com/office/officeart/2008/layout/LinedList"/>
    <dgm:cxn modelId="{47D9DD99-CE3F-4388-B4E5-9FE53AE9C8D7}" type="presParOf" srcId="{4308A8C9-E9F3-42A2-A2FE-7A134DD0A351}" destId="{8CF6C0A9-8F9D-44A0-8680-14A0844EBC5B}" srcOrd="0" destOrd="0" presId="urn:microsoft.com/office/officeart/2008/layout/LinedList"/>
    <dgm:cxn modelId="{54C2064A-A81E-4344-B364-D918844B3148}" type="presParOf" srcId="{4308A8C9-E9F3-42A2-A2FE-7A134DD0A351}" destId="{177CD39A-3A78-4917-8738-B4B8D8E3E6A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1D704-F552-4B92-8216-D38257F7046A}">
      <dsp:nvSpPr>
        <dsp:cNvPr id="0" name=""/>
        <dsp:cNvSpPr/>
      </dsp:nvSpPr>
      <dsp:spPr>
        <a:xfrm rot="5400000">
          <a:off x="3503694" y="-1292320"/>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Kasvissyöjäadventistit elävät 10 vuotta pidempään kuin muut kalifornialaiset</a:t>
          </a:r>
          <a:endParaRPr lang="en-US" sz="1400" kern="1200" dirty="0"/>
        </a:p>
      </dsp:txBody>
      <dsp:txXfrm rot="-5400000">
        <a:off x="2091520" y="163491"/>
        <a:ext cx="3674619" cy="806632"/>
      </dsp:txXfrm>
    </dsp:sp>
    <dsp:sp modelId="{5C765004-6840-4B19-B3AF-260B0BE36B7F}">
      <dsp:nvSpPr>
        <dsp:cNvPr id="0" name=""/>
        <dsp:cNvSpPr/>
      </dsp:nvSpPr>
      <dsp:spPr>
        <a:xfrm>
          <a:off x="0" y="2555"/>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Kalifornia USA, Loma Lindan adventistit</a:t>
          </a:r>
          <a:endParaRPr lang="en-US" sz="2200" kern="1200"/>
        </a:p>
      </dsp:txBody>
      <dsp:txXfrm>
        <a:off x="54546" y="57101"/>
        <a:ext cx="1982427" cy="1008291"/>
      </dsp:txXfrm>
    </dsp:sp>
    <dsp:sp modelId="{50823D30-4A72-453E-86AA-0404DE8B94F0}">
      <dsp:nvSpPr>
        <dsp:cNvPr id="0" name=""/>
        <dsp:cNvSpPr/>
      </dsp:nvSpPr>
      <dsp:spPr>
        <a:xfrm rot="5400000">
          <a:off x="3503694" y="-124628"/>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Yli 60-vuotiaat miehet saavuttavat 100 vuoden iän 7 kertaa suuremmalla todennäköisyydellä kuin 	yhdysvaltalaiset 60-vuotiaat miehet</a:t>
          </a:r>
          <a:endParaRPr lang="en-US" sz="1400" kern="1200" dirty="0"/>
        </a:p>
      </dsp:txBody>
      <dsp:txXfrm rot="-5400000">
        <a:off x="2091520" y="1331183"/>
        <a:ext cx="3674619" cy="806632"/>
      </dsp:txXfrm>
    </dsp:sp>
    <dsp:sp modelId="{40D52C33-9C7C-4256-8B60-44777FEE4CC2}">
      <dsp:nvSpPr>
        <dsp:cNvPr id="0" name=""/>
        <dsp:cNvSpPr/>
      </dsp:nvSpPr>
      <dsp:spPr>
        <a:xfrm>
          <a:off x="0" y="1175808"/>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Costa Rica, Nicoya peninsula</a:t>
          </a:r>
          <a:endParaRPr lang="en-US" sz="2200" kern="1200"/>
        </a:p>
      </dsp:txBody>
      <dsp:txXfrm>
        <a:off x="54546" y="1230354"/>
        <a:ext cx="1982427" cy="1008291"/>
      </dsp:txXfrm>
    </dsp:sp>
    <dsp:sp modelId="{0DF088B3-BF1A-4460-BF95-A5B472A00745}">
      <dsp:nvSpPr>
        <dsp:cNvPr id="0" name=""/>
        <dsp:cNvSpPr/>
      </dsp:nvSpPr>
      <dsp:spPr>
        <a:xfrm rot="5400000">
          <a:off x="3503694" y="1048624"/>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10 kertaa enemmän 100-vuotiaita suhteessa väestöön kuin Yhdysvalloissa</a:t>
          </a:r>
          <a:endParaRPr lang="en-US" sz="1400" kern="1200" dirty="0"/>
        </a:p>
      </dsp:txBody>
      <dsp:txXfrm rot="-5400000">
        <a:off x="2091520" y="2504436"/>
        <a:ext cx="3674619" cy="806632"/>
      </dsp:txXfrm>
    </dsp:sp>
    <dsp:sp modelId="{3ABA90F2-E18D-4773-9D15-270B8103FE17}">
      <dsp:nvSpPr>
        <dsp:cNvPr id="0" name=""/>
        <dsp:cNvSpPr/>
      </dsp:nvSpPr>
      <dsp:spPr>
        <a:xfrm>
          <a:off x="0" y="2349061"/>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Italia Sardinia</a:t>
          </a:r>
          <a:endParaRPr lang="en-US" sz="2200" kern="1200"/>
        </a:p>
      </dsp:txBody>
      <dsp:txXfrm>
        <a:off x="54546" y="2403607"/>
        <a:ext cx="1982427" cy="1008291"/>
      </dsp:txXfrm>
    </dsp:sp>
    <dsp:sp modelId="{7D8F0577-FBAD-4D3C-90A2-B52035D77F63}">
      <dsp:nvSpPr>
        <dsp:cNvPr id="0" name=""/>
        <dsp:cNvSpPr/>
      </dsp:nvSpPr>
      <dsp:spPr>
        <a:xfrm rot="5400000">
          <a:off x="3503694" y="2221877"/>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a:t>Yksi kolmesta Ikariassa elää 90-vuotiaaksi</a:t>
          </a:r>
          <a:endParaRPr lang="en-US" sz="1400" kern="1200"/>
        </a:p>
      </dsp:txBody>
      <dsp:txXfrm rot="-5400000">
        <a:off x="2091520" y="3677689"/>
        <a:ext cx="3674619" cy="806632"/>
      </dsp:txXfrm>
    </dsp:sp>
    <dsp:sp modelId="{A7381FAD-060A-4A1B-B8A7-F688B8D2757F}">
      <dsp:nvSpPr>
        <dsp:cNvPr id="0" name=""/>
        <dsp:cNvSpPr/>
      </dsp:nvSpPr>
      <dsp:spPr>
        <a:xfrm>
          <a:off x="0" y="3522313"/>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Kreikka, Ikaria</a:t>
          </a:r>
          <a:endParaRPr lang="en-US" sz="2200" kern="1200"/>
        </a:p>
      </dsp:txBody>
      <dsp:txXfrm>
        <a:off x="54546" y="3576859"/>
        <a:ext cx="1982427" cy="1008291"/>
      </dsp:txXfrm>
    </dsp:sp>
    <dsp:sp modelId="{463A1B81-1F77-4F5D-9128-E682DD3D686C}">
      <dsp:nvSpPr>
        <dsp:cNvPr id="0" name=""/>
        <dsp:cNvSpPr/>
      </dsp:nvSpPr>
      <dsp:spPr>
        <a:xfrm rot="5400000">
          <a:off x="3503694" y="3395130"/>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a:t>Keski-ikä 85.3 vuotta</a:t>
          </a:r>
          <a:endParaRPr lang="en-US" sz="1400" kern="1200"/>
        </a:p>
      </dsp:txBody>
      <dsp:txXfrm rot="-5400000">
        <a:off x="2091520" y="4850942"/>
        <a:ext cx="3674619" cy="806632"/>
      </dsp:txXfrm>
    </dsp:sp>
    <dsp:sp modelId="{2BE74C68-11B0-4815-9D61-92037792D236}">
      <dsp:nvSpPr>
        <dsp:cNvPr id="0" name=""/>
        <dsp:cNvSpPr/>
      </dsp:nvSpPr>
      <dsp:spPr>
        <a:xfrm>
          <a:off x="0" y="4695566"/>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Japani, Okinawa</a:t>
          </a:r>
          <a:endParaRPr lang="en-US" sz="2200" kern="1200"/>
        </a:p>
      </dsp:txBody>
      <dsp:txXfrm>
        <a:off x="54546" y="4750112"/>
        <a:ext cx="1982427" cy="1008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503B3-AEE5-4D63-A77F-8EAF86DE715F}">
      <dsp:nvSpPr>
        <dsp:cNvPr id="0" name=""/>
        <dsp:cNvSpPr/>
      </dsp:nvSpPr>
      <dsp:spPr>
        <a:xfrm>
          <a:off x="0" y="372"/>
          <a:ext cx="948423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45F8D12-4BAA-49C4-818F-25C0E7CE5A6C}">
      <dsp:nvSpPr>
        <dsp:cNvPr id="0" name=""/>
        <dsp:cNvSpPr/>
      </dsp:nvSpPr>
      <dsp:spPr>
        <a:xfrm>
          <a:off x="0" y="372"/>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Vältetään</a:t>
          </a:r>
          <a:r>
            <a:rPr lang="en-US" sz="2000" kern="1200" dirty="0"/>
            <a:t> ja </a:t>
          </a:r>
          <a:r>
            <a:rPr lang="en-US" sz="2000" kern="1200" dirty="0" err="1"/>
            <a:t>parannetaan</a:t>
          </a:r>
          <a:r>
            <a:rPr lang="en-US" sz="2000" kern="1200" dirty="0"/>
            <a:t> </a:t>
          </a:r>
          <a:r>
            <a:rPr lang="en-US" sz="2000" kern="1200" dirty="0" err="1"/>
            <a:t>kansansairauksia</a:t>
          </a:r>
          <a:endParaRPr lang="en-US" sz="2000" kern="1200" dirty="0"/>
        </a:p>
      </dsp:txBody>
      <dsp:txXfrm>
        <a:off x="0" y="372"/>
        <a:ext cx="9484235" cy="435997"/>
      </dsp:txXfrm>
    </dsp:sp>
    <dsp:sp modelId="{E9C04FB8-7546-4800-B5A0-9D2677CDB781}">
      <dsp:nvSpPr>
        <dsp:cNvPr id="0" name=""/>
        <dsp:cNvSpPr/>
      </dsp:nvSpPr>
      <dsp:spPr>
        <a:xfrm>
          <a:off x="0" y="436369"/>
          <a:ext cx="9484235" cy="0"/>
        </a:xfrm>
        <a:prstGeom prst="lin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w="6350" cap="flat" cmpd="sng" algn="ctr">
          <a:solidFill>
            <a:schemeClr val="accent5">
              <a:hueOff val="-1126424"/>
              <a:satOff val="-2903"/>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2DAFC3A-28C6-40E7-B7C2-328C005DFE20}">
      <dsp:nvSpPr>
        <dsp:cNvPr id="0" name=""/>
        <dsp:cNvSpPr/>
      </dsp:nvSpPr>
      <dsp:spPr>
        <a:xfrm>
          <a:off x="0" y="436369"/>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Sairausajattelusta </a:t>
          </a:r>
          <a:r>
            <a:rPr lang="en-US" sz="2000" kern="1200" dirty="0" err="1"/>
            <a:t>terveysajatteluun</a:t>
          </a:r>
          <a:endParaRPr lang="en-US" sz="2000" kern="1200" dirty="0"/>
        </a:p>
      </dsp:txBody>
      <dsp:txXfrm>
        <a:off x="0" y="436369"/>
        <a:ext cx="9484235" cy="435997"/>
      </dsp:txXfrm>
    </dsp:sp>
    <dsp:sp modelId="{B1801279-954A-49DC-BB36-546BD419F268}">
      <dsp:nvSpPr>
        <dsp:cNvPr id="0" name=""/>
        <dsp:cNvSpPr/>
      </dsp:nvSpPr>
      <dsp:spPr>
        <a:xfrm>
          <a:off x="0" y="872367"/>
          <a:ext cx="9484235" cy="0"/>
        </a:xfrm>
        <a:prstGeom prst="lin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691512C-3C4D-44C6-90D3-5B8A3AE23032}">
      <dsp:nvSpPr>
        <dsp:cNvPr id="0" name=""/>
        <dsp:cNvSpPr/>
      </dsp:nvSpPr>
      <dsp:spPr>
        <a:xfrm>
          <a:off x="0" y="872367"/>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Kuolleisuuden siirtäminen vanhemmalle iälle</a:t>
          </a:r>
          <a:endParaRPr lang="en-US" sz="2000" kern="1200"/>
        </a:p>
      </dsp:txBody>
      <dsp:txXfrm>
        <a:off x="0" y="872367"/>
        <a:ext cx="9484235" cy="435997"/>
      </dsp:txXfrm>
    </dsp:sp>
    <dsp:sp modelId="{69CA6083-30EE-433D-820E-56432EFF2741}">
      <dsp:nvSpPr>
        <dsp:cNvPr id="0" name=""/>
        <dsp:cNvSpPr/>
      </dsp:nvSpPr>
      <dsp:spPr>
        <a:xfrm>
          <a:off x="0" y="1308364"/>
          <a:ext cx="9484235"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C76B3AD-9B08-46A3-9052-E0E78074FE5B}">
      <dsp:nvSpPr>
        <dsp:cNvPr id="0" name=""/>
        <dsp:cNvSpPr/>
      </dsp:nvSpPr>
      <dsp:spPr>
        <a:xfrm>
          <a:off x="0" y="1308364"/>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Elämänlaadun parantaminen</a:t>
          </a:r>
          <a:endParaRPr lang="en-US" sz="2000" kern="1200"/>
        </a:p>
      </dsp:txBody>
      <dsp:txXfrm>
        <a:off x="0" y="1308364"/>
        <a:ext cx="9484235" cy="435997"/>
      </dsp:txXfrm>
    </dsp:sp>
    <dsp:sp modelId="{78EE99AD-4B4D-4CD5-97EF-348EC892C97C}">
      <dsp:nvSpPr>
        <dsp:cNvPr id="0" name=""/>
        <dsp:cNvSpPr/>
      </dsp:nvSpPr>
      <dsp:spPr>
        <a:xfrm>
          <a:off x="0" y="1744361"/>
          <a:ext cx="9484235" cy="0"/>
        </a:xfrm>
        <a:prstGeom prst="lin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C23AD3E-55FF-42E9-B16D-A9B3B30B250C}">
      <dsp:nvSpPr>
        <dsp:cNvPr id="0" name=""/>
        <dsp:cNvSpPr/>
      </dsp:nvSpPr>
      <dsp:spPr>
        <a:xfrm>
          <a:off x="0" y="1744361"/>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a:t>Kustannus-tehokas</a:t>
          </a:r>
          <a:endParaRPr lang="en-US" sz="2000" kern="1200"/>
        </a:p>
      </dsp:txBody>
      <dsp:txXfrm>
        <a:off x="0" y="1744361"/>
        <a:ext cx="9484235" cy="435997"/>
      </dsp:txXfrm>
    </dsp:sp>
    <dsp:sp modelId="{E7BCD87F-B90D-424A-9940-FE976908A67F}">
      <dsp:nvSpPr>
        <dsp:cNvPr id="0" name=""/>
        <dsp:cNvSpPr/>
      </dsp:nvSpPr>
      <dsp:spPr>
        <a:xfrm>
          <a:off x="0" y="2180358"/>
          <a:ext cx="9484235" cy="0"/>
        </a:xfrm>
        <a:prstGeom prst="lin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w="6350" cap="flat" cmpd="sng" algn="ctr">
          <a:solidFill>
            <a:schemeClr val="accent5">
              <a:hueOff val="-5632119"/>
              <a:satOff val="-14516"/>
              <a:lumOff val="-9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D62D272-DC07-48AB-BFDC-680F7B6019D0}">
      <dsp:nvSpPr>
        <dsp:cNvPr id="0" name=""/>
        <dsp:cNvSpPr/>
      </dsp:nvSpPr>
      <dsp:spPr>
        <a:xfrm>
          <a:off x="0" y="2180358"/>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2180358"/>
        <a:ext cx="9484235" cy="435997"/>
      </dsp:txXfrm>
    </dsp:sp>
    <dsp:sp modelId="{1A580A7F-6535-4B7D-84AE-B4E0540AFC79}">
      <dsp:nvSpPr>
        <dsp:cNvPr id="0" name=""/>
        <dsp:cNvSpPr/>
      </dsp:nvSpPr>
      <dsp:spPr>
        <a:xfrm>
          <a:off x="0" y="2616356"/>
          <a:ext cx="9484235"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F6C0A9-8F9D-44A0-8680-14A0844EBC5B}">
      <dsp:nvSpPr>
        <dsp:cNvPr id="0" name=""/>
        <dsp:cNvSpPr/>
      </dsp:nvSpPr>
      <dsp:spPr>
        <a:xfrm>
          <a:off x="0" y="2616356"/>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Tutkimuksia: esim. AHS, CHIP, China </a:t>
          </a:r>
          <a:r>
            <a:rPr lang="fi-FI" sz="2000" kern="1200" dirty="0" err="1"/>
            <a:t>study</a:t>
          </a:r>
          <a:r>
            <a:rPr lang="fi-FI" sz="2000" kern="1200" dirty="0"/>
            <a:t>, </a:t>
          </a:r>
          <a:r>
            <a:rPr lang="fi-FI" sz="2000" kern="1200" dirty="0" err="1"/>
            <a:t>Ornish</a:t>
          </a:r>
          <a:r>
            <a:rPr lang="fi-FI" sz="2000" kern="1200" dirty="0"/>
            <a:t>, Esselstyn, EPIC</a:t>
          </a:r>
          <a:endParaRPr lang="en-US" sz="2000" kern="1200" dirty="0"/>
        </a:p>
      </dsp:txBody>
      <dsp:txXfrm>
        <a:off x="0" y="2616356"/>
        <a:ext cx="9484235" cy="4359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62696-93C9-429F-BB5F-6EFCC43A4F75}" type="datetimeFigureOut">
              <a:rPr lang="fi-FI" smtClean="0"/>
              <a:t>21.1.2023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A5C1B-C44F-4EA6-82C2-051C26F98BCB}" type="slidenum">
              <a:rPr lang="fi-FI" smtClean="0"/>
              <a:t>‹#›</a:t>
            </a:fld>
            <a:endParaRPr lang="fi-FI"/>
          </a:p>
        </p:txBody>
      </p:sp>
    </p:spTree>
    <p:extLst>
      <p:ext uri="{BB962C8B-B14F-4D97-AF65-F5344CB8AC3E}">
        <p14:creationId xmlns:p14="http://schemas.microsoft.com/office/powerpoint/2010/main" val="241521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Olen Outi Haggren ja olen kardiologian erikoislääkäri. Syksystä -22 lähtien olen tehnyt sydänkuntoutustutkimusta, Oulun TULPPA-potilaista. Olin kardiologialla Jyväskylässä ja Tampereella. Nyt asun Jyväskylässä. Taustalla myös pitkä terveyskeskuslääkärin ura.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Kardiologialla on paljon elintapasairauksia ja siellä olen panostanut potilaiden elintapojen muuttamiseen. Opetan aina omia potilaitani ja usein olen sydänkursseilla puhujana. Luennoin näistä aiheista erilaisissa lääkärikoulutustapahtumissa.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Terveelliset elämäntavat ovat kiinnostaneet jo lapsuudesta. Se oli syy ryhtyä lääkäriksi. On kuitenkin ollut pettymys huomata, miten sairauskeskeistä lääketiede on. Lähinnä akuutit tapahtumat ovat kiinnostavia.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Joten halusimme tuoda Suomeen Elämäntapalääketieteen ja perustimme yhdistyksen.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a:t>
            </a:fld>
            <a:endParaRPr lang="fi-FI"/>
          </a:p>
        </p:txBody>
      </p:sp>
    </p:spTree>
    <p:extLst>
      <p:ext uri="{BB962C8B-B14F-4D97-AF65-F5344CB8AC3E}">
        <p14:creationId xmlns:p14="http://schemas.microsoft.com/office/powerpoint/2010/main" val="301578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Usein kuulen potilailtani, että ei tälle sydäninfarktille mitään mahda, kun on tämä sukurasite. On osoitettu, että perimä vaikuttaa elintapasairauksissa vain 10 %. Terveellisillä elämäntavoilla voi parantaa omien huonojen geenien toimintaa parempaan suuntaan. Tätä sanotaan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epigenetiikaksi</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Eli jos on perinyt taipumuksen tiettyyn elintapasairauteen, niin riskiä voi pienentää jopa 90 % elämällä terveellisemmin kuin omat vanhemmat. Useat perinnöllisinä pidetyt sairaudet johtuvat siitä, että huonot elintavat periytyvät.</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11</a:t>
            </a:fld>
            <a:endParaRPr lang="fi-FI"/>
          </a:p>
        </p:txBody>
      </p:sp>
    </p:spTree>
    <p:extLst>
      <p:ext uri="{BB962C8B-B14F-4D97-AF65-F5344CB8AC3E}">
        <p14:creationId xmlns:p14="http://schemas.microsoft.com/office/powerpoint/2010/main" val="90229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Falmissa perusfilosofiana on, että se mikä tulee vahingollisilla elämäntavoilla lähtee pois terveellisillä elämäntavoilla. </a:t>
            </a:r>
          </a:p>
        </p:txBody>
      </p:sp>
      <p:sp>
        <p:nvSpPr>
          <p:cNvPr id="4" name="Dian numeron paikkamerkki 3"/>
          <p:cNvSpPr>
            <a:spLocks noGrp="1"/>
          </p:cNvSpPr>
          <p:nvPr>
            <p:ph type="sldNum" sz="quarter" idx="5"/>
          </p:nvPr>
        </p:nvSpPr>
        <p:spPr/>
        <p:txBody>
          <a:bodyPr/>
          <a:lstStyle/>
          <a:p>
            <a:fld id="{941A5C1B-C44F-4EA6-82C2-051C26F98BCB}" type="slidenum">
              <a:rPr lang="fi-FI" smtClean="0"/>
              <a:t>12</a:t>
            </a:fld>
            <a:endParaRPr lang="fi-FI"/>
          </a:p>
        </p:txBody>
      </p:sp>
    </p:spTree>
    <p:extLst>
      <p:ext uri="{BB962C8B-B14F-4D97-AF65-F5344CB8AC3E}">
        <p14:creationId xmlns:p14="http://schemas.microsoft.com/office/powerpoint/2010/main" val="137634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Riittävän suurilla elämäntapamuutoksilla voidaan jopa täysin parantaa verenpainetauti, sepelvaltimotauti, diabetes, jotkut syövät, monet krooniset tulehdustilat, masennus ja lihavuus. Kun potilas näkee positiiviset tulokset omassa elämässään, niin se kannustaa häntä jatkamaan. Pienemmät muutokset eivät välttämättä riitä parantumiseen, mutta ainakin tilanne voi helpottua.</a:t>
            </a:r>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13</a:t>
            </a:fld>
            <a:endParaRPr lang="fi-FI"/>
          </a:p>
        </p:txBody>
      </p:sp>
    </p:spTree>
    <p:extLst>
      <p:ext uri="{BB962C8B-B14F-4D97-AF65-F5344CB8AC3E}">
        <p14:creationId xmlns:p14="http://schemas.microsoft.com/office/powerpoint/2010/main" val="297642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Perinteisesti lääketieteessä hoidetaan oireita. Jos sokerit nousevat, annetaan sokeritautilääkettä. Mutta elämäntapalääketieteessä laitetaan vuotava hana kiinni tai ainakin pienemmälle sen sijaan, että lisättäisiin vain moppien määrää. Pureudutaan perussyihin, eli elämäntapoihin, yhdessä potilaan kanssa.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14</a:t>
            </a:fld>
            <a:endParaRPr lang="fi-FI"/>
          </a:p>
        </p:txBody>
      </p:sp>
    </p:spTree>
    <p:extLst>
      <p:ext uri="{BB962C8B-B14F-4D97-AF65-F5344CB8AC3E}">
        <p14:creationId xmlns:p14="http://schemas.microsoft.com/office/powerpoint/2010/main" val="2044486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Elämäntapalääketieteessä potilas on aktiivinen oman elämänsä vastuunkantaja. Ammattilainen on ohjaaja. Tarjotaan kursseja, tukiryhmiä, mittareita,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appeja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ja terveysvalmentajien vastaanottoja. Koulutetaan kansalaisia myös jo ennen kuin he sairastuvat. Aloitetaan neuvoloista. Kansalaisten terveystottumukset luodaan kodeissa.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15</a:t>
            </a:fld>
            <a:endParaRPr lang="fi-FI"/>
          </a:p>
        </p:txBody>
      </p:sp>
    </p:spTree>
    <p:extLst>
      <p:ext uri="{BB962C8B-B14F-4D97-AF65-F5344CB8AC3E}">
        <p14:creationId xmlns:p14="http://schemas.microsoft.com/office/powerpoint/2010/main" val="294611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Elämäntapalääketiede ei kielletä lääkkeitä ja toimenpiteitä, mutta niitä tarvittaisiin vähemmän, jos ihmisiä kannustettaisiin terveellisten elämäntapojen piiriin.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16</a:t>
            </a:fld>
            <a:endParaRPr lang="fi-FI"/>
          </a:p>
        </p:txBody>
      </p:sp>
    </p:spTree>
    <p:extLst>
      <p:ext uri="{BB962C8B-B14F-4D97-AF65-F5344CB8AC3E}">
        <p14:creationId xmlns:p14="http://schemas.microsoft.com/office/powerpoint/2010/main" val="2657874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Toivon, että Suomessa siirrettäisiin fokus sairauksien kanssa elämisestä terveyden ylläpitämiseen.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Voitaisiinko luoda jopa järjestelmä, jossa kaikille kansalaisille tehtäisiin säännöllisesti terveystottumusten kartoitus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ja tarjottaisiin tarvittaessa tukea?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Rahaa säästyisi.</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17</a:t>
            </a:fld>
            <a:endParaRPr lang="fi-FI"/>
          </a:p>
        </p:txBody>
      </p:sp>
    </p:spTree>
    <p:extLst>
      <p:ext uri="{BB962C8B-B14F-4D97-AF65-F5344CB8AC3E}">
        <p14:creationId xmlns:p14="http://schemas.microsoft.com/office/powerpoint/2010/main" val="50306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Elämäntapalääketieteessä on 6 terveyden peruspilaria, joiden avulla tuloksia saavutetaan. Ei riitä, että korjataan yksi tai kaksi. Hyvien tulosten saavuttamiseksi on panostettava kaikkiin kuuteen osa-alueeseen ja riittävällä intensiteetillä. Ravitsemus on eniten retuperällä. Suomessa alle 5 % väestöstä yltää kovan rasvan suhteen nykyisiin ravitsemussuosituksiin. Sokeri maistuu, mutta kasvikset eivät. Aikooko kukaan tehdä asialle mitään? Vai annetaanko suomalaisten kuolla ennenaikaisesti elintapasairauksiin?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18</a:t>
            </a:fld>
            <a:endParaRPr lang="fi-FI"/>
          </a:p>
        </p:txBody>
      </p:sp>
    </p:spTree>
    <p:extLst>
      <p:ext uri="{BB962C8B-B14F-4D97-AF65-F5344CB8AC3E}">
        <p14:creationId xmlns:p14="http://schemas.microsoft.com/office/powerpoint/2010/main" val="139647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Sitten ovat seuraavat 5 terveyden peruspilaria. Näistä voi enemmän lukea sivustoltamme. Ajanpuutteen vuoksi en käy näitä yksityiskohtaisesti läpi. Liikunta on erittäin tärkeä terveyden tukipilari.</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19</a:t>
            </a:fld>
            <a:endParaRPr lang="fi-FI"/>
          </a:p>
        </p:txBody>
      </p:sp>
    </p:spTree>
    <p:extLst>
      <p:ext uri="{BB962C8B-B14F-4D97-AF65-F5344CB8AC3E}">
        <p14:creationId xmlns:p14="http://schemas.microsoft.com/office/powerpoint/2010/main" val="204442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Samoin on riittävä uni,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20</a:t>
            </a:fld>
            <a:endParaRPr lang="fi-FI"/>
          </a:p>
        </p:txBody>
      </p:sp>
    </p:spTree>
    <p:extLst>
      <p:ext uri="{BB962C8B-B14F-4D97-AF65-F5344CB8AC3E}">
        <p14:creationId xmlns:p14="http://schemas.microsoft.com/office/powerpoint/2010/main" val="311988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3</a:t>
            </a:fld>
            <a:endParaRPr lang="fi-FI"/>
          </a:p>
        </p:txBody>
      </p:sp>
    </p:spTree>
    <p:extLst>
      <p:ext uri="{BB962C8B-B14F-4D97-AF65-F5344CB8AC3E}">
        <p14:creationId xmlns:p14="http://schemas.microsoft.com/office/powerpoint/2010/main" val="3168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Haitallisten aineiden välttäminen</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21</a:t>
            </a:fld>
            <a:endParaRPr lang="fi-FI"/>
          </a:p>
        </p:txBody>
      </p:sp>
    </p:spTree>
    <p:extLst>
      <p:ext uri="{BB962C8B-B14F-4D97-AF65-F5344CB8AC3E}">
        <p14:creationId xmlns:p14="http://schemas.microsoft.com/office/powerpoint/2010/main" val="248133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Stressin säätelykeinot ja mielenterveys ovat tärkeitä</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22</a:t>
            </a:fld>
            <a:endParaRPr lang="fi-FI"/>
          </a:p>
        </p:txBody>
      </p:sp>
    </p:spTree>
    <p:extLst>
      <p:ext uri="{BB962C8B-B14F-4D97-AF65-F5344CB8AC3E}">
        <p14:creationId xmlns:p14="http://schemas.microsoft.com/office/powerpoint/2010/main" val="1428650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rakentavat ihmissuhteet ja terveet sosiaaliset verkostot ovat elämäntapalääketieteen työkalupakissa.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23</a:t>
            </a:fld>
            <a:endParaRPr lang="fi-FI"/>
          </a:p>
        </p:txBody>
      </p:sp>
    </p:spTree>
    <p:extLst>
      <p:ext uri="{BB962C8B-B14F-4D97-AF65-F5344CB8AC3E}">
        <p14:creationId xmlns:p14="http://schemas.microsoft.com/office/powerpoint/2010/main" val="350218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Elämäntapojen ja sairauksien yhteyttä selvittävissä tutkimuksissa parhaat tulokset on saavutettu kokokasvisruokavaliolla. Siitä on tehty lyhenne: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Englannin kielessä käytetään nimitystä Whole Food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Plant</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Based</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Diet</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on kasvisruokaa, johon ei sisälly mitään eläinperäistä, kuten lihaa, kanaa, kalaa, maitotaloustuotteita tai kananmunaa.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Sana Whole eli koko viittaa siihen, että ruoka syödään mahdollisimman luonnollisessa muodossa. Ruoka on joko ei ollenkaan tai vain minimaalisesti prosessoitua. Viljat ja riisi ovat kokojyvää. Rasvat saadaan siinä muodossa, kuin ne ovat luonnostaan ruoka-aineissa, kuten esimerkiksi pähkinöissä, siemenissä ja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avocadossa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joten myös öljyä vältetään.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koostuu: kasviksista, hedelmistä, marjoista, kokojyväviljoista, tummasta riisistä, pavuista, linsseistä, herneistä, tofusta, pähkinöistä ja siemenistä. B12-vitamiini ja D-vitamiini turvataan lisäravinteilla. Juomana vesi.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eroaa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vagaaniruokavaliosta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siten, että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vegaanius</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on alun perin enemmänkin eettinen filosofia ja sallii myös pitkälle prosessoitujen epäterveellisten tuotteiden käytön, kuten sokerin, öljyn ja alkoholin.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taas menee terveys edellä ja on luotu termiksi kuvaamaan tutkimuksissa parhaita tuloksia saanutta ruokavaliota.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Monipuolisesti koostettu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sisältää kaikkia ravintoaineita riittävästi.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Potilas saa itse päättää, että minkä osuuden ruokavaliostaan koostaa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KoKaRusta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Tietysti mitä enemmän, niin sitä parempi.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24</a:t>
            </a:fld>
            <a:endParaRPr lang="fi-FI"/>
          </a:p>
        </p:txBody>
      </p:sp>
    </p:spTree>
    <p:extLst>
      <p:ext uri="{BB962C8B-B14F-4D97-AF65-F5344CB8AC3E}">
        <p14:creationId xmlns:p14="http://schemas.microsoft.com/office/powerpoint/2010/main" val="1760197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11D7213-D2BB-4AEB-ABC3-53D9BA2ECFA2}" type="slidenum">
              <a:rPr lang="fi-FI" smtClean="0"/>
              <a:t>25</a:t>
            </a:fld>
            <a:endParaRPr lang="fi-FI"/>
          </a:p>
        </p:txBody>
      </p:sp>
    </p:spTree>
    <p:extLst>
      <p:ext uri="{BB962C8B-B14F-4D97-AF65-F5344CB8AC3E}">
        <p14:creationId xmlns:p14="http://schemas.microsoft.com/office/powerpoint/2010/main" val="3405694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Sitten vähän ravitsemustiedettä tarkemmin.</a:t>
            </a:r>
          </a:p>
          <a:p>
            <a:r>
              <a:rPr lang="fi-FI" dirty="0"/>
              <a:t>Ravinnon energia tulee hiilihydraateista, proteiineista ja rasvoista. </a:t>
            </a:r>
          </a:p>
          <a:p>
            <a:endParaRPr lang="fi-FI" dirty="0"/>
          </a:p>
          <a:p>
            <a:r>
              <a:rPr lang="fi-FI" dirty="0"/>
              <a:t>Kokonaisenergiasta tulisi n. 60% tulla hiilihydraateista, 10-15% proteiineista ja 25-40% rasvoista. </a:t>
            </a:r>
          </a:p>
          <a:p>
            <a:endParaRPr lang="fi-FI" dirty="0"/>
          </a:p>
          <a:p>
            <a:r>
              <a:rPr lang="fi-FI" dirty="0"/>
              <a:t>Rasvoista vain 1/3 saa maksimissaan tulla kovista rasvoista (matalampi on aina parempi) eli maksimissaan noin 10 % energiasta ja ainakin 2/3 tulisi tulla pehmeistä rasvoista. </a:t>
            </a:r>
          </a:p>
          <a:p>
            <a:endParaRPr lang="fi-FI" dirty="0"/>
          </a:p>
          <a:p>
            <a:r>
              <a:rPr lang="fi-FI" dirty="0"/>
              <a:t>Tämä onnistuu ainoastaan kasvispainotteisella ruokavaliolla.</a:t>
            </a:r>
          </a:p>
          <a:p>
            <a:r>
              <a:rPr lang="fi-FI" dirty="0"/>
              <a:t>Suomessa suositukseen yltää vain 6% naisista ja vain 3% miehistä.</a:t>
            </a:r>
          </a:p>
        </p:txBody>
      </p:sp>
      <p:sp>
        <p:nvSpPr>
          <p:cNvPr id="4" name="Dian numeron paikkamerkki 3"/>
          <p:cNvSpPr>
            <a:spLocks noGrp="1"/>
          </p:cNvSpPr>
          <p:nvPr>
            <p:ph type="sldNum" sz="quarter" idx="5"/>
          </p:nvPr>
        </p:nvSpPr>
        <p:spPr/>
        <p:txBody>
          <a:bodyPr/>
          <a:lstStyle/>
          <a:p>
            <a:fld id="{711D7213-D2BB-4AEB-ABC3-53D9BA2ECFA2}" type="slidenum">
              <a:rPr lang="fi-FI" smtClean="0"/>
              <a:t>27</a:t>
            </a:fld>
            <a:endParaRPr lang="fi-FI"/>
          </a:p>
        </p:txBody>
      </p:sp>
    </p:spTree>
    <p:extLst>
      <p:ext uri="{BB962C8B-B14F-4D97-AF65-F5344CB8AC3E}">
        <p14:creationId xmlns:p14="http://schemas.microsoft.com/office/powerpoint/2010/main" val="462969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Otetaan esimerkiksi juusto, jossa päällä lukee 17%. Eli rasvaa on 17%. Eikös se kuulosta hyvältä. Suositusten mukaan ravinnosta saa olla n. 30% rasvaa, joten tämän on suorastaan kevyt ruoka.</a:t>
            </a:r>
          </a:p>
          <a:p>
            <a:r>
              <a:rPr lang="fi-FI" dirty="0"/>
              <a:t>Mutta kannessa ilmoitetaan, montako prosentti painosta on rasvaa, siis </a:t>
            </a:r>
          </a:p>
          <a:p>
            <a:r>
              <a:rPr lang="fi-FI" dirty="0"/>
              <a:t>Mutta kokonaiskalorimäärästä rasvaa on 57%, joka on todella paljon. </a:t>
            </a:r>
          </a:p>
        </p:txBody>
      </p:sp>
      <p:sp>
        <p:nvSpPr>
          <p:cNvPr id="4" name="Dian numeron paikkamerkki 3"/>
          <p:cNvSpPr>
            <a:spLocks noGrp="1"/>
          </p:cNvSpPr>
          <p:nvPr>
            <p:ph type="sldNum" sz="quarter" idx="5"/>
          </p:nvPr>
        </p:nvSpPr>
        <p:spPr/>
        <p:txBody>
          <a:bodyPr/>
          <a:lstStyle/>
          <a:p>
            <a:fld id="{711D7213-D2BB-4AEB-ABC3-53D9BA2ECFA2}" type="slidenum">
              <a:rPr lang="fi-FI" smtClean="0"/>
              <a:t>28</a:t>
            </a:fld>
            <a:endParaRPr lang="fi-FI"/>
          </a:p>
        </p:txBody>
      </p:sp>
    </p:spTree>
    <p:extLst>
      <p:ext uri="{BB962C8B-B14F-4D97-AF65-F5344CB8AC3E}">
        <p14:creationId xmlns:p14="http://schemas.microsoft.com/office/powerpoint/2010/main" val="3204206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Miten kummassa päädytään arvosta 17% arvoon 57%?</a:t>
            </a:r>
          </a:p>
        </p:txBody>
      </p:sp>
      <p:sp>
        <p:nvSpPr>
          <p:cNvPr id="4" name="Dian numeron paikkamerkki 3"/>
          <p:cNvSpPr>
            <a:spLocks noGrp="1"/>
          </p:cNvSpPr>
          <p:nvPr>
            <p:ph type="sldNum" sz="quarter" idx="5"/>
          </p:nvPr>
        </p:nvSpPr>
        <p:spPr/>
        <p:txBody>
          <a:bodyPr/>
          <a:lstStyle/>
          <a:p>
            <a:fld id="{711D7213-D2BB-4AEB-ABC3-53D9BA2ECFA2}" type="slidenum">
              <a:rPr lang="fi-FI" smtClean="0"/>
              <a:t>29</a:t>
            </a:fld>
            <a:endParaRPr lang="fi-FI"/>
          </a:p>
        </p:txBody>
      </p:sp>
    </p:spTree>
    <p:extLst>
      <p:ext uri="{BB962C8B-B14F-4D97-AF65-F5344CB8AC3E}">
        <p14:creationId xmlns:p14="http://schemas.microsoft.com/office/powerpoint/2010/main" val="1362449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Sitten matematiikkaa.</a:t>
            </a:r>
          </a:p>
          <a:p>
            <a:r>
              <a:rPr lang="fi-FI" dirty="0"/>
              <a:t>100 grammassa 17% juustoa on yhteensä 270 kilokaloria energiaa. </a:t>
            </a:r>
          </a:p>
          <a:p>
            <a:endParaRPr lang="fi-FI" dirty="0"/>
          </a:p>
          <a:p>
            <a:r>
              <a:rPr lang="fi-FI" dirty="0"/>
              <a:t>100 grammassa tätä juustoa on 17g rasvaa. </a:t>
            </a:r>
          </a:p>
          <a:p>
            <a:endParaRPr lang="fi-FI" dirty="0"/>
          </a:p>
          <a:p>
            <a:r>
              <a:rPr lang="fi-FI" dirty="0"/>
              <a:t>Jotta saamme selville, montako kilokaloria rasvasta saadaan, meidän täytyy kertoa 17 numerolla 9 eli 153 kcal.</a:t>
            </a:r>
          </a:p>
          <a:p>
            <a:endParaRPr lang="fi-FI" dirty="0"/>
          </a:p>
          <a:p>
            <a:r>
              <a:rPr lang="fi-FI" dirty="0"/>
              <a:t>Muistakaa, että yhdessä grammassa rasvaa on 9 kilokaloria energiaa. </a:t>
            </a:r>
          </a:p>
          <a:p>
            <a:r>
              <a:rPr lang="fi-FI" dirty="0"/>
              <a:t>No siitä saamme sitten vastaukseksi, että kokonaisenergiasta tulee 57% rasvasta.</a:t>
            </a:r>
          </a:p>
          <a:p>
            <a:endParaRPr lang="fi-FI" dirty="0"/>
          </a:p>
          <a:p>
            <a:r>
              <a:rPr lang="fi-FI" dirty="0"/>
              <a:t>Olisi rehellisempää laittaa tämä prosenttilukema paketin kanteen.</a:t>
            </a:r>
          </a:p>
        </p:txBody>
      </p:sp>
      <p:sp>
        <p:nvSpPr>
          <p:cNvPr id="4" name="Dian numeron paikkamerkki 3"/>
          <p:cNvSpPr>
            <a:spLocks noGrp="1"/>
          </p:cNvSpPr>
          <p:nvPr>
            <p:ph type="sldNum" sz="quarter" idx="5"/>
          </p:nvPr>
        </p:nvSpPr>
        <p:spPr/>
        <p:txBody>
          <a:bodyPr/>
          <a:lstStyle/>
          <a:p>
            <a:fld id="{711D7213-D2BB-4AEB-ABC3-53D9BA2ECFA2}" type="slidenum">
              <a:rPr lang="fi-FI" smtClean="0"/>
              <a:t>30</a:t>
            </a:fld>
            <a:endParaRPr lang="fi-FI"/>
          </a:p>
        </p:txBody>
      </p:sp>
    </p:spTree>
    <p:extLst>
      <p:ext uri="{BB962C8B-B14F-4D97-AF65-F5344CB8AC3E}">
        <p14:creationId xmlns:p14="http://schemas.microsoft.com/office/powerpoint/2010/main" val="1598945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Kovaa rasvaa saisi olla maksimissaan 1/3 rasvasta. 17 grammassa on 9.4g kovaa rasvaa, eli 55% rasvasta, joten ei hyvä juttu.</a:t>
            </a:r>
          </a:p>
        </p:txBody>
      </p:sp>
      <p:sp>
        <p:nvSpPr>
          <p:cNvPr id="4" name="Dian numeron paikkamerkki 3"/>
          <p:cNvSpPr>
            <a:spLocks noGrp="1"/>
          </p:cNvSpPr>
          <p:nvPr>
            <p:ph type="sldNum" sz="quarter" idx="5"/>
          </p:nvPr>
        </p:nvSpPr>
        <p:spPr/>
        <p:txBody>
          <a:bodyPr/>
          <a:lstStyle/>
          <a:p>
            <a:fld id="{711D7213-D2BB-4AEB-ABC3-53D9BA2ECFA2}" type="slidenum">
              <a:rPr lang="fi-FI" smtClean="0"/>
              <a:t>31</a:t>
            </a:fld>
            <a:endParaRPr lang="fi-FI"/>
          </a:p>
        </p:txBody>
      </p:sp>
    </p:spTree>
    <p:extLst>
      <p:ext uri="{BB962C8B-B14F-4D97-AF65-F5344CB8AC3E}">
        <p14:creationId xmlns:p14="http://schemas.microsoft.com/office/powerpoint/2010/main" val="376337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Elämäntapalääketieteen opetuksen sisältö pyörii näiden kuuden teeman ympärillä, mutta ennen kuin mennään niihin, niin puhutaan ensin vähän yleisemmällä tasolla siitä, että mitä elämäntapalääketiede on ja</a:t>
            </a:r>
          </a:p>
          <a:p>
            <a:r>
              <a:rPr lang="fi-FI" dirty="0"/>
              <a:t>mitä haluamme saavuttaa.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691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11D7213-D2BB-4AEB-ABC3-53D9BA2ECFA2}" type="slidenum">
              <a:rPr lang="fi-FI" smtClean="0"/>
              <a:t>32</a:t>
            </a:fld>
            <a:endParaRPr lang="fi-FI"/>
          </a:p>
        </p:txBody>
      </p:sp>
    </p:spTree>
    <p:extLst>
      <p:ext uri="{BB962C8B-B14F-4D97-AF65-F5344CB8AC3E}">
        <p14:creationId xmlns:p14="http://schemas.microsoft.com/office/powerpoint/2010/main" val="1421409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 ravitsemus on kasvisvoittoinen, niin luonnollisesti tulee syötyä vähemmän rasvaa ja erityisesti kovia rasvoja, kolesterolia ja transrasvoja, koska kasvisruuassa paljon pienempi osa ravinnon energiasta tulee rasvasta. </a:t>
            </a:r>
          </a:p>
          <a:p>
            <a:r>
              <a:rPr lang="fi-FI" dirty="0"/>
              <a:t>Jos liharuuassa energia tulee ainakin 50% rasvasta, niin pavuissa se on vain </a:t>
            </a:r>
            <a:r>
              <a:rPr lang="fi-FI" dirty="0" err="1"/>
              <a:t>max</a:t>
            </a:r>
            <a:r>
              <a:rPr lang="fi-FI" dirty="0"/>
              <a:t> 10%.</a:t>
            </a:r>
          </a:p>
        </p:txBody>
      </p:sp>
      <p:sp>
        <p:nvSpPr>
          <p:cNvPr id="4" name="Dian numeron paikkamerkki 3"/>
          <p:cNvSpPr>
            <a:spLocks noGrp="1"/>
          </p:cNvSpPr>
          <p:nvPr>
            <p:ph type="sldNum" sz="quarter" idx="5"/>
          </p:nvPr>
        </p:nvSpPr>
        <p:spPr/>
        <p:txBody>
          <a:bodyPr/>
          <a:lstStyle/>
          <a:p>
            <a:fld id="{711D7213-D2BB-4AEB-ABC3-53D9BA2ECFA2}" type="slidenum">
              <a:rPr lang="fi-FI" smtClean="0"/>
              <a:t>33</a:t>
            </a:fld>
            <a:endParaRPr lang="fi-FI"/>
          </a:p>
        </p:txBody>
      </p:sp>
    </p:spTree>
    <p:extLst>
      <p:ext uri="{BB962C8B-B14F-4D97-AF65-F5344CB8AC3E}">
        <p14:creationId xmlns:p14="http://schemas.microsoft.com/office/powerpoint/2010/main" val="2832805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11D7213-D2BB-4AEB-ABC3-53D9BA2ECFA2}" type="slidenum">
              <a:rPr lang="fi-FI" smtClean="0"/>
              <a:t>35</a:t>
            </a:fld>
            <a:endParaRPr lang="fi-FI"/>
          </a:p>
        </p:txBody>
      </p:sp>
    </p:spTree>
    <p:extLst>
      <p:ext uri="{BB962C8B-B14F-4D97-AF65-F5344CB8AC3E}">
        <p14:creationId xmlns:p14="http://schemas.microsoft.com/office/powerpoint/2010/main" val="1014910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on malli siitä, miten 90 kiloinen ihminen saa helposti proteiinia myös kasviperäisistä lähteistä. </a:t>
            </a:r>
          </a:p>
        </p:txBody>
      </p:sp>
      <p:sp>
        <p:nvSpPr>
          <p:cNvPr id="4" name="Dian numeron paikkamerkki 3"/>
          <p:cNvSpPr>
            <a:spLocks noGrp="1"/>
          </p:cNvSpPr>
          <p:nvPr>
            <p:ph type="sldNum" sz="quarter" idx="5"/>
          </p:nvPr>
        </p:nvSpPr>
        <p:spPr/>
        <p:txBody>
          <a:bodyPr/>
          <a:lstStyle/>
          <a:p>
            <a:fld id="{711D7213-D2BB-4AEB-ABC3-53D9BA2ECFA2}" type="slidenum">
              <a:rPr lang="fi-FI" smtClean="0"/>
              <a:t>36</a:t>
            </a:fld>
            <a:endParaRPr lang="fi-FI"/>
          </a:p>
        </p:txBody>
      </p:sp>
    </p:spTree>
    <p:extLst>
      <p:ext uri="{BB962C8B-B14F-4D97-AF65-F5344CB8AC3E}">
        <p14:creationId xmlns:p14="http://schemas.microsoft.com/office/powerpoint/2010/main" val="303356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37</a:t>
            </a:fld>
            <a:endParaRPr lang="fi-FI"/>
          </a:p>
        </p:txBody>
      </p:sp>
    </p:spTree>
    <p:extLst>
      <p:ext uri="{BB962C8B-B14F-4D97-AF65-F5344CB8AC3E}">
        <p14:creationId xmlns:p14="http://schemas.microsoft.com/office/powerpoint/2010/main" val="3934873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11D7213-D2BB-4AEB-ABC3-53D9BA2ECFA2}" type="slidenum">
              <a:rPr lang="fi-FI" smtClean="0"/>
              <a:t>39</a:t>
            </a:fld>
            <a:endParaRPr lang="fi-FI"/>
          </a:p>
        </p:txBody>
      </p:sp>
    </p:spTree>
    <p:extLst>
      <p:ext uri="{BB962C8B-B14F-4D97-AF65-F5344CB8AC3E}">
        <p14:creationId xmlns:p14="http://schemas.microsoft.com/office/powerpoint/2010/main" val="2019582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11D7213-D2BB-4AEB-ABC3-53D9BA2ECFA2}" type="slidenum">
              <a:rPr lang="fi-FI" smtClean="0"/>
              <a:t>41</a:t>
            </a:fld>
            <a:endParaRPr lang="fi-FI"/>
          </a:p>
        </p:txBody>
      </p:sp>
    </p:spTree>
    <p:extLst>
      <p:ext uri="{BB962C8B-B14F-4D97-AF65-F5344CB8AC3E}">
        <p14:creationId xmlns:p14="http://schemas.microsoft.com/office/powerpoint/2010/main" val="143328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11D7213-D2BB-4AEB-ABC3-53D9BA2ECFA2}" type="slidenum">
              <a:rPr lang="fi-FI" smtClean="0"/>
              <a:t>42</a:t>
            </a:fld>
            <a:endParaRPr lang="fi-FI"/>
          </a:p>
        </p:txBody>
      </p:sp>
    </p:spTree>
    <p:extLst>
      <p:ext uri="{BB962C8B-B14F-4D97-AF65-F5344CB8AC3E}">
        <p14:creationId xmlns:p14="http://schemas.microsoft.com/office/powerpoint/2010/main" val="1191881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Kun vertailtiin Kalifornian adventisteja ja Kalifornian ei-adventisteja, niin nähtiin huomattava ero tappavien sydäninfarktien ilmaantuvuudessa </a:t>
            </a:r>
          </a:p>
          <a:p>
            <a:r>
              <a:rPr lang="fi-FI" dirty="0"/>
              <a:t>sekä miehillä että naisilla kaikissa ikäryhmissä 75-ikävuoteen asti.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Eli suhteellinen riski kuolla sydäninfarktiin adventisteilla on keskimäärin 50% pienempi tässä tutkimuksessa. </a:t>
            </a:r>
          </a:p>
          <a:p>
            <a:endParaRPr lang="fi-FI" dirty="0"/>
          </a:p>
          <a:p>
            <a:endParaRPr lang="fi-FI" dirty="0"/>
          </a:p>
          <a:p>
            <a:r>
              <a:rPr lang="fi-FI" dirty="0"/>
              <a:t>Adventistien ruokavaliossa on vähemmän kovia rasvoja kasvisruuan suosimisesta johtuen muihin verrattuna, mikä suurelta osin selittää eron. </a:t>
            </a:r>
          </a:p>
          <a:p>
            <a:r>
              <a:rPr lang="fi-FI" dirty="0"/>
              <a:t>Myös tupakoimattomuus, liikunta ja pienempi painoindeksi vaikuttivat asiaan.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D7213-D2BB-4AEB-ABC3-53D9BA2ECF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922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Kalifornialaiset ei-adventistit kuolevat sydänsairauteen keskimäärin 76 vuotiaana, </a:t>
            </a:r>
          </a:p>
          <a:p>
            <a:r>
              <a:rPr lang="fi-FI" dirty="0"/>
              <a:t>kun taas terveellisesti elävät kasvissyöjäadventistit kuolevat sydänsairauteen keskimäärin 88-vuotiaana.</a:t>
            </a:r>
          </a:p>
          <a:p>
            <a:endParaRPr lang="fi-FI" dirty="0"/>
          </a:p>
          <a:p>
            <a:r>
              <a:rPr lang="fi-FI" dirty="0"/>
              <a:t>Terveellisillä elintavoilla siirretään kuolemaan myöhemmälle iälle.</a:t>
            </a:r>
          </a:p>
        </p:txBody>
      </p:sp>
      <p:sp>
        <p:nvSpPr>
          <p:cNvPr id="4" name="Dian numeron paikkamerkki 3"/>
          <p:cNvSpPr>
            <a:spLocks noGrp="1"/>
          </p:cNvSpPr>
          <p:nvPr>
            <p:ph type="sldNum" sz="quarter" idx="5"/>
          </p:nvPr>
        </p:nvSpPr>
        <p:spPr/>
        <p:txBody>
          <a:bodyPr/>
          <a:lstStyle/>
          <a:p>
            <a:fld id="{711D7213-D2BB-4AEB-ABC3-53D9BA2ECFA2}" type="slidenum">
              <a:rPr lang="fi-FI" smtClean="0"/>
              <a:t>44</a:t>
            </a:fld>
            <a:endParaRPr lang="fi-FI"/>
          </a:p>
        </p:txBody>
      </p:sp>
    </p:spTree>
    <p:extLst>
      <p:ext uri="{BB962C8B-B14F-4D97-AF65-F5344CB8AC3E}">
        <p14:creationId xmlns:p14="http://schemas.microsoft.com/office/powerpoint/2010/main" val="2939048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Elämäntapalääketiede on tiukasti tieteelliseen näyttöön perustuva lääketieteen erityispätevyysalue, jossa käytetään terveellisiä elämäntapoja kroonisina pidettyjen sairauksien ennaltaehkäisyyn, hoitoon ja jopa parantamiseen, siis jopa parantamiseen.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5</a:t>
            </a:fld>
            <a:endParaRPr lang="fi-FI"/>
          </a:p>
        </p:txBody>
      </p:sp>
    </p:spTree>
    <p:extLst>
      <p:ext uri="{BB962C8B-B14F-4D97-AF65-F5344CB8AC3E}">
        <p14:creationId xmlns:p14="http://schemas.microsoft.com/office/powerpoint/2010/main" val="705693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on minun 1 minuutin ravitsemusluento potilaalle ja annan oppaan mukaan. Aukaisen kyseisen aukeaman ja näytän ohjeet.</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D7213-D2BB-4AEB-ABC3-53D9BA2ECF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249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Joku voi kysyä, että saako Suomessa opettaa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julkisessa terveydenhuollossa, että eikös ravitsemussuosituksia ole pakko noudattaa?  </a:t>
            </a:r>
          </a:p>
          <a:p>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Suomessahan on suositus käyttää kalaa ja maitotaloustuotteita. Tarkennukseksi sanon, että hoitosuositukset ovat suosituksia – eivät lakikokoelma. Suomen ravitsemussuositukset myötäilevät kulttuuria ja maatalouspolitiikkaa ja eivät mene terveys edellä. </a:t>
            </a: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Suomen ravitsemussuosituksissa kuitenkin vegaaniruoka on todettu turvalliseksi. </a:t>
            </a: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Otin yhteyttä VALVIRAAN. He sanoivat, että jos kerran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on näyttöön perustuvaa lääketiedettä, terveysviranomainen saa sitä suositella potilaille. Lupa on, joten klinikan ylilääkäri tai ravitsemusterapeutti ei voi kieltää ammattilaista käyttämästä tätä työkalua. Ravitsemusterapeutti ei voi kieltäytyä ohjaamasta potilaalle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jos lääkäri ja potilas sitä haluavat. Mutta asia on uusi Suomelle, niin mennään hellästi eteenpäin. Asenteiden muuttaminen vie aikaa.</a:t>
            </a: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Esimerkiksi Euroopan ja Amerikan preventiivisen kardiologinen seuran suosituksissa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Plant</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Based</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 ruoka on vahvasti esillä.</a:t>
            </a: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USA:ssa ja Britanniassa on useita kansallisrahoitteisia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-terveysprojekteja.</a:t>
            </a: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Ja on hyvä muistaa, että tieteen luonteeseen kuuluu kriittisyys ja tieto täydentyy uusien tutkimusten kautta.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64</a:t>
            </a:fld>
            <a:endParaRPr lang="fi-FI"/>
          </a:p>
        </p:txBody>
      </p:sp>
    </p:spTree>
    <p:extLst>
      <p:ext uri="{BB962C8B-B14F-4D97-AF65-F5344CB8AC3E}">
        <p14:creationId xmlns:p14="http://schemas.microsoft.com/office/powerpoint/2010/main" val="3757009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Elämäntapalääketieteessä on 6 terveyden peruspilaria, joiden avulla tuloksia saavutetaan. Ei riitä, että korjataan yksi tai kaksi. Hyvien tulosten saavuttamiseksi on panostettava kaikkiin kuuteen osa-alueeseen ja riittävällä intensiteetillä. Ravitsemus on eniten retuperällä. Suomessa alle 5 % väestöstä yltää kovan rasvan suhteen nykyisiin ravitsemussuosituksiin. Sokeri maistuu, mutta kasvikset eivät. Aikooko kukaan tehdä asialle mitään? Vai annetaanko suomalaisten kuolla ennenaikaisesti elintapasairauksiin?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407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196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21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Jos aihe kiinnostaa, niin voit liittyä mukaan sivustollamme. </a:t>
            </a:r>
          </a:p>
          <a:p>
            <a:pPr>
              <a:lnSpc>
                <a:spcPct val="90000"/>
              </a:lnSpc>
              <a:spcBef>
                <a:spcPts val="1000"/>
              </a:spcBef>
            </a:pP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Mukaan pääsee sosiaali- ja terveysalan ammattilaiset ja opiskelijat sekä kannatusjäseninä ne ei-ammattilaiset, jotka edistävät omalla sarallaan terveellisiä elintapoja.</a:t>
            </a:r>
          </a:p>
          <a:p>
            <a:pPr>
              <a:lnSpc>
                <a:spcPct val="90000"/>
              </a:lnSpc>
              <a:spcBef>
                <a:spcPts val="1000"/>
              </a:spcBef>
            </a:pP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Koulutamme jäseniämme, opimme aiheesta yhdessä lisää ja pyrimme vaikuttamaan Suomen terveydenhuoltoon. Ensimmäinen etäkoulutus on 19.1.23. </a:t>
            </a:r>
          </a:p>
          <a:p>
            <a:pPr>
              <a:lnSpc>
                <a:spcPct val="90000"/>
              </a:lnSpc>
              <a:spcBef>
                <a:spcPts val="1000"/>
              </a:spcBef>
            </a:pP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Sivustollamme on linkkejä ja artikkeleita. Voin suositella artikkelia: ”Diabeetikkojen oikeuksien julistus” ja tiedoksi myös, että </a:t>
            </a:r>
          </a:p>
          <a:p>
            <a:pPr>
              <a:lnSpc>
                <a:spcPct val="90000"/>
              </a:lnSpc>
              <a:spcBef>
                <a:spcPts val="1000"/>
              </a:spcBef>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elämäntapalääketieteestä voi suorittaa kansainvälisen pätevyyden. Muutama ihminen on sen Suomessa jo suorittanut. Itse menen tenttiin parin viikon päästä.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68</a:t>
            </a:fld>
            <a:endParaRPr lang="fi-FI"/>
          </a:p>
        </p:txBody>
      </p:sp>
    </p:spTree>
    <p:extLst>
      <p:ext uri="{BB962C8B-B14F-4D97-AF65-F5344CB8AC3E}">
        <p14:creationId xmlns:p14="http://schemas.microsoft.com/office/powerpoint/2010/main" val="167921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Elämäntapalääketieteen historia on pitkä.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Yhdysvalloissa on useita elämäntapalääketieteen klinikoita.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American College of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lifestyle</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Medicine</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perustettiin 2004 ja sen jälkeen tämä lääketieteen haara on levinnyt ympäri maailman.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Tänä vuonna se rantautui myös Suomeen.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6</a:t>
            </a:fld>
            <a:endParaRPr lang="fi-FI"/>
          </a:p>
        </p:txBody>
      </p:sp>
    </p:spTree>
    <p:extLst>
      <p:ext uri="{BB962C8B-B14F-4D97-AF65-F5344CB8AC3E}">
        <p14:creationId xmlns:p14="http://schemas.microsoft.com/office/powerpoint/2010/main" val="198811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7</a:t>
            </a:fld>
            <a:endParaRPr lang="fi-FI"/>
          </a:p>
        </p:txBody>
      </p:sp>
    </p:spTree>
    <p:extLst>
      <p:ext uri="{BB962C8B-B14F-4D97-AF65-F5344CB8AC3E}">
        <p14:creationId xmlns:p14="http://schemas.microsoft.com/office/powerpoint/2010/main" val="177953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80 % ennenaikaisista kuolemista johtuu epäterveellisistä elintavoista: Tupakoinnista, huonosta ruokavaliosta ja liikunnan puutteesta. </a:t>
            </a:r>
            <a:r>
              <a:rPr lang="fi-FI" sz="1800" dirty="0">
                <a:effectLst/>
                <a:latin typeface="Times New Roman" panose="02020603050405020304" pitchFamily="18" charset="0"/>
                <a:ea typeface="Times New Roman" panose="02020603050405020304" pitchFamily="18" charset="0"/>
              </a:rPr>
              <a:t> </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Kansalaiset kyllä oppivat ja motivoituvat, kun heitä tuetaan terveellisempään suuntaan, mutta halutaanko terveydenhuollossa auttaa ihmisiä näissä asioissa? On niin kiire sammuttaa tulopaloja, että ei ole aikaa pohtia paloturvallisuutta.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8</a:t>
            </a:fld>
            <a:endParaRPr lang="fi-FI"/>
          </a:p>
        </p:txBody>
      </p:sp>
    </p:spTree>
    <p:extLst>
      <p:ext uri="{BB962C8B-B14F-4D97-AF65-F5344CB8AC3E}">
        <p14:creationId xmlns:p14="http://schemas.microsoft.com/office/powerpoint/2010/main" val="325335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Kolmasosa suomalaisista kuolee vuosittain verenkiertoelinten sairauksiin. Kasvaimet tulevat kovana kakkosena. Terveellisillä elämäntavoilla emme voi estää kuolemaa, mutta voimme siirtää sairastelua ja kuolemaa myöhemmälle iälle. Terveellisesti elävä kansalainen ei kuormita terveydenhuoltoa jo keski-iässä aloitetulla sairastelulla.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9</a:t>
            </a:fld>
            <a:endParaRPr lang="fi-FI"/>
          </a:p>
        </p:txBody>
      </p:sp>
    </p:spTree>
    <p:extLst>
      <p:ext uri="{BB962C8B-B14F-4D97-AF65-F5344CB8AC3E}">
        <p14:creationId xmlns:p14="http://schemas.microsoft.com/office/powerpoint/2010/main" val="1548759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Maailmassa on viisi ns.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Blue</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Zones</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aluetta. Niillä ihmiset elävät vanhoiksi ja terveenä. Heitä yhdistää kasvisvoittoinen ruokavalio, liikunta ja hyvät sosiaaliset suhteet. Esimerkiksi Kalifornian Loma Lindassa kasvissyöjäadventistit elävät 10 vuotta pidempään kuin muut kalifornialaiset.</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10</a:t>
            </a:fld>
            <a:endParaRPr lang="fi-FI"/>
          </a:p>
        </p:txBody>
      </p:sp>
    </p:spTree>
    <p:extLst>
      <p:ext uri="{BB962C8B-B14F-4D97-AF65-F5344CB8AC3E}">
        <p14:creationId xmlns:p14="http://schemas.microsoft.com/office/powerpoint/2010/main" val="94074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9CBD38-5A5A-B041-E7B0-96B9FE918207}"/>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09B2F29-7D7D-5788-46DC-2AA8C96854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3332AA4-C55E-9349-5E47-CFF2F76C767C}"/>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5" name="Alatunnisteen paikkamerkki 4">
            <a:extLst>
              <a:ext uri="{FF2B5EF4-FFF2-40B4-BE49-F238E27FC236}">
                <a16:creationId xmlns:a16="http://schemas.microsoft.com/office/drawing/2014/main" id="{E705FE38-4BA8-032D-B67B-9AD949AC157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0D345CE-E3FB-707D-26EE-18996C4B4207}"/>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115058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EC5CAF-3E74-0201-1BB9-FC377D138CF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96154A8-57CE-54E2-74C2-870F72CEA256}"/>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609CF1A-7876-ED32-BF14-9600F7EBCAFD}"/>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5" name="Alatunnisteen paikkamerkki 4">
            <a:extLst>
              <a:ext uri="{FF2B5EF4-FFF2-40B4-BE49-F238E27FC236}">
                <a16:creationId xmlns:a16="http://schemas.microsoft.com/office/drawing/2014/main" id="{2C719004-7B93-5675-63A1-CC7C2AA9D49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51087B0-F25A-7B80-2CF4-4AB2EEC4540B}"/>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313610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5198DD5-3410-B640-53D2-33D704D95DC2}"/>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532D182-AC87-95F9-05C3-BF7F135D54C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3BFB4FC-DF95-11FC-3AA9-E70960A5A84B}"/>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5" name="Alatunnisteen paikkamerkki 4">
            <a:extLst>
              <a:ext uri="{FF2B5EF4-FFF2-40B4-BE49-F238E27FC236}">
                <a16:creationId xmlns:a16="http://schemas.microsoft.com/office/drawing/2014/main" id="{8168F6AC-912B-E6FF-0BCB-6147010C62E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3EEAC15-8F5E-FBE6-73E3-93BA6CA15D74}"/>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272095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Otsikko sekä sisältö tekstin yläpuolella">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p>
        </p:txBody>
      </p:sp>
      <p:sp>
        <p:nvSpPr>
          <p:cNvPr id="3" name="Sisällön paikkamerkki 2"/>
          <p:cNvSpPr>
            <a:spLocks noGrp="1"/>
          </p:cNvSpPr>
          <p:nvPr>
            <p:ph sz="half" idx="1"/>
          </p:nvPr>
        </p:nvSpPr>
        <p:spPr>
          <a:xfrm>
            <a:off x="609600" y="1600201"/>
            <a:ext cx="10972800" cy="2185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0" y="3938590"/>
            <a:ext cx="10972800" cy="21875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p:cNvSpPr>
            <a:spLocks noGrp="1" noChangeArrowheads="1"/>
          </p:cNvSpPr>
          <p:nvPr>
            <p:ph type="dt" sz="half" idx="10"/>
          </p:nvPr>
        </p:nvSpPr>
        <p:spPr>
          <a:ln/>
        </p:spPr>
        <p:txBody>
          <a:bodyPr/>
          <a:lstStyle>
            <a:lvl1pPr>
              <a:defRPr/>
            </a:lvl1pPr>
          </a:lstStyle>
          <a:p>
            <a:pPr>
              <a:defRPr/>
            </a:pPr>
            <a:endParaRPr lang="fi-FI"/>
          </a:p>
        </p:txBody>
      </p:sp>
      <p:sp>
        <p:nvSpPr>
          <p:cNvPr id="6" name="Rectangle 5"/>
          <p:cNvSpPr>
            <a:spLocks noGrp="1" noChangeArrowheads="1"/>
          </p:cNvSpPr>
          <p:nvPr>
            <p:ph type="ftr" sz="quarter" idx="11"/>
          </p:nvPr>
        </p:nvSpPr>
        <p:spPr>
          <a:ln/>
        </p:spPr>
        <p:txBody>
          <a:bodyPr/>
          <a:lstStyle>
            <a:lvl1pPr>
              <a:defRPr/>
            </a:lvl1pPr>
          </a:lstStyle>
          <a:p>
            <a:pPr>
              <a:defRPr/>
            </a:pPr>
            <a:endParaRPr lang="fi-FI"/>
          </a:p>
        </p:txBody>
      </p:sp>
      <p:sp>
        <p:nvSpPr>
          <p:cNvPr id="7" name="Rectangle 6"/>
          <p:cNvSpPr>
            <a:spLocks noGrp="1" noChangeArrowheads="1"/>
          </p:cNvSpPr>
          <p:nvPr>
            <p:ph type="sldNum" sz="quarter" idx="12"/>
          </p:nvPr>
        </p:nvSpPr>
        <p:spPr>
          <a:ln/>
        </p:spPr>
        <p:txBody>
          <a:bodyPr/>
          <a:lstStyle>
            <a:lvl1pPr>
              <a:defRPr/>
            </a:lvl1pPr>
          </a:lstStyle>
          <a:p>
            <a:pPr>
              <a:defRPr/>
            </a:pPr>
            <a:fld id="{DA04CC08-16B5-4F04-8456-2EB61C279892}" type="slidenum">
              <a:rPr lang="fi-FI"/>
              <a:pPr>
                <a:defRPr/>
              </a:pPr>
              <a:t>‹#›</a:t>
            </a:fld>
            <a:endParaRPr lang="fi-FI"/>
          </a:p>
        </p:txBody>
      </p:sp>
    </p:spTree>
    <p:extLst>
      <p:ext uri="{BB962C8B-B14F-4D97-AF65-F5344CB8AC3E}">
        <p14:creationId xmlns:p14="http://schemas.microsoft.com/office/powerpoint/2010/main" val="3420345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p>
        </p:txBody>
      </p:sp>
      <p:sp>
        <p:nvSpPr>
          <p:cNvPr id="3" name="Tekstin paikkamerkki 2"/>
          <p:cNvSpPr>
            <a:spLocks noGrp="1"/>
          </p:cNvSpPr>
          <p:nvPr>
            <p:ph type="body" sz="half" idx="1"/>
          </p:nvPr>
        </p:nvSpPr>
        <p:spPr>
          <a:xfrm>
            <a:off x="609600" y="1600201"/>
            <a:ext cx="5384800" cy="4525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3296E81-7CFD-496B-BCF6-DBA54CCCFDF5}"/>
              </a:ext>
            </a:extLst>
          </p:cNvPr>
          <p:cNvSpPr>
            <a:spLocks noGrp="1" noChangeArrowheads="1"/>
          </p:cNvSpPr>
          <p:nvPr>
            <p:ph type="dt" sz="half" idx="10"/>
          </p:nvPr>
        </p:nvSpPr>
        <p:spPr>
          <a:ln/>
        </p:spPr>
        <p:txBody>
          <a:bodyPr/>
          <a:lstStyle>
            <a:lvl1pPr>
              <a:defRPr/>
            </a:lvl1pPr>
          </a:lstStyle>
          <a:p>
            <a:pPr>
              <a:defRPr/>
            </a:pPr>
            <a:endParaRPr lang="fi-FI"/>
          </a:p>
        </p:txBody>
      </p:sp>
      <p:sp>
        <p:nvSpPr>
          <p:cNvPr id="6" name="Rectangle 5">
            <a:extLst>
              <a:ext uri="{FF2B5EF4-FFF2-40B4-BE49-F238E27FC236}">
                <a16:creationId xmlns:a16="http://schemas.microsoft.com/office/drawing/2014/main" id="{C934EB98-D7D6-456E-8749-E5FF37CA8765}"/>
              </a:ext>
            </a:extLst>
          </p:cNvPr>
          <p:cNvSpPr>
            <a:spLocks noGrp="1" noChangeArrowheads="1"/>
          </p:cNvSpPr>
          <p:nvPr>
            <p:ph type="ftr" sz="quarter" idx="11"/>
          </p:nvPr>
        </p:nvSpPr>
        <p:spPr>
          <a:ln/>
        </p:spPr>
        <p:txBody>
          <a:bodyPr/>
          <a:lstStyle>
            <a:lvl1pPr>
              <a:defRPr/>
            </a:lvl1pPr>
          </a:lstStyle>
          <a:p>
            <a:pPr>
              <a:defRPr/>
            </a:pPr>
            <a:endParaRPr lang="fi-FI"/>
          </a:p>
        </p:txBody>
      </p:sp>
      <p:sp>
        <p:nvSpPr>
          <p:cNvPr id="7" name="Rectangle 6">
            <a:extLst>
              <a:ext uri="{FF2B5EF4-FFF2-40B4-BE49-F238E27FC236}">
                <a16:creationId xmlns:a16="http://schemas.microsoft.com/office/drawing/2014/main" id="{74BF8AF5-69F8-4AAB-B3AD-19C752BCD449}"/>
              </a:ext>
            </a:extLst>
          </p:cNvPr>
          <p:cNvSpPr>
            <a:spLocks noGrp="1" noChangeArrowheads="1"/>
          </p:cNvSpPr>
          <p:nvPr>
            <p:ph type="sldNum" sz="quarter" idx="12"/>
          </p:nvPr>
        </p:nvSpPr>
        <p:spPr>
          <a:ln/>
        </p:spPr>
        <p:txBody>
          <a:bodyPr/>
          <a:lstStyle>
            <a:lvl1pPr>
              <a:defRPr/>
            </a:lvl1pPr>
          </a:lstStyle>
          <a:p>
            <a:fld id="{CAF20E5E-9D93-4D25-A437-0A3EACCC6D2D}" type="slidenum">
              <a:rPr lang="fi-FI" altLang="fi-FI"/>
              <a:pPr/>
              <a:t>‹#›</a:t>
            </a:fld>
            <a:endParaRPr lang="fi-FI" altLang="fi-FI"/>
          </a:p>
        </p:txBody>
      </p:sp>
    </p:spTree>
    <p:extLst>
      <p:ext uri="{BB962C8B-B14F-4D97-AF65-F5344CB8AC3E}">
        <p14:creationId xmlns:p14="http://schemas.microsoft.com/office/powerpoint/2010/main" val="3326862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54388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840650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1/21/2023</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690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99876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73444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6724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8FAFF-EF53-3382-08D6-72F3BF0CC72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37825CE-B7C2-55AF-D522-47D87835450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A58C9D2-1535-0DC2-8B3B-6C1ACDCC191C}"/>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5" name="Alatunnisteen paikkamerkki 4">
            <a:extLst>
              <a:ext uri="{FF2B5EF4-FFF2-40B4-BE49-F238E27FC236}">
                <a16:creationId xmlns:a16="http://schemas.microsoft.com/office/drawing/2014/main" id="{648E0EAE-39FD-C2C3-D17B-B5C7C0B1464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14E2D7A-B1B6-D3D3-F048-A681239008B5}"/>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70471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222446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33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98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42319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1/21/2023</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96154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cSld name="Otsikko sekä sisältö tekstin yläpuolella">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p>
        </p:txBody>
      </p:sp>
      <p:sp>
        <p:nvSpPr>
          <p:cNvPr id="3" name="Sisällön paikkamerkki 2"/>
          <p:cNvSpPr>
            <a:spLocks noGrp="1"/>
          </p:cNvSpPr>
          <p:nvPr>
            <p:ph sz="half" idx="1"/>
          </p:nvPr>
        </p:nvSpPr>
        <p:spPr>
          <a:xfrm>
            <a:off x="609600" y="1600200"/>
            <a:ext cx="10972800" cy="2185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0" y="3938589"/>
            <a:ext cx="10972800" cy="21875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C8E257B9-69E9-4912-A38C-1C631EAE5B34}"/>
              </a:ext>
            </a:extLst>
          </p:cNvPr>
          <p:cNvSpPr>
            <a:spLocks noGrp="1" noChangeArrowheads="1"/>
          </p:cNvSpPr>
          <p:nvPr>
            <p:ph type="dt" sz="half" idx="10"/>
          </p:nvPr>
        </p:nvSpPr>
        <p:spPr>
          <a:ln/>
        </p:spPr>
        <p:txBody>
          <a:bodyPr/>
          <a:lstStyle>
            <a:lvl1pPr>
              <a:defRPr/>
            </a:lvl1pPr>
          </a:lstStyle>
          <a:p>
            <a:pPr>
              <a:defRPr/>
            </a:pPr>
            <a:endParaRPr lang="fi-FI"/>
          </a:p>
        </p:txBody>
      </p:sp>
      <p:sp>
        <p:nvSpPr>
          <p:cNvPr id="6" name="Rectangle 5">
            <a:extLst>
              <a:ext uri="{FF2B5EF4-FFF2-40B4-BE49-F238E27FC236}">
                <a16:creationId xmlns:a16="http://schemas.microsoft.com/office/drawing/2014/main" id="{25968465-5628-4EF6-8F61-DCFDA23829A7}"/>
              </a:ext>
            </a:extLst>
          </p:cNvPr>
          <p:cNvSpPr>
            <a:spLocks noGrp="1" noChangeArrowheads="1"/>
          </p:cNvSpPr>
          <p:nvPr>
            <p:ph type="ftr" sz="quarter" idx="11"/>
          </p:nvPr>
        </p:nvSpPr>
        <p:spPr>
          <a:ln/>
        </p:spPr>
        <p:txBody>
          <a:bodyPr/>
          <a:lstStyle>
            <a:lvl1pPr>
              <a:defRPr/>
            </a:lvl1pPr>
          </a:lstStyle>
          <a:p>
            <a:pPr>
              <a:defRPr/>
            </a:pPr>
            <a:endParaRPr lang="fi-FI"/>
          </a:p>
        </p:txBody>
      </p:sp>
      <p:sp>
        <p:nvSpPr>
          <p:cNvPr id="7" name="Rectangle 6">
            <a:extLst>
              <a:ext uri="{FF2B5EF4-FFF2-40B4-BE49-F238E27FC236}">
                <a16:creationId xmlns:a16="http://schemas.microsoft.com/office/drawing/2014/main" id="{231F0BCB-0905-441A-BB0C-97CA7B2281CC}"/>
              </a:ext>
            </a:extLst>
          </p:cNvPr>
          <p:cNvSpPr>
            <a:spLocks noGrp="1" noChangeArrowheads="1"/>
          </p:cNvSpPr>
          <p:nvPr>
            <p:ph type="sldNum" sz="quarter" idx="12"/>
          </p:nvPr>
        </p:nvSpPr>
        <p:spPr>
          <a:ln/>
        </p:spPr>
        <p:txBody>
          <a:bodyPr/>
          <a:lstStyle>
            <a:lvl1pPr>
              <a:defRPr/>
            </a:lvl1pPr>
          </a:lstStyle>
          <a:p>
            <a:fld id="{A47018C4-8F12-41E0-937A-9A834B030B7F}" type="slidenum">
              <a:rPr lang="fi-FI" altLang="fi-FI"/>
              <a:pPr/>
              <a:t>‹#›</a:t>
            </a:fld>
            <a:endParaRPr lang="fi-FI" altLang="fi-FI"/>
          </a:p>
        </p:txBody>
      </p:sp>
    </p:spTree>
    <p:extLst>
      <p:ext uri="{BB962C8B-B14F-4D97-AF65-F5344CB8AC3E}">
        <p14:creationId xmlns:p14="http://schemas.microsoft.com/office/powerpoint/2010/main" val="1624601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p>
        </p:txBody>
      </p:sp>
      <p:sp>
        <p:nvSpPr>
          <p:cNvPr id="3" name="Tekstin paikkamerkki 2"/>
          <p:cNvSpPr>
            <a:spLocks noGrp="1"/>
          </p:cNvSpPr>
          <p:nvPr>
            <p:ph type="body" sz="half" idx="1"/>
          </p:nvPr>
        </p:nvSpPr>
        <p:spPr>
          <a:xfrm>
            <a:off x="609600" y="1600201"/>
            <a:ext cx="5384800" cy="4525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A3296E81-7CFD-496B-BCF6-DBA54CCCFDF5}"/>
              </a:ext>
            </a:extLst>
          </p:cNvPr>
          <p:cNvSpPr>
            <a:spLocks noGrp="1" noChangeArrowheads="1"/>
          </p:cNvSpPr>
          <p:nvPr>
            <p:ph type="dt" sz="half" idx="10"/>
          </p:nvPr>
        </p:nvSpPr>
        <p:spPr>
          <a:ln/>
        </p:spPr>
        <p:txBody>
          <a:bodyPr/>
          <a:lstStyle>
            <a:lvl1pPr>
              <a:defRPr/>
            </a:lvl1pPr>
          </a:lstStyle>
          <a:p>
            <a:pPr>
              <a:defRPr/>
            </a:pPr>
            <a:endParaRPr lang="fi-FI"/>
          </a:p>
        </p:txBody>
      </p:sp>
      <p:sp>
        <p:nvSpPr>
          <p:cNvPr id="6" name="Rectangle 5">
            <a:extLst>
              <a:ext uri="{FF2B5EF4-FFF2-40B4-BE49-F238E27FC236}">
                <a16:creationId xmlns:a16="http://schemas.microsoft.com/office/drawing/2014/main" id="{C934EB98-D7D6-456E-8749-E5FF37CA8765}"/>
              </a:ext>
            </a:extLst>
          </p:cNvPr>
          <p:cNvSpPr>
            <a:spLocks noGrp="1" noChangeArrowheads="1"/>
          </p:cNvSpPr>
          <p:nvPr>
            <p:ph type="ftr" sz="quarter" idx="11"/>
          </p:nvPr>
        </p:nvSpPr>
        <p:spPr>
          <a:ln/>
        </p:spPr>
        <p:txBody>
          <a:bodyPr/>
          <a:lstStyle>
            <a:lvl1pPr>
              <a:defRPr/>
            </a:lvl1pPr>
          </a:lstStyle>
          <a:p>
            <a:pPr>
              <a:defRPr/>
            </a:pPr>
            <a:endParaRPr lang="fi-FI"/>
          </a:p>
        </p:txBody>
      </p:sp>
      <p:sp>
        <p:nvSpPr>
          <p:cNvPr id="7" name="Rectangle 6">
            <a:extLst>
              <a:ext uri="{FF2B5EF4-FFF2-40B4-BE49-F238E27FC236}">
                <a16:creationId xmlns:a16="http://schemas.microsoft.com/office/drawing/2014/main" id="{74BF8AF5-69F8-4AAB-B3AD-19C752BCD449}"/>
              </a:ext>
            </a:extLst>
          </p:cNvPr>
          <p:cNvSpPr>
            <a:spLocks noGrp="1" noChangeArrowheads="1"/>
          </p:cNvSpPr>
          <p:nvPr>
            <p:ph type="sldNum" sz="quarter" idx="12"/>
          </p:nvPr>
        </p:nvSpPr>
        <p:spPr>
          <a:ln/>
        </p:spPr>
        <p:txBody>
          <a:bodyPr/>
          <a:lstStyle>
            <a:lvl1pPr>
              <a:defRPr/>
            </a:lvl1pPr>
          </a:lstStyle>
          <a:p>
            <a:fld id="{CAF20E5E-9D93-4D25-A437-0A3EACCC6D2D}" type="slidenum">
              <a:rPr lang="fi-FI" altLang="fi-FI"/>
              <a:pPr/>
              <a:t>‹#›</a:t>
            </a:fld>
            <a:endParaRPr lang="fi-FI" altLang="fi-FI"/>
          </a:p>
        </p:txBody>
      </p:sp>
    </p:spTree>
    <p:extLst>
      <p:ext uri="{BB962C8B-B14F-4D97-AF65-F5344CB8AC3E}">
        <p14:creationId xmlns:p14="http://schemas.microsoft.com/office/powerpoint/2010/main" val="428788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cSld name="Otsikko sekä teksti sisällön yläpuolella">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p>
        </p:txBody>
      </p:sp>
      <p:sp>
        <p:nvSpPr>
          <p:cNvPr id="3" name="Tekstin paikkamerkki 2"/>
          <p:cNvSpPr>
            <a:spLocks noGrp="1"/>
          </p:cNvSpPr>
          <p:nvPr>
            <p:ph type="body" sz="half" idx="1"/>
          </p:nvPr>
        </p:nvSpPr>
        <p:spPr>
          <a:xfrm>
            <a:off x="609600" y="1600200"/>
            <a:ext cx="10972800" cy="2185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09600" y="3938589"/>
            <a:ext cx="10972800" cy="21875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4">
            <a:extLst>
              <a:ext uri="{FF2B5EF4-FFF2-40B4-BE49-F238E27FC236}">
                <a16:creationId xmlns:a16="http://schemas.microsoft.com/office/drawing/2014/main" id="{45AE5D77-C3B7-406B-914D-A299C8DA3708}"/>
              </a:ext>
            </a:extLst>
          </p:cNvPr>
          <p:cNvSpPr>
            <a:spLocks noGrp="1" noChangeArrowheads="1"/>
          </p:cNvSpPr>
          <p:nvPr>
            <p:ph type="dt" sz="half" idx="10"/>
          </p:nvPr>
        </p:nvSpPr>
        <p:spPr>
          <a:ln/>
        </p:spPr>
        <p:txBody>
          <a:bodyPr/>
          <a:lstStyle>
            <a:lvl1pPr>
              <a:defRPr/>
            </a:lvl1pPr>
          </a:lstStyle>
          <a:p>
            <a:pPr>
              <a:defRPr/>
            </a:pPr>
            <a:endParaRPr lang="fi-FI"/>
          </a:p>
        </p:txBody>
      </p:sp>
      <p:sp>
        <p:nvSpPr>
          <p:cNvPr id="6" name="Rectangle 5">
            <a:extLst>
              <a:ext uri="{FF2B5EF4-FFF2-40B4-BE49-F238E27FC236}">
                <a16:creationId xmlns:a16="http://schemas.microsoft.com/office/drawing/2014/main" id="{5E045610-2825-46D8-A894-49E3AEC90255}"/>
              </a:ext>
            </a:extLst>
          </p:cNvPr>
          <p:cNvSpPr>
            <a:spLocks noGrp="1" noChangeArrowheads="1"/>
          </p:cNvSpPr>
          <p:nvPr>
            <p:ph type="ftr" sz="quarter" idx="11"/>
          </p:nvPr>
        </p:nvSpPr>
        <p:spPr>
          <a:ln/>
        </p:spPr>
        <p:txBody>
          <a:bodyPr/>
          <a:lstStyle>
            <a:lvl1pPr>
              <a:defRPr/>
            </a:lvl1pPr>
          </a:lstStyle>
          <a:p>
            <a:pPr>
              <a:defRPr/>
            </a:pPr>
            <a:endParaRPr lang="fi-FI"/>
          </a:p>
        </p:txBody>
      </p:sp>
      <p:sp>
        <p:nvSpPr>
          <p:cNvPr id="7" name="Rectangle 6">
            <a:extLst>
              <a:ext uri="{FF2B5EF4-FFF2-40B4-BE49-F238E27FC236}">
                <a16:creationId xmlns:a16="http://schemas.microsoft.com/office/drawing/2014/main" id="{71A5F0BC-AFAA-465E-83E3-4463D76E7DFB}"/>
              </a:ext>
            </a:extLst>
          </p:cNvPr>
          <p:cNvSpPr>
            <a:spLocks noGrp="1" noChangeArrowheads="1"/>
          </p:cNvSpPr>
          <p:nvPr>
            <p:ph type="sldNum" sz="quarter" idx="12"/>
          </p:nvPr>
        </p:nvSpPr>
        <p:spPr>
          <a:ln/>
        </p:spPr>
        <p:txBody>
          <a:bodyPr/>
          <a:lstStyle>
            <a:lvl1pPr>
              <a:defRPr/>
            </a:lvl1pPr>
          </a:lstStyle>
          <a:p>
            <a:fld id="{5C11ECD4-ACA7-4A1E-8BFC-666F49DD5971}" type="slidenum">
              <a:rPr lang="fi-FI" altLang="fi-FI"/>
              <a:pPr/>
              <a:t>‹#›</a:t>
            </a:fld>
            <a:endParaRPr lang="fi-FI" altLang="fi-FI"/>
          </a:p>
        </p:txBody>
      </p:sp>
    </p:spTree>
    <p:extLst>
      <p:ext uri="{BB962C8B-B14F-4D97-AF65-F5344CB8AC3E}">
        <p14:creationId xmlns:p14="http://schemas.microsoft.com/office/powerpoint/2010/main" val="1771509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p>
        </p:txBody>
      </p:sp>
      <p:sp>
        <p:nvSpPr>
          <p:cNvPr id="3" name="Tekstin paikkamerkki 2"/>
          <p:cNvSpPr>
            <a:spLocks noGrp="1"/>
          </p:cNvSpPr>
          <p:nvPr>
            <p:ph type="body" sz="half" idx="1"/>
          </p:nvPr>
        </p:nvSpPr>
        <p:spPr>
          <a:xfrm>
            <a:off x="609600" y="1600201"/>
            <a:ext cx="5384800" cy="4525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quarter" idx="2"/>
          </p:nvPr>
        </p:nvSpPr>
        <p:spPr>
          <a:xfrm>
            <a:off x="6197600" y="1600200"/>
            <a:ext cx="5384800" cy="2185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4"/>
          <p:cNvSpPr>
            <a:spLocks noGrp="1"/>
          </p:cNvSpPr>
          <p:nvPr>
            <p:ph sz="quarter" idx="3"/>
          </p:nvPr>
        </p:nvSpPr>
        <p:spPr>
          <a:xfrm>
            <a:off x="6197600" y="3938589"/>
            <a:ext cx="5384800" cy="21875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Rectangle 4">
            <a:extLst>
              <a:ext uri="{FF2B5EF4-FFF2-40B4-BE49-F238E27FC236}">
                <a16:creationId xmlns:a16="http://schemas.microsoft.com/office/drawing/2014/main" id="{544643A3-36EE-4868-9C40-00CD079A8E4C}"/>
              </a:ext>
            </a:extLst>
          </p:cNvPr>
          <p:cNvSpPr>
            <a:spLocks noGrp="1" noChangeArrowheads="1"/>
          </p:cNvSpPr>
          <p:nvPr>
            <p:ph type="dt" sz="half" idx="10"/>
          </p:nvPr>
        </p:nvSpPr>
        <p:spPr>
          <a:ln/>
        </p:spPr>
        <p:txBody>
          <a:bodyPr/>
          <a:lstStyle>
            <a:lvl1pPr>
              <a:defRPr/>
            </a:lvl1pPr>
          </a:lstStyle>
          <a:p>
            <a:pPr>
              <a:defRPr/>
            </a:pPr>
            <a:endParaRPr lang="fi-FI"/>
          </a:p>
        </p:txBody>
      </p:sp>
      <p:sp>
        <p:nvSpPr>
          <p:cNvPr id="7" name="Rectangle 5">
            <a:extLst>
              <a:ext uri="{FF2B5EF4-FFF2-40B4-BE49-F238E27FC236}">
                <a16:creationId xmlns:a16="http://schemas.microsoft.com/office/drawing/2014/main" id="{B0CCD970-DFEB-4D98-8993-D5F75B198874}"/>
              </a:ext>
            </a:extLst>
          </p:cNvPr>
          <p:cNvSpPr>
            <a:spLocks noGrp="1" noChangeArrowheads="1"/>
          </p:cNvSpPr>
          <p:nvPr>
            <p:ph type="ftr" sz="quarter" idx="11"/>
          </p:nvPr>
        </p:nvSpPr>
        <p:spPr>
          <a:ln/>
        </p:spPr>
        <p:txBody>
          <a:bodyPr/>
          <a:lstStyle>
            <a:lvl1pPr>
              <a:defRPr/>
            </a:lvl1pPr>
          </a:lstStyle>
          <a:p>
            <a:pPr>
              <a:defRPr/>
            </a:pPr>
            <a:endParaRPr lang="fi-FI"/>
          </a:p>
        </p:txBody>
      </p:sp>
      <p:sp>
        <p:nvSpPr>
          <p:cNvPr id="8" name="Rectangle 6">
            <a:extLst>
              <a:ext uri="{FF2B5EF4-FFF2-40B4-BE49-F238E27FC236}">
                <a16:creationId xmlns:a16="http://schemas.microsoft.com/office/drawing/2014/main" id="{7E600E60-82A1-419F-BB77-27CAA404D9BA}"/>
              </a:ext>
            </a:extLst>
          </p:cNvPr>
          <p:cNvSpPr>
            <a:spLocks noGrp="1" noChangeArrowheads="1"/>
          </p:cNvSpPr>
          <p:nvPr>
            <p:ph type="sldNum" sz="quarter" idx="12"/>
          </p:nvPr>
        </p:nvSpPr>
        <p:spPr>
          <a:ln/>
        </p:spPr>
        <p:txBody>
          <a:bodyPr/>
          <a:lstStyle>
            <a:lvl1pPr>
              <a:defRPr/>
            </a:lvl1pPr>
          </a:lstStyle>
          <a:p>
            <a:fld id="{029845E1-E2EF-420C-B668-3DA60C39D71E}" type="slidenum">
              <a:rPr lang="fi-FI" altLang="fi-FI"/>
              <a:pPr/>
              <a:t>‹#›</a:t>
            </a:fld>
            <a:endParaRPr lang="fi-FI" altLang="fi-FI"/>
          </a:p>
        </p:txBody>
      </p:sp>
    </p:spTree>
    <p:extLst>
      <p:ext uri="{BB962C8B-B14F-4D97-AF65-F5344CB8AC3E}">
        <p14:creationId xmlns:p14="http://schemas.microsoft.com/office/powerpoint/2010/main" val="541081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EE3FDE-F540-E0F4-AEC1-6C9E085EB209}"/>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6487BE10-315A-D4AF-A1D4-4EC0F43B3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E7F1E20-1433-CBCE-41F1-95BB1B60A107}"/>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5" name="Alatunnisteen paikkamerkki 4">
            <a:extLst>
              <a:ext uri="{FF2B5EF4-FFF2-40B4-BE49-F238E27FC236}">
                <a16:creationId xmlns:a16="http://schemas.microsoft.com/office/drawing/2014/main" id="{8FEC6E6D-B398-33C4-2902-D22341A153A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1F58FE1-C81D-CB73-0563-A249E650606F}"/>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93178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4E761A-ACE6-74CD-FCB1-CF339953AC9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AF80DC1-F363-802B-D887-7D062A42A4B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E96E91A-7EC9-7AED-3C05-BD8A7C7FAA4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7D8BE01-164E-D813-4431-57405160FB77}"/>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6" name="Alatunnisteen paikkamerkki 5">
            <a:extLst>
              <a:ext uri="{FF2B5EF4-FFF2-40B4-BE49-F238E27FC236}">
                <a16:creationId xmlns:a16="http://schemas.microsoft.com/office/drawing/2014/main" id="{BA101C81-11AF-EABC-579C-9FABB21D9FE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359CDE9-AC88-4665-4BB3-A202ABE559B8}"/>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61977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913251-DBD6-2815-7038-7F4A3292A14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ACFC517-3532-F30A-BE32-F6A9A0FE7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95066DD-2381-2A3F-D2DB-D7125E3137C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86328B7-3D40-45BD-5908-2C307B033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1AA2FDC-1271-A54D-42E7-C4474303EE1D}"/>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E3DD075-5A3B-842B-D37D-C7D6D1E7F90D}"/>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8" name="Alatunnisteen paikkamerkki 7">
            <a:extLst>
              <a:ext uri="{FF2B5EF4-FFF2-40B4-BE49-F238E27FC236}">
                <a16:creationId xmlns:a16="http://schemas.microsoft.com/office/drawing/2014/main" id="{83127C42-8E07-511E-50E2-655D8160F8B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C726E96-2D55-65B4-719F-05462E1DA551}"/>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183231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67C118-8824-A2DE-A45D-45F562D0D1A3}"/>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BAC3C810-DEBA-AC62-570D-C3A76B6C88B3}"/>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4" name="Alatunnisteen paikkamerkki 3">
            <a:extLst>
              <a:ext uri="{FF2B5EF4-FFF2-40B4-BE49-F238E27FC236}">
                <a16:creationId xmlns:a16="http://schemas.microsoft.com/office/drawing/2014/main" id="{B08B70C1-3F0D-F470-738D-D380298C4E6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37E898B-7B22-1E89-7516-EF3E0CC937D7}"/>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71815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E586880-C9E7-485A-B884-A5AABF860C36}"/>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3" name="Alatunnisteen paikkamerkki 2">
            <a:extLst>
              <a:ext uri="{FF2B5EF4-FFF2-40B4-BE49-F238E27FC236}">
                <a16:creationId xmlns:a16="http://schemas.microsoft.com/office/drawing/2014/main" id="{580741C8-EE2D-F31B-3A74-23F680CA19B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0D89E93-52F7-607B-E6BD-35D0F6CD286B}"/>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32230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CCCF14-E93A-F462-6664-D0708DEA79B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356C4415-6FE6-F413-380D-CBB8D3363A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145AC6B-57BC-9F4E-4AF8-982912E42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A278DE8-3E88-FC24-B7AE-2D03FEB73F1B}"/>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6" name="Alatunnisteen paikkamerkki 5">
            <a:extLst>
              <a:ext uri="{FF2B5EF4-FFF2-40B4-BE49-F238E27FC236}">
                <a16:creationId xmlns:a16="http://schemas.microsoft.com/office/drawing/2014/main" id="{97E0C117-70C5-43D8-453F-3DA374767AC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CF2D7B2-9909-7B00-CBFF-4EB593259849}"/>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313198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D50628-8968-F913-147A-030E6C7EE96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4C83BD6-C9CC-C5C7-A856-6D7E57CCB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917EDF9A-6692-4958-6438-8CE395A2E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C11F24F-C7B6-AAD4-8A01-DA575E8C10CA}"/>
              </a:ext>
            </a:extLst>
          </p:cNvPr>
          <p:cNvSpPr>
            <a:spLocks noGrp="1"/>
          </p:cNvSpPr>
          <p:nvPr>
            <p:ph type="dt" sz="half" idx="10"/>
          </p:nvPr>
        </p:nvSpPr>
        <p:spPr/>
        <p:txBody>
          <a:bodyPr/>
          <a:lstStyle/>
          <a:p>
            <a:fld id="{C47848A6-18FB-46FB-A422-B602E0E9D18B}" type="datetimeFigureOut">
              <a:rPr lang="fi-FI" smtClean="0"/>
              <a:t>21.1.2023</a:t>
            </a:fld>
            <a:endParaRPr lang="fi-FI"/>
          </a:p>
        </p:txBody>
      </p:sp>
      <p:sp>
        <p:nvSpPr>
          <p:cNvPr id="6" name="Alatunnisteen paikkamerkki 5">
            <a:extLst>
              <a:ext uri="{FF2B5EF4-FFF2-40B4-BE49-F238E27FC236}">
                <a16:creationId xmlns:a16="http://schemas.microsoft.com/office/drawing/2014/main" id="{7A7AF0C2-AE5C-0E63-BBE7-9BC3641E322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19D8E2B-7C91-2F9E-5A82-9F47C4EABB62}"/>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1658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F693570-0682-6A25-3AB7-77CDC3DD1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896A3E1-0377-2CC4-310D-5760ADEA2C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9E40E58-E577-4DD5-4F81-6BDD99F832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848A6-18FB-46FB-A422-B602E0E9D18B}" type="datetimeFigureOut">
              <a:rPr lang="fi-FI" smtClean="0"/>
              <a:t>21.1.2023</a:t>
            </a:fld>
            <a:endParaRPr lang="fi-FI"/>
          </a:p>
        </p:txBody>
      </p:sp>
      <p:sp>
        <p:nvSpPr>
          <p:cNvPr id="5" name="Alatunnisteen paikkamerkki 4">
            <a:extLst>
              <a:ext uri="{FF2B5EF4-FFF2-40B4-BE49-F238E27FC236}">
                <a16:creationId xmlns:a16="http://schemas.microsoft.com/office/drawing/2014/main" id="{0B4F4A2E-F67F-7C0E-85E4-49734264A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BECCBC34-CC4E-C123-6803-0129322E4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7779B-86D0-4C39-8420-E4882EB37C35}" type="slidenum">
              <a:rPr lang="fi-FI" smtClean="0"/>
              <a:t>‹#›</a:t>
            </a:fld>
            <a:endParaRPr lang="fi-FI"/>
          </a:p>
        </p:txBody>
      </p:sp>
    </p:spTree>
    <p:extLst>
      <p:ext uri="{BB962C8B-B14F-4D97-AF65-F5344CB8AC3E}">
        <p14:creationId xmlns:p14="http://schemas.microsoft.com/office/powerpoint/2010/main" val="1921176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1/21/2023</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52352362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2.bin"/><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3.bin"/><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4.bin"/><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iblm.co/"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a:extLst>
              <a:ext uri="{FF2B5EF4-FFF2-40B4-BE49-F238E27FC236}">
                <a16:creationId xmlns:a16="http://schemas.microsoft.com/office/drawing/2014/main" id="{48435FF7-936A-D2D7-D811-B21678CF91CC}"/>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2" name="Otsikko 1">
            <a:extLst>
              <a:ext uri="{FF2B5EF4-FFF2-40B4-BE49-F238E27FC236}">
                <a16:creationId xmlns:a16="http://schemas.microsoft.com/office/drawing/2014/main" id="{48FCDF3C-836B-0831-1169-2D3045BC6898}"/>
              </a:ext>
            </a:extLst>
          </p:cNvPr>
          <p:cNvSpPr>
            <a:spLocks noGrp="1"/>
          </p:cNvSpPr>
          <p:nvPr>
            <p:ph type="ctrTitle"/>
          </p:nvPr>
        </p:nvSpPr>
        <p:spPr>
          <a:xfrm>
            <a:off x="3075918" y="1605422"/>
            <a:ext cx="5669281" cy="2900518"/>
          </a:xfrm>
        </p:spPr>
        <p:txBody>
          <a:bodyPr>
            <a:normAutofit fontScale="90000"/>
          </a:bodyPr>
          <a:lstStyle/>
          <a:p>
            <a:r>
              <a:rPr lang="fi-FI" sz="3200" b="1" dirty="0">
                <a:latin typeface="Abadi" panose="020B0604020104020204" pitchFamily="34" charset="0"/>
              </a:rPr>
              <a:t>SUOMEN </a:t>
            </a:r>
            <a:br>
              <a:rPr lang="fi-FI" sz="3200" b="1" dirty="0">
                <a:latin typeface="Abadi" panose="020B0604020104020204" pitchFamily="34" charset="0"/>
              </a:rPr>
            </a:br>
            <a:r>
              <a:rPr lang="fi-FI" sz="3200" b="1" dirty="0">
                <a:latin typeface="Abadi" panose="020B0604020104020204" pitchFamily="34" charset="0"/>
              </a:rPr>
              <a:t>ELÄMÄNTAPALÄÄKETIETEEN </a:t>
            </a:r>
            <a:br>
              <a:rPr lang="fi-FI" sz="3200" b="1" dirty="0">
                <a:latin typeface="Abadi" panose="020B0604020104020204" pitchFamily="34" charset="0"/>
              </a:rPr>
            </a:br>
            <a:r>
              <a:rPr lang="fi-FI" sz="3200" b="1" dirty="0">
                <a:latin typeface="Abadi" panose="020B0604020104020204" pitchFamily="34" charset="0"/>
              </a:rPr>
              <a:t>YHDISTYS RY</a:t>
            </a:r>
            <a:br>
              <a:rPr lang="fi-FI" sz="3200" b="1" dirty="0">
                <a:latin typeface="Abadi" panose="020B0604020104020204" pitchFamily="34" charset="0"/>
              </a:rPr>
            </a:br>
            <a:br>
              <a:rPr lang="fi-FI" sz="3200" b="1" dirty="0"/>
            </a:br>
            <a:r>
              <a:rPr lang="fi-FI" sz="3200" b="1" dirty="0"/>
              <a:t>FALM: </a:t>
            </a:r>
            <a:r>
              <a:rPr lang="en-US" sz="3200" b="1" kern="1200" dirty="0">
                <a:latin typeface="+mj-lt"/>
                <a:ea typeface="+mj-ea"/>
                <a:cs typeface="+mj-cs"/>
              </a:rPr>
              <a:t>Finnish Association of </a:t>
            </a:r>
            <a:br>
              <a:rPr lang="en-US" sz="3200" b="1" kern="1200" dirty="0">
                <a:latin typeface="+mj-lt"/>
                <a:ea typeface="+mj-ea"/>
                <a:cs typeface="+mj-cs"/>
              </a:rPr>
            </a:br>
            <a:r>
              <a:rPr lang="en-US" sz="3200" b="1" kern="1200" dirty="0">
                <a:latin typeface="+mj-lt"/>
                <a:ea typeface="+mj-ea"/>
                <a:cs typeface="+mj-cs"/>
              </a:rPr>
              <a:t>Lifestyle Medicine</a:t>
            </a:r>
            <a:br>
              <a:rPr lang="fi-FI" sz="3200" dirty="0"/>
            </a:br>
            <a:endParaRPr lang="fi-FI" sz="3200" dirty="0">
              <a:solidFill>
                <a:srgbClr val="FFFFFF"/>
              </a:solidFill>
            </a:endParaRPr>
          </a:p>
        </p:txBody>
      </p:sp>
      <p:sp>
        <p:nvSpPr>
          <p:cNvPr id="3" name="Alaotsikko 2">
            <a:extLst>
              <a:ext uri="{FF2B5EF4-FFF2-40B4-BE49-F238E27FC236}">
                <a16:creationId xmlns:a16="http://schemas.microsoft.com/office/drawing/2014/main" id="{AFD97CBC-16B0-8EEE-6253-2647B252191B}"/>
              </a:ext>
            </a:extLst>
          </p:cNvPr>
          <p:cNvSpPr>
            <a:spLocks noGrp="1"/>
          </p:cNvSpPr>
          <p:nvPr>
            <p:ph type="subTitle" idx="1"/>
          </p:nvPr>
        </p:nvSpPr>
        <p:spPr>
          <a:xfrm>
            <a:off x="1696370" y="4690997"/>
            <a:ext cx="9144000" cy="2769246"/>
          </a:xfrm>
        </p:spPr>
        <p:txBody>
          <a:bodyPr>
            <a:normAutofit/>
          </a:bodyPr>
          <a:lstStyle/>
          <a:p>
            <a:pPr>
              <a:spcAft>
                <a:spcPts val="600"/>
              </a:spcAft>
            </a:pPr>
            <a:r>
              <a:rPr lang="en-US" dirty="0"/>
              <a:t>Outi Haggren</a:t>
            </a:r>
          </a:p>
          <a:p>
            <a:pPr>
              <a:spcAft>
                <a:spcPts val="600"/>
              </a:spcAft>
            </a:pPr>
            <a:r>
              <a:rPr lang="en-US" sz="1500" dirty="0"/>
              <a:t>19.1.23 Zoom</a:t>
            </a:r>
          </a:p>
          <a:p>
            <a:pPr>
              <a:spcAft>
                <a:spcPts val="600"/>
              </a:spcAft>
            </a:pPr>
            <a:r>
              <a:rPr lang="en-US" sz="1500" dirty="0" err="1"/>
              <a:t>Dipl</a:t>
            </a:r>
            <a:r>
              <a:rPr lang="en-US" sz="1500" dirty="0"/>
              <a:t> IBLM = </a:t>
            </a:r>
            <a:r>
              <a:rPr lang="en-US" sz="1500" dirty="0" err="1"/>
              <a:t>Elämäntapalääketieteen</a:t>
            </a:r>
            <a:r>
              <a:rPr lang="en-US" sz="1500" dirty="0"/>
              <a:t> </a:t>
            </a:r>
            <a:r>
              <a:rPr lang="en-US" sz="1500" dirty="0" err="1"/>
              <a:t>kansainvälinen</a:t>
            </a:r>
            <a:r>
              <a:rPr lang="en-US" sz="1500" dirty="0"/>
              <a:t> </a:t>
            </a:r>
            <a:r>
              <a:rPr lang="en-US" sz="1500" dirty="0" err="1"/>
              <a:t>pätevyys</a:t>
            </a:r>
            <a:r>
              <a:rPr lang="en-US" sz="1500" dirty="0"/>
              <a:t>,</a:t>
            </a:r>
          </a:p>
          <a:p>
            <a:pPr>
              <a:spcAft>
                <a:spcPts val="600"/>
              </a:spcAft>
            </a:pPr>
            <a:r>
              <a:rPr lang="en-US" sz="1500" dirty="0" err="1"/>
              <a:t>kardiologian</a:t>
            </a:r>
            <a:r>
              <a:rPr lang="en-US" sz="1500" dirty="0"/>
              <a:t> </a:t>
            </a:r>
            <a:r>
              <a:rPr lang="en-US" sz="1500" dirty="0" err="1"/>
              <a:t>el</a:t>
            </a:r>
            <a:r>
              <a:rPr lang="en-US" sz="1500" dirty="0"/>
              <a:t>, </a:t>
            </a:r>
            <a:r>
              <a:rPr lang="en-US" sz="1500" dirty="0" err="1"/>
              <a:t>sydänkuntoutustutkija</a:t>
            </a:r>
            <a:r>
              <a:rPr lang="en-US" sz="1500" dirty="0"/>
              <a:t>, </a:t>
            </a:r>
          </a:p>
          <a:p>
            <a:pPr>
              <a:spcAft>
                <a:spcPts val="600"/>
              </a:spcAft>
            </a:pPr>
            <a:r>
              <a:rPr lang="en-US" sz="1500" dirty="0" err="1"/>
              <a:t>kansanterveystieteen</a:t>
            </a:r>
            <a:r>
              <a:rPr lang="en-US" sz="1500" dirty="0"/>
              <a:t> </a:t>
            </a:r>
            <a:r>
              <a:rPr lang="en-US" sz="1500" dirty="0" err="1"/>
              <a:t>maisteri</a:t>
            </a:r>
            <a:r>
              <a:rPr lang="en-US" sz="1500" dirty="0"/>
              <a:t>, FALM </a:t>
            </a:r>
            <a:r>
              <a:rPr lang="en-US" sz="1500" dirty="0" err="1"/>
              <a:t>pj</a:t>
            </a:r>
            <a:endParaRPr lang="en-US" sz="1500" dirty="0"/>
          </a:p>
          <a:p>
            <a:endParaRPr lang="fi-FI" dirty="0">
              <a:solidFill>
                <a:srgbClr val="FFFFFF"/>
              </a:solidFill>
            </a:endParaRPr>
          </a:p>
        </p:txBody>
      </p:sp>
      <p:sp>
        <p:nvSpPr>
          <p:cNvPr id="5" name="Tekstiruutu 4">
            <a:extLst>
              <a:ext uri="{FF2B5EF4-FFF2-40B4-BE49-F238E27FC236}">
                <a16:creationId xmlns:a16="http://schemas.microsoft.com/office/drawing/2014/main" id="{9EE3E4C3-243B-1564-6C1B-88BB8E58CFA7}"/>
              </a:ext>
            </a:extLst>
          </p:cNvPr>
          <p:cNvSpPr txBox="1"/>
          <p:nvPr/>
        </p:nvSpPr>
        <p:spPr>
          <a:xfrm>
            <a:off x="289112" y="6420971"/>
            <a:ext cx="1383712" cy="215444"/>
          </a:xfrm>
          <a:prstGeom prst="rect">
            <a:avLst/>
          </a:prstGeom>
          <a:noFill/>
        </p:spPr>
        <p:txBody>
          <a:bodyPr wrap="none" rtlCol="0">
            <a:spAutoFit/>
          </a:bodyPr>
          <a:lstStyle/>
          <a:p>
            <a:r>
              <a:rPr lang="fi-FI" sz="800" dirty="0"/>
              <a:t>Kuva copyright: pixabay.com</a:t>
            </a:r>
          </a:p>
        </p:txBody>
      </p:sp>
      <p:pic>
        <p:nvPicPr>
          <p:cNvPr id="8" name="Kuva 7">
            <a:extLst>
              <a:ext uri="{FF2B5EF4-FFF2-40B4-BE49-F238E27FC236}">
                <a16:creationId xmlns:a16="http://schemas.microsoft.com/office/drawing/2014/main" id="{5AF215E5-6FD9-7946-EDBF-3C2E6F5C4CDA}"/>
              </a:ext>
            </a:extLst>
          </p:cNvPr>
          <p:cNvPicPr>
            <a:picLocks noChangeAspect="1"/>
          </p:cNvPicPr>
          <p:nvPr/>
        </p:nvPicPr>
        <p:blipFill>
          <a:blip r:embed="rId4"/>
          <a:stretch>
            <a:fillRect/>
          </a:stretch>
        </p:blipFill>
        <p:spPr>
          <a:xfrm>
            <a:off x="7390356" y="4298912"/>
            <a:ext cx="1278272" cy="1159998"/>
          </a:xfrm>
          <a:prstGeom prst="rect">
            <a:avLst/>
          </a:prstGeom>
        </p:spPr>
      </p:pic>
    </p:spTree>
    <p:extLst>
      <p:ext uri="{BB962C8B-B14F-4D97-AF65-F5344CB8AC3E}">
        <p14:creationId xmlns:p14="http://schemas.microsoft.com/office/powerpoint/2010/main" val="22885312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Otsikko 1">
            <a:extLst>
              <a:ext uri="{FF2B5EF4-FFF2-40B4-BE49-F238E27FC236}">
                <a16:creationId xmlns:a16="http://schemas.microsoft.com/office/drawing/2014/main" id="{C5A454AD-EFED-FD4B-3CC4-98C87E0EE4C5}"/>
              </a:ext>
            </a:extLst>
          </p:cNvPr>
          <p:cNvSpPr>
            <a:spLocks noGrp="1"/>
          </p:cNvSpPr>
          <p:nvPr>
            <p:ph type="title"/>
          </p:nvPr>
        </p:nvSpPr>
        <p:spPr>
          <a:xfrm>
            <a:off x="533400" y="198763"/>
            <a:ext cx="4707671" cy="590370"/>
          </a:xfrm>
        </p:spPr>
        <p:txBody>
          <a:bodyPr anchor="b">
            <a:normAutofit fontScale="90000"/>
          </a:bodyPr>
          <a:lstStyle/>
          <a:p>
            <a:r>
              <a:rPr lang="fi-FI" sz="3800" dirty="0">
                <a:solidFill>
                  <a:schemeClr val="bg1"/>
                </a:solidFill>
              </a:rPr>
              <a:t>5 </a:t>
            </a:r>
            <a:r>
              <a:rPr lang="fi-FI" sz="3800" dirty="0" err="1">
                <a:solidFill>
                  <a:schemeClr val="bg1"/>
                </a:solidFill>
              </a:rPr>
              <a:t>Blue</a:t>
            </a:r>
            <a:r>
              <a:rPr lang="fi-FI" sz="3800" dirty="0">
                <a:solidFill>
                  <a:schemeClr val="bg1"/>
                </a:solidFill>
              </a:rPr>
              <a:t> </a:t>
            </a:r>
            <a:r>
              <a:rPr lang="fi-FI" sz="3800" dirty="0" err="1">
                <a:solidFill>
                  <a:schemeClr val="bg1"/>
                </a:solidFill>
              </a:rPr>
              <a:t>Zones</a:t>
            </a:r>
            <a:r>
              <a:rPr lang="fi-FI" sz="3800" dirty="0">
                <a:solidFill>
                  <a:schemeClr val="bg1"/>
                </a:solidFill>
              </a:rPr>
              <a:t> </a:t>
            </a:r>
          </a:p>
        </p:txBody>
      </p:sp>
      <p:cxnSp>
        <p:nvCxnSpPr>
          <p:cNvPr id="34" name="Straight Connector 3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Kuva 4">
            <a:extLst>
              <a:ext uri="{FF2B5EF4-FFF2-40B4-BE49-F238E27FC236}">
                <a16:creationId xmlns:a16="http://schemas.microsoft.com/office/drawing/2014/main" id="{5441D045-942D-2A78-BA09-0EB1242BB01D}"/>
              </a:ext>
            </a:extLst>
          </p:cNvPr>
          <p:cNvPicPr>
            <a:picLocks noChangeAspect="1"/>
          </p:cNvPicPr>
          <p:nvPr/>
        </p:nvPicPr>
        <p:blipFill rotWithShape="1">
          <a:blip r:embed="rId3"/>
          <a:srcRect t="9825" r="-3" b="-3"/>
          <a:stretch/>
        </p:blipFill>
        <p:spPr>
          <a:xfrm>
            <a:off x="6525453" y="1"/>
            <a:ext cx="5666547" cy="3398024"/>
          </a:xfrm>
          <a:prstGeom prst="rect">
            <a:avLst/>
          </a:prstGeom>
        </p:spPr>
      </p:pic>
      <p:cxnSp>
        <p:nvCxnSpPr>
          <p:cNvPr id="36" name="Straight Connector 35">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Kuva 3">
            <a:extLst>
              <a:ext uri="{FF2B5EF4-FFF2-40B4-BE49-F238E27FC236}">
                <a16:creationId xmlns:a16="http://schemas.microsoft.com/office/drawing/2014/main" id="{B97FA593-4273-7B33-AB1E-A1013C968F65}"/>
              </a:ext>
            </a:extLst>
          </p:cNvPr>
          <p:cNvPicPr>
            <a:picLocks noChangeAspect="1"/>
          </p:cNvPicPr>
          <p:nvPr/>
        </p:nvPicPr>
        <p:blipFill rotWithShape="1">
          <a:blip r:embed="rId4"/>
          <a:srcRect l="19366" r="7904" b="-1"/>
          <a:stretch/>
        </p:blipFill>
        <p:spPr>
          <a:xfrm>
            <a:off x="6522277" y="3398024"/>
            <a:ext cx="5669723" cy="3469076"/>
          </a:xfrm>
          <a:prstGeom prst="rect">
            <a:avLst/>
          </a:prstGeom>
        </p:spPr>
      </p:pic>
      <p:graphicFrame>
        <p:nvGraphicFramePr>
          <p:cNvPr id="27" name="Sisällön paikkamerkki 2">
            <a:extLst>
              <a:ext uri="{FF2B5EF4-FFF2-40B4-BE49-F238E27FC236}">
                <a16:creationId xmlns:a16="http://schemas.microsoft.com/office/drawing/2014/main" id="{4AC671CC-F0E6-18F0-B272-C147B0C08D7B}"/>
              </a:ext>
            </a:extLst>
          </p:cNvPr>
          <p:cNvGraphicFramePr>
            <a:graphicFrameLocks noGrp="1"/>
          </p:cNvGraphicFramePr>
          <p:nvPr>
            <p:ph idx="1"/>
            <p:extLst>
              <p:ext uri="{D42A27DB-BD31-4B8C-83A1-F6EECF244321}">
                <p14:modId xmlns:p14="http://schemas.microsoft.com/office/powerpoint/2010/main" val="4096217106"/>
              </p:ext>
            </p:extLst>
          </p:nvPr>
        </p:nvGraphicFramePr>
        <p:xfrm>
          <a:off x="395492" y="796144"/>
          <a:ext cx="5809776" cy="5815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kstiruutu 5">
            <a:extLst>
              <a:ext uri="{FF2B5EF4-FFF2-40B4-BE49-F238E27FC236}">
                <a16:creationId xmlns:a16="http://schemas.microsoft.com/office/drawing/2014/main" id="{B0BF35A7-7205-B401-212F-9AC4A7B25C00}"/>
              </a:ext>
            </a:extLst>
          </p:cNvPr>
          <p:cNvSpPr txBox="1"/>
          <p:nvPr/>
        </p:nvSpPr>
        <p:spPr>
          <a:xfrm>
            <a:off x="6600760" y="6638541"/>
            <a:ext cx="6098240" cy="215444"/>
          </a:xfrm>
          <a:prstGeom prst="rect">
            <a:avLst/>
          </a:prstGeom>
          <a:noFill/>
        </p:spPr>
        <p:txBody>
          <a:bodyPr wrap="square">
            <a:spAutoFit/>
          </a:bodyPr>
          <a:lstStyle/>
          <a:p>
            <a:r>
              <a:rPr lang="fi-FI" sz="800" dirty="0">
                <a:solidFill>
                  <a:schemeClr val="bg1"/>
                </a:solidFill>
              </a:rPr>
              <a:t>Kuvat copyright: pixabay.com</a:t>
            </a:r>
          </a:p>
        </p:txBody>
      </p:sp>
    </p:spTree>
    <p:extLst>
      <p:ext uri="{BB962C8B-B14F-4D97-AF65-F5344CB8AC3E}">
        <p14:creationId xmlns:p14="http://schemas.microsoft.com/office/powerpoint/2010/main" val="2277175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9" name="Oval 18">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9" name="Straight Connector 28">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Kuva 3">
            <a:extLst>
              <a:ext uri="{FF2B5EF4-FFF2-40B4-BE49-F238E27FC236}">
                <a16:creationId xmlns:a16="http://schemas.microsoft.com/office/drawing/2014/main" id="{D7B81A5B-B38F-03F6-929F-5346C66AFA71}"/>
              </a:ext>
            </a:extLst>
          </p:cNvPr>
          <p:cNvPicPr>
            <a:picLocks noChangeAspect="1"/>
          </p:cNvPicPr>
          <p:nvPr/>
        </p:nvPicPr>
        <p:blipFill rotWithShape="1">
          <a:blip r:embed="rId3">
            <a:duotone>
              <a:prstClr val="black"/>
              <a:schemeClr val="bg1">
                <a:tint val="45000"/>
                <a:satMod val="400000"/>
              </a:schemeClr>
            </a:duotone>
            <a:alphaModFix amt="25000"/>
          </a:blip>
          <a:srcRect t="12358" b="12642"/>
          <a:stretch/>
        </p:blipFill>
        <p:spPr>
          <a:xfrm>
            <a:off x="782669" y="29548"/>
            <a:ext cx="10691280" cy="6013845"/>
          </a:xfrm>
          <a:prstGeom prst="rect">
            <a:avLst/>
          </a:prstGeom>
        </p:spPr>
      </p:pic>
      <p:sp>
        <p:nvSpPr>
          <p:cNvPr id="2" name="Otsikko 1">
            <a:extLst>
              <a:ext uri="{FF2B5EF4-FFF2-40B4-BE49-F238E27FC236}">
                <a16:creationId xmlns:a16="http://schemas.microsoft.com/office/drawing/2014/main" id="{893A73A1-FB6F-CC58-B5B6-62AD40D4E910}"/>
              </a:ext>
            </a:extLst>
          </p:cNvPr>
          <p:cNvSpPr>
            <a:spLocks noGrp="1"/>
          </p:cNvSpPr>
          <p:nvPr>
            <p:ph type="title"/>
          </p:nvPr>
        </p:nvSpPr>
        <p:spPr>
          <a:xfrm>
            <a:off x="2618173" y="630936"/>
            <a:ext cx="7315200" cy="2702018"/>
          </a:xfrm>
          <a:noFill/>
          <a:ln>
            <a:solidFill>
              <a:schemeClr val="bg1"/>
            </a:solidFill>
          </a:ln>
        </p:spPr>
        <p:txBody>
          <a:bodyPr vert="horz" lIns="91440" tIns="45720" rIns="91440" bIns="45720" rtlCol="0" anchor="b">
            <a:normAutofit/>
          </a:bodyPr>
          <a:lstStyle/>
          <a:p>
            <a:pPr algn="ctr"/>
            <a:r>
              <a:rPr lang="en-US" sz="4800" kern="1200" dirty="0">
                <a:solidFill>
                  <a:schemeClr val="bg1"/>
                </a:solidFill>
                <a:latin typeface="+mj-lt"/>
                <a:ea typeface="+mj-ea"/>
                <a:cs typeface="+mj-cs"/>
              </a:rPr>
              <a:t>Kuinka </a:t>
            </a:r>
            <a:r>
              <a:rPr lang="en-US" sz="4800" kern="1200" dirty="0" err="1">
                <a:solidFill>
                  <a:schemeClr val="bg1"/>
                </a:solidFill>
                <a:latin typeface="+mj-lt"/>
                <a:ea typeface="+mj-ea"/>
                <a:cs typeface="+mj-cs"/>
              </a:rPr>
              <a:t>paljon</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genetiikka</a:t>
            </a:r>
            <a:r>
              <a:rPr lang="en-US" sz="4800" kern="1200" dirty="0">
                <a:solidFill>
                  <a:schemeClr val="bg1"/>
                </a:solidFill>
                <a:latin typeface="+mj-lt"/>
                <a:ea typeface="+mj-ea"/>
                <a:cs typeface="+mj-cs"/>
              </a:rPr>
              <a:t> ja </a:t>
            </a:r>
            <a:r>
              <a:rPr lang="en-US" sz="4800" kern="1200" dirty="0" err="1">
                <a:solidFill>
                  <a:schemeClr val="bg1"/>
                </a:solidFill>
                <a:latin typeface="+mj-lt"/>
                <a:ea typeface="+mj-ea"/>
                <a:cs typeface="+mj-cs"/>
              </a:rPr>
              <a:t>epigenetiikka</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vaikuttavat</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sairauksien</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ilmaantumiseen</a:t>
            </a:r>
            <a:r>
              <a:rPr lang="en-US" sz="4800" kern="1200" dirty="0">
                <a:solidFill>
                  <a:schemeClr val="bg1"/>
                </a:solidFill>
                <a:latin typeface="+mj-lt"/>
                <a:ea typeface="+mj-ea"/>
                <a:cs typeface="+mj-cs"/>
              </a:rPr>
              <a:t>?</a:t>
            </a:r>
          </a:p>
        </p:txBody>
      </p:sp>
      <p:sp>
        <p:nvSpPr>
          <p:cNvPr id="3" name="Tekstin paikkamerkki 2">
            <a:extLst>
              <a:ext uri="{FF2B5EF4-FFF2-40B4-BE49-F238E27FC236}">
                <a16:creationId xmlns:a16="http://schemas.microsoft.com/office/drawing/2014/main" id="{146DB764-A1F2-F670-BB52-0AA81F9A4B01}"/>
              </a:ext>
            </a:extLst>
          </p:cNvPr>
          <p:cNvSpPr>
            <a:spLocks noGrp="1"/>
          </p:cNvSpPr>
          <p:nvPr>
            <p:ph type="body" idx="1"/>
          </p:nvPr>
        </p:nvSpPr>
        <p:spPr>
          <a:xfrm>
            <a:off x="2618174" y="3427487"/>
            <a:ext cx="7315200" cy="2615906"/>
          </a:xfrm>
          <a:noFill/>
        </p:spPr>
        <p:txBody>
          <a:bodyPr vert="horz" lIns="91440" tIns="45720" rIns="91440" bIns="45720" rtlCol="0" anchor="t">
            <a:normAutofit/>
          </a:bodyPr>
          <a:lstStyle/>
          <a:p>
            <a:pPr algn="ctr"/>
            <a:endParaRPr lang="en-US" kern="1200">
              <a:solidFill>
                <a:schemeClr val="bg1"/>
              </a:solidFill>
              <a:latin typeface="+mn-lt"/>
              <a:ea typeface="+mn-ea"/>
              <a:cs typeface="+mn-cs"/>
            </a:endParaRPr>
          </a:p>
          <a:p>
            <a:pPr algn="ctr"/>
            <a:r>
              <a:rPr lang="en-US" kern="1200">
                <a:solidFill>
                  <a:schemeClr val="bg1"/>
                </a:solidFill>
                <a:latin typeface="+mn-lt"/>
                <a:ea typeface="+mn-ea"/>
                <a:cs typeface="+mn-cs"/>
              </a:rPr>
              <a:t>10 % johtuu genetiikasta</a:t>
            </a:r>
          </a:p>
          <a:p>
            <a:pPr algn="ctr"/>
            <a:r>
              <a:rPr lang="en-US" kern="1200">
                <a:solidFill>
                  <a:schemeClr val="bg1"/>
                </a:solidFill>
                <a:latin typeface="+mn-lt"/>
                <a:ea typeface="+mn-ea"/>
                <a:cs typeface="+mn-cs"/>
              </a:rPr>
              <a:t>70-90 % epigenetiikasta</a:t>
            </a:r>
          </a:p>
          <a:p>
            <a:pPr algn="ctr"/>
            <a:r>
              <a:rPr lang="en-US" kern="1200">
                <a:solidFill>
                  <a:schemeClr val="bg1"/>
                </a:solidFill>
                <a:latin typeface="+mn-lt"/>
                <a:ea typeface="+mn-ea"/>
                <a:cs typeface="+mn-cs"/>
              </a:rPr>
              <a:t>Epigenetiikka – geenit menevät päälle tai pois päältä elämäntavoista riippuen</a:t>
            </a:r>
          </a:p>
        </p:txBody>
      </p:sp>
      <p:sp>
        <p:nvSpPr>
          <p:cNvPr id="5" name="Tekstiruutu 4">
            <a:extLst>
              <a:ext uri="{FF2B5EF4-FFF2-40B4-BE49-F238E27FC236}">
                <a16:creationId xmlns:a16="http://schemas.microsoft.com/office/drawing/2014/main" id="{7C295111-168B-1DFF-DBC9-32DD323BA3A2}"/>
              </a:ext>
            </a:extLst>
          </p:cNvPr>
          <p:cNvSpPr txBox="1"/>
          <p:nvPr/>
        </p:nvSpPr>
        <p:spPr>
          <a:xfrm>
            <a:off x="114808" y="96374"/>
            <a:ext cx="1418978" cy="215444"/>
          </a:xfrm>
          <a:prstGeom prst="rect">
            <a:avLst/>
          </a:prstGeom>
          <a:noFill/>
        </p:spPr>
        <p:txBody>
          <a:bodyPr wrap="none" rtlCol="0">
            <a:spAutoFit/>
          </a:bodyPr>
          <a:lstStyle/>
          <a:p>
            <a:r>
              <a:rPr lang="fi-FI" sz="800" dirty="0">
                <a:solidFill>
                  <a:schemeClr val="bg1"/>
                </a:solidFill>
              </a:rPr>
              <a:t>Kuva Copyright: Pixabay.com</a:t>
            </a:r>
          </a:p>
        </p:txBody>
      </p:sp>
      <p:sp>
        <p:nvSpPr>
          <p:cNvPr id="6" name="Tekstiruutu 5">
            <a:extLst>
              <a:ext uri="{FF2B5EF4-FFF2-40B4-BE49-F238E27FC236}">
                <a16:creationId xmlns:a16="http://schemas.microsoft.com/office/drawing/2014/main" id="{0E8CA297-096E-089F-E241-C5C6CACE155C}"/>
              </a:ext>
            </a:extLst>
          </p:cNvPr>
          <p:cNvSpPr txBox="1"/>
          <p:nvPr/>
        </p:nvSpPr>
        <p:spPr>
          <a:xfrm>
            <a:off x="215248" y="6485957"/>
            <a:ext cx="11122188" cy="276999"/>
          </a:xfrm>
          <a:prstGeom prst="rect">
            <a:avLst/>
          </a:prstGeom>
          <a:noFill/>
        </p:spPr>
        <p:txBody>
          <a:bodyPr wrap="square" rtlCol="0">
            <a:spAutoFit/>
          </a:bodyPr>
          <a:lstStyle/>
          <a:p>
            <a:r>
              <a:rPr lang="fi-FI" sz="1200" dirty="0" err="1">
                <a:solidFill>
                  <a:schemeClr val="bg1"/>
                </a:solidFill>
              </a:rPr>
              <a:t>Fraga</a:t>
            </a:r>
            <a:r>
              <a:rPr lang="fi-FI" sz="1200" dirty="0">
                <a:solidFill>
                  <a:schemeClr val="bg1"/>
                </a:solidFill>
              </a:rPr>
              <a:t>, </a:t>
            </a:r>
            <a:r>
              <a:rPr lang="fi-FI" sz="1200" dirty="0" err="1">
                <a:solidFill>
                  <a:schemeClr val="bg1"/>
                </a:solidFill>
              </a:rPr>
              <a:t>Bellestar</a:t>
            </a:r>
            <a:r>
              <a:rPr lang="fi-FI" sz="1200" dirty="0">
                <a:solidFill>
                  <a:schemeClr val="bg1"/>
                </a:solidFill>
              </a:rPr>
              <a:t>, et al. </a:t>
            </a:r>
            <a:r>
              <a:rPr lang="fi-FI" sz="1200" dirty="0" err="1">
                <a:solidFill>
                  <a:schemeClr val="bg1"/>
                </a:solidFill>
              </a:rPr>
              <a:t>Epigenetic</a:t>
            </a:r>
            <a:r>
              <a:rPr lang="fi-FI" sz="1200" dirty="0">
                <a:solidFill>
                  <a:schemeClr val="bg1"/>
                </a:solidFill>
              </a:rPr>
              <a:t> </a:t>
            </a:r>
            <a:r>
              <a:rPr lang="fi-FI" sz="1200" dirty="0" err="1">
                <a:solidFill>
                  <a:schemeClr val="bg1"/>
                </a:solidFill>
              </a:rPr>
              <a:t>differencies</a:t>
            </a:r>
            <a:r>
              <a:rPr lang="fi-FI" sz="1200" dirty="0">
                <a:solidFill>
                  <a:schemeClr val="bg1"/>
                </a:solidFill>
              </a:rPr>
              <a:t> </a:t>
            </a:r>
            <a:r>
              <a:rPr lang="fi-FI" sz="1200" dirty="0" err="1">
                <a:solidFill>
                  <a:schemeClr val="bg1"/>
                </a:solidFill>
              </a:rPr>
              <a:t>arise</a:t>
            </a:r>
            <a:r>
              <a:rPr lang="fi-FI" sz="1200" dirty="0">
                <a:solidFill>
                  <a:schemeClr val="bg1"/>
                </a:solidFill>
              </a:rPr>
              <a:t> </a:t>
            </a:r>
            <a:r>
              <a:rPr lang="fi-FI" sz="1200" dirty="0" err="1">
                <a:solidFill>
                  <a:schemeClr val="bg1"/>
                </a:solidFill>
              </a:rPr>
              <a:t>during</a:t>
            </a:r>
            <a:r>
              <a:rPr lang="fi-FI" sz="1200" dirty="0">
                <a:solidFill>
                  <a:schemeClr val="bg1"/>
                </a:solidFill>
              </a:rPr>
              <a:t> </a:t>
            </a:r>
            <a:r>
              <a:rPr lang="fi-FI" sz="1200" dirty="0" err="1">
                <a:solidFill>
                  <a:schemeClr val="bg1"/>
                </a:solidFill>
              </a:rPr>
              <a:t>the</a:t>
            </a:r>
            <a:r>
              <a:rPr lang="fi-FI" sz="1200" dirty="0">
                <a:solidFill>
                  <a:schemeClr val="bg1"/>
                </a:solidFill>
              </a:rPr>
              <a:t> </a:t>
            </a:r>
            <a:r>
              <a:rPr lang="fi-FI" sz="1200" dirty="0" err="1">
                <a:solidFill>
                  <a:schemeClr val="bg1"/>
                </a:solidFill>
              </a:rPr>
              <a:t>lifetime</a:t>
            </a:r>
            <a:r>
              <a:rPr lang="fi-FI" sz="1200" dirty="0">
                <a:solidFill>
                  <a:schemeClr val="bg1"/>
                </a:solidFill>
              </a:rPr>
              <a:t> of </a:t>
            </a:r>
            <a:r>
              <a:rPr lang="fi-FI" sz="1200" dirty="0" err="1">
                <a:solidFill>
                  <a:schemeClr val="bg1"/>
                </a:solidFill>
              </a:rPr>
              <a:t>monozygotic</a:t>
            </a:r>
            <a:r>
              <a:rPr lang="fi-FI" sz="1200" dirty="0">
                <a:solidFill>
                  <a:schemeClr val="bg1"/>
                </a:solidFill>
              </a:rPr>
              <a:t> </a:t>
            </a:r>
            <a:r>
              <a:rPr lang="fi-FI" sz="1200" dirty="0" err="1">
                <a:solidFill>
                  <a:schemeClr val="bg1"/>
                </a:solidFill>
              </a:rPr>
              <a:t>twins.Proc</a:t>
            </a:r>
            <a:r>
              <a:rPr lang="fi-FI" sz="1200" dirty="0">
                <a:solidFill>
                  <a:schemeClr val="bg1"/>
                </a:solidFill>
              </a:rPr>
              <a:t> Nat </a:t>
            </a:r>
            <a:r>
              <a:rPr lang="fi-FI" sz="1200" dirty="0" err="1">
                <a:solidFill>
                  <a:schemeClr val="bg1"/>
                </a:solidFill>
              </a:rPr>
              <a:t>Acad</a:t>
            </a:r>
            <a:r>
              <a:rPr lang="fi-FI" sz="1200" dirty="0">
                <a:solidFill>
                  <a:schemeClr val="bg1"/>
                </a:solidFill>
              </a:rPr>
              <a:t> </a:t>
            </a:r>
            <a:r>
              <a:rPr lang="fi-FI" sz="1200" dirty="0" err="1">
                <a:solidFill>
                  <a:schemeClr val="bg1"/>
                </a:solidFill>
              </a:rPr>
              <a:t>Sci</a:t>
            </a:r>
            <a:r>
              <a:rPr lang="fi-FI" sz="1200" dirty="0">
                <a:solidFill>
                  <a:schemeClr val="bg1"/>
                </a:solidFill>
              </a:rPr>
              <a:t> USA. 2005.</a:t>
            </a:r>
          </a:p>
        </p:txBody>
      </p:sp>
    </p:spTree>
    <p:extLst>
      <p:ext uri="{BB962C8B-B14F-4D97-AF65-F5344CB8AC3E}">
        <p14:creationId xmlns:p14="http://schemas.microsoft.com/office/powerpoint/2010/main" val="243168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270CA8EB-6762-C6B0-C713-8F02572DCDB6}"/>
              </a:ext>
            </a:extLst>
          </p:cNvPr>
          <p:cNvPicPr>
            <a:picLocks noChangeAspect="1"/>
          </p:cNvPicPr>
          <p:nvPr/>
        </p:nvPicPr>
        <p:blipFill rotWithShape="1">
          <a:blip r:embed="rId3">
            <a:alphaModFix amt="45000"/>
          </a:blip>
          <a:srcRect b="15730"/>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Otsikko 1">
            <a:extLst>
              <a:ext uri="{FF2B5EF4-FFF2-40B4-BE49-F238E27FC236}">
                <a16:creationId xmlns:a16="http://schemas.microsoft.com/office/drawing/2014/main" id="{394F8E89-5FEF-FF8C-E334-7F720E7FE8D6}"/>
              </a:ext>
            </a:extLst>
          </p:cNvPr>
          <p:cNvSpPr>
            <a:spLocks noGrp="1"/>
          </p:cNvSpPr>
          <p:nvPr>
            <p:ph type="ctrTitle"/>
          </p:nvPr>
        </p:nvSpPr>
        <p:spPr>
          <a:xfrm>
            <a:off x="1769532" y="1695576"/>
            <a:ext cx="8652938" cy="2857191"/>
          </a:xfrm>
        </p:spPr>
        <p:txBody>
          <a:bodyPr anchor="ctr">
            <a:normAutofit/>
          </a:bodyPr>
          <a:lstStyle/>
          <a:p>
            <a:r>
              <a:rPr lang="fi-FI" sz="5000" dirty="0"/>
              <a:t>Se mikä tulee </a:t>
            </a:r>
            <a:r>
              <a:rPr lang="fi-FI" sz="5000" u="sng" dirty="0"/>
              <a:t>vahingollisilla</a:t>
            </a:r>
            <a:r>
              <a:rPr lang="fi-FI" sz="5000" dirty="0"/>
              <a:t> elämäntavoilla,</a:t>
            </a:r>
            <a:br>
              <a:rPr lang="fi-FI" sz="5000" dirty="0"/>
            </a:br>
            <a:r>
              <a:rPr lang="fi-FI" sz="5000" dirty="0"/>
              <a:t>lähtee pois </a:t>
            </a:r>
            <a:r>
              <a:rPr lang="fi-FI" sz="5000" u="sng" dirty="0"/>
              <a:t>terveellisillä</a:t>
            </a:r>
            <a:r>
              <a:rPr lang="fi-FI" sz="5000" dirty="0"/>
              <a:t> elämäntavoilla.</a:t>
            </a:r>
          </a:p>
        </p:txBody>
      </p:sp>
      <p:sp>
        <p:nvSpPr>
          <p:cNvPr id="3" name="Alaotsikko 2">
            <a:extLst>
              <a:ext uri="{FF2B5EF4-FFF2-40B4-BE49-F238E27FC236}">
                <a16:creationId xmlns:a16="http://schemas.microsoft.com/office/drawing/2014/main" id="{7E6C9765-0A79-1086-15FE-FA1397894693}"/>
              </a:ext>
            </a:extLst>
          </p:cNvPr>
          <p:cNvSpPr>
            <a:spLocks noGrp="1"/>
          </p:cNvSpPr>
          <p:nvPr>
            <p:ph type="subTitle" idx="1"/>
          </p:nvPr>
        </p:nvSpPr>
        <p:spPr>
          <a:xfrm>
            <a:off x="1769532" y="4623127"/>
            <a:ext cx="8655200" cy="457201"/>
          </a:xfrm>
        </p:spPr>
        <p:txBody>
          <a:bodyPr>
            <a:normAutofit/>
          </a:bodyPr>
          <a:lstStyle/>
          <a:p>
            <a:r>
              <a:rPr lang="fi-FI"/>
              <a:t> </a:t>
            </a:r>
            <a:endParaRPr lang="fi-FI" dirty="0"/>
          </a:p>
        </p:txBody>
      </p:sp>
      <p:sp>
        <p:nvSpPr>
          <p:cNvPr id="14" name="Rectangle 1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54243934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41E39073-39E6-CE65-FF40-AD063F36219F}"/>
              </a:ext>
            </a:extLst>
          </p:cNvPr>
          <p:cNvPicPr>
            <a:picLocks noChangeAspect="1"/>
          </p:cNvPicPr>
          <p:nvPr/>
        </p:nvPicPr>
        <p:blipFill rotWithShape="1">
          <a:blip r:embed="rId3"/>
          <a:srcRect l="18254" r="3755" b="1"/>
          <a:stretch/>
        </p:blipFill>
        <p:spPr>
          <a:xfrm>
            <a:off x="5430638" y="523805"/>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58" name="Freeform: Shape 57">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Otsikko 1">
            <a:extLst>
              <a:ext uri="{FF2B5EF4-FFF2-40B4-BE49-F238E27FC236}">
                <a16:creationId xmlns:a16="http://schemas.microsoft.com/office/drawing/2014/main" id="{CEA00268-D245-DDA5-C27C-F79A7AC701BD}"/>
              </a:ext>
            </a:extLst>
          </p:cNvPr>
          <p:cNvSpPr>
            <a:spLocks noGrp="1"/>
          </p:cNvSpPr>
          <p:nvPr>
            <p:ph type="title"/>
          </p:nvPr>
        </p:nvSpPr>
        <p:spPr>
          <a:xfrm>
            <a:off x="841247" y="914400"/>
            <a:ext cx="5970258" cy="1095375"/>
          </a:xfrm>
        </p:spPr>
        <p:txBody>
          <a:bodyPr anchor="ctr">
            <a:noAutofit/>
          </a:bodyPr>
          <a:lstStyle/>
          <a:p>
            <a:r>
              <a:rPr lang="en-US" sz="3600" dirty="0">
                <a:solidFill>
                  <a:srgbClr val="FFFFFF"/>
                </a:solidFill>
              </a:rPr>
              <a:t>Mihin </a:t>
            </a:r>
            <a:r>
              <a:rPr lang="en-US" sz="3600" dirty="0" err="1">
                <a:solidFill>
                  <a:srgbClr val="FFFFFF"/>
                </a:solidFill>
              </a:rPr>
              <a:t>sairauksiin</a:t>
            </a:r>
            <a:r>
              <a:rPr lang="en-US" sz="3600" dirty="0">
                <a:solidFill>
                  <a:srgbClr val="FFFFFF"/>
                </a:solidFill>
              </a:rPr>
              <a:t> </a:t>
            </a:r>
            <a:r>
              <a:rPr lang="en-US" sz="3600" dirty="0" err="1">
                <a:solidFill>
                  <a:srgbClr val="FFFFFF"/>
                </a:solidFill>
              </a:rPr>
              <a:t>terveellisillä</a:t>
            </a:r>
            <a:r>
              <a:rPr lang="en-US" sz="3600" dirty="0">
                <a:solidFill>
                  <a:srgbClr val="FFFFFF"/>
                </a:solidFill>
              </a:rPr>
              <a:t> </a:t>
            </a:r>
            <a:r>
              <a:rPr lang="en-US" sz="3600" dirty="0" err="1">
                <a:solidFill>
                  <a:srgbClr val="FFFFFF"/>
                </a:solidFill>
              </a:rPr>
              <a:t>elintavoilla</a:t>
            </a:r>
            <a:r>
              <a:rPr lang="en-US" sz="3600" dirty="0">
                <a:solidFill>
                  <a:srgbClr val="FFFFFF"/>
                </a:solidFill>
              </a:rPr>
              <a:t> </a:t>
            </a:r>
            <a:r>
              <a:rPr lang="en-US" sz="3600" dirty="0" err="1">
                <a:solidFill>
                  <a:srgbClr val="FFFFFF"/>
                </a:solidFill>
              </a:rPr>
              <a:t>voidaan</a:t>
            </a:r>
            <a:r>
              <a:rPr lang="en-US" sz="3600" dirty="0">
                <a:solidFill>
                  <a:srgbClr val="FFFFFF"/>
                </a:solidFill>
              </a:rPr>
              <a:t> </a:t>
            </a:r>
            <a:r>
              <a:rPr lang="en-US" sz="3600" dirty="0" err="1">
                <a:solidFill>
                  <a:srgbClr val="FFFFFF"/>
                </a:solidFill>
              </a:rPr>
              <a:t>vaikuttaa</a:t>
            </a:r>
            <a:r>
              <a:rPr lang="en-US" sz="3600" dirty="0">
                <a:solidFill>
                  <a:srgbClr val="FFFFFF"/>
                </a:solidFill>
              </a:rPr>
              <a:t>?</a:t>
            </a:r>
            <a:endParaRPr lang="fi-FI" sz="3600" dirty="0">
              <a:solidFill>
                <a:srgbClr val="FFFFFF"/>
              </a:solidFill>
            </a:endParaRPr>
          </a:p>
        </p:txBody>
      </p:sp>
      <p:sp>
        <p:nvSpPr>
          <p:cNvPr id="3" name="Sisällön paikkamerkki 2">
            <a:extLst>
              <a:ext uri="{FF2B5EF4-FFF2-40B4-BE49-F238E27FC236}">
                <a16:creationId xmlns:a16="http://schemas.microsoft.com/office/drawing/2014/main" id="{5C164BB5-BE6B-7299-CA06-449731DB640E}"/>
              </a:ext>
            </a:extLst>
          </p:cNvPr>
          <p:cNvSpPr>
            <a:spLocks noGrp="1"/>
          </p:cNvSpPr>
          <p:nvPr>
            <p:ph idx="1"/>
          </p:nvPr>
        </p:nvSpPr>
        <p:spPr>
          <a:xfrm>
            <a:off x="841248" y="2333625"/>
            <a:ext cx="5559552" cy="3543300"/>
          </a:xfrm>
        </p:spPr>
        <p:txBody>
          <a:bodyPr anchor="t">
            <a:normAutofit/>
          </a:bodyPr>
          <a:lstStyle/>
          <a:p>
            <a:pPr marL="0" indent="0">
              <a:buNone/>
            </a:pPr>
            <a:r>
              <a:rPr lang="en-US" sz="2400" dirty="0">
                <a:solidFill>
                  <a:srgbClr val="FFFFFF"/>
                </a:solidFill>
              </a:rPr>
              <a:t>Kaikkiin </a:t>
            </a:r>
            <a:r>
              <a:rPr lang="en-US" sz="2400" dirty="0" err="1">
                <a:solidFill>
                  <a:srgbClr val="FFFFFF"/>
                </a:solidFill>
              </a:rPr>
              <a:t>niihin</a:t>
            </a:r>
            <a:r>
              <a:rPr lang="en-US" sz="2400" dirty="0">
                <a:solidFill>
                  <a:srgbClr val="FFFFFF"/>
                </a:solidFill>
              </a:rPr>
              <a:t> </a:t>
            </a:r>
            <a:r>
              <a:rPr lang="en-US" sz="2400" dirty="0" err="1">
                <a:solidFill>
                  <a:srgbClr val="FFFFFF"/>
                </a:solidFill>
              </a:rPr>
              <a:t>sairauksiin</a:t>
            </a:r>
            <a:r>
              <a:rPr lang="en-US" sz="2400" dirty="0">
                <a:solidFill>
                  <a:srgbClr val="FFFFFF"/>
                </a:solidFill>
              </a:rPr>
              <a:t>, </a:t>
            </a:r>
            <a:r>
              <a:rPr lang="en-US" sz="2400" dirty="0" err="1">
                <a:solidFill>
                  <a:srgbClr val="FFFFFF"/>
                </a:solidFill>
              </a:rPr>
              <a:t>jotka</a:t>
            </a:r>
            <a:r>
              <a:rPr lang="en-US" sz="2400" dirty="0">
                <a:solidFill>
                  <a:srgbClr val="FFFFFF"/>
                </a:solidFill>
              </a:rPr>
              <a:t> </a:t>
            </a:r>
            <a:r>
              <a:rPr lang="en-US" sz="2400" dirty="0" err="1">
                <a:solidFill>
                  <a:srgbClr val="FFFFFF"/>
                </a:solidFill>
              </a:rPr>
              <a:t>liittyvät</a:t>
            </a:r>
            <a:r>
              <a:rPr lang="en-US" sz="2400" dirty="0">
                <a:solidFill>
                  <a:srgbClr val="FFFFFF"/>
                </a:solidFill>
              </a:rPr>
              <a:t> </a:t>
            </a:r>
            <a:r>
              <a:rPr lang="en-US" sz="2400" dirty="0" err="1">
                <a:solidFill>
                  <a:srgbClr val="FFFFFF"/>
                </a:solidFill>
              </a:rPr>
              <a:t>epäedullisiin</a:t>
            </a:r>
            <a:r>
              <a:rPr lang="en-US" sz="2400" dirty="0">
                <a:solidFill>
                  <a:srgbClr val="FFFFFF"/>
                </a:solidFill>
              </a:rPr>
              <a:t> </a:t>
            </a:r>
            <a:r>
              <a:rPr lang="en-US" sz="2400" dirty="0" err="1">
                <a:solidFill>
                  <a:srgbClr val="FFFFFF"/>
                </a:solidFill>
              </a:rPr>
              <a:t>elämäntapoihin</a:t>
            </a:r>
            <a:r>
              <a:rPr lang="en-US" sz="2400" dirty="0">
                <a:solidFill>
                  <a:srgbClr val="FFFFFF"/>
                </a:solidFill>
              </a:rPr>
              <a:t>, </a:t>
            </a:r>
            <a:r>
              <a:rPr lang="en-US" sz="2400" dirty="0" err="1">
                <a:solidFill>
                  <a:srgbClr val="FFFFFF"/>
                </a:solidFill>
              </a:rPr>
              <a:t>kuten</a:t>
            </a:r>
            <a:r>
              <a:rPr lang="en-US" sz="2400" dirty="0">
                <a:solidFill>
                  <a:srgbClr val="FFFFFF"/>
                </a:solidFill>
              </a:rPr>
              <a:t> </a:t>
            </a:r>
            <a:r>
              <a:rPr lang="en-US" sz="2400" dirty="0" err="1">
                <a:solidFill>
                  <a:srgbClr val="FFFFFF"/>
                </a:solidFill>
              </a:rPr>
              <a:t>esim</a:t>
            </a:r>
            <a:r>
              <a:rPr lang="en-US" sz="2400" dirty="0">
                <a:solidFill>
                  <a:srgbClr val="FFFFFF"/>
                </a:solidFill>
              </a:rPr>
              <a:t>.</a:t>
            </a:r>
          </a:p>
          <a:p>
            <a:pPr marL="0" indent="0">
              <a:buNone/>
            </a:pPr>
            <a:r>
              <a:rPr lang="en-US" sz="2400" dirty="0">
                <a:solidFill>
                  <a:srgbClr val="FFFFFF"/>
                </a:solidFill>
              </a:rPr>
              <a:t>	</a:t>
            </a:r>
            <a:r>
              <a:rPr lang="en-US" sz="2400" dirty="0" err="1">
                <a:solidFill>
                  <a:srgbClr val="FFFFFF"/>
                </a:solidFill>
              </a:rPr>
              <a:t>sydän</a:t>
            </a:r>
            <a:r>
              <a:rPr lang="en-US" sz="2400" dirty="0">
                <a:solidFill>
                  <a:srgbClr val="FFFFFF"/>
                </a:solidFill>
              </a:rPr>
              <a:t>- ja </a:t>
            </a:r>
            <a:r>
              <a:rPr lang="en-US" sz="2400" dirty="0" err="1">
                <a:solidFill>
                  <a:srgbClr val="FFFFFF"/>
                </a:solidFill>
              </a:rPr>
              <a:t>verisuonisairaudet</a:t>
            </a:r>
            <a:endParaRPr lang="en-US" sz="2400" dirty="0">
              <a:solidFill>
                <a:srgbClr val="FFFFFF"/>
              </a:solidFill>
            </a:endParaRPr>
          </a:p>
          <a:p>
            <a:pPr marL="0" indent="0">
              <a:buNone/>
            </a:pPr>
            <a:r>
              <a:rPr lang="en-US" sz="2400" dirty="0">
                <a:solidFill>
                  <a:srgbClr val="FFFFFF"/>
                </a:solidFill>
              </a:rPr>
              <a:t>	</a:t>
            </a:r>
            <a:r>
              <a:rPr lang="en-US" sz="2400" dirty="0" err="1">
                <a:solidFill>
                  <a:srgbClr val="FFFFFF"/>
                </a:solidFill>
              </a:rPr>
              <a:t>aikuistyypin</a:t>
            </a:r>
            <a:r>
              <a:rPr lang="en-US" sz="2400" dirty="0">
                <a:solidFill>
                  <a:srgbClr val="FFFFFF"/>
                </a:solidFill>
              </a:rPr>
              <a:t> diabetes	</a:t>
            </a:r>
          </a:p>
          <a:p>
            <a:pPr marL="0" indent="0">
              <a:buNone/>
            </a:pPr>
            <a:r>
              <a:rPr lang="en-US" sz="2400" dirty="0">
                <a:solidFill>
                  <a:srgbClr val="FFFFFF"/>
                </a:solidFill>
              </a:rPr>
              <a:t>	</a:t>
            </a:r>
            <a:r>
              <a:rPr lang="en-US" sz="2400" dirty="0" err="1">
                <a:solidFill>
                  <a:srgbClr val="FFFFFF"/>
                </a:solidFill>
              </a:rPr>
              <a:t>krooniset</a:t>
            </a:r>
            <a:r>
              <a:rPr lang="en-US" sz="2400" dirty="0">
                <a:solidFill>
                  <a:srgbClr val="FFFFFF"/>
                </a:solidFill>
              </a:rPr>
              <a:t> </a:t>
            </a:r>
            <a:r>
              <a:rPr lang="en-US" sz="2400" dirty="0" err="1">
                <a:solidFill>
                  <a:srgbClr val="FFFFFF"/>
                </a:solidFill>
              </a:rPr>
              <a:t>tulehdustilat</a:t>
            </a:r>
            <a:endParaRPr lang="en-US" sz="2400" dirty="0">
              <a:solidFill>
                <a:srgbClr val="FFFFFF"/>
              </a:solidFill>
            </a:endParaRPr>
          </a:p>
          <a:p>
            <a:pPr marL="0" indent="0">
              <a:buNone/>
            </a:pPr>
            <a:r>
              <a:rPr lang="en-US" sz="2400" dirty="0">
                <a:solidFill>
                  <a:srgbClr val="FFFFFF"/>
                </a:solidFill>
              </a:rPr>
              <a:t>	</a:t>
            </a:r>
            <a:r>
              <a:rPr lang="en-US" sz="2400" dirty="0" err="1">
                <a:solidFill>
                  <a:srgbClr val="FFFFFF"/>
                </a:solidFill>
              </a:rPr>
              <a:t>masennus</a:t>
            </a:r>
            <a:endParaRPr lang="en-US" sz="2400" dirty="0">
              <a:solidFill>
                <a:srgbClr val="FFFFFF"/>
              </a:solidFill>
            </a:endParaRPr>
          </a:p>
          <a:p>
            <a:pPr marL="0" indent="0">
              <a:buNone/>
            </a:pPr>
            <a:r>
              <a:rPr lang="en-US" sz="2400" dirty="0">
                <a:solidFill>
                  <a:srgbClr val="FFFFFF"/>
                </a:solidFill>
              </a:rPr>
              <a:t>	</a:t>
            </a:r>
            <a:r>
              <a:rPr lang="en-US" sz="2400" dirty="0" err="1">
                <a:solidFill>
                  <a:srgbClr val="FFFFFF"/>
                </a:solidFill>
              </a:rPr>
              <a:t>lihavuus</a:t>
            </a:r>
            <a:endParaRPr lang="en-US" sz="2400" dirty="0">
              <a:solidFill>
                <a:srgbClr val="FFFFFF"/>
              </a:solidFill>
            </a:endParaRPr>
          </a:p>
          <a:p>
            <a:endParaRPr lang="fi-FI" sz="2000" dirty="0">
              <a:solidFill>
                <a:srgbClr val="FFFFFF"/>
              </a:solidFill>
            </a:endParaRPr>
          </a:p>
        </p:txBody>
      </p:sp>
      <p:sp>
        <p:nvSpPr>
          <p:cNvPr id="5" name="Tekstiruutu 4">
            <a:extLst>
              <a:ext uri="{FF2B5EF4-FFF2-40B4-BE49-F238E27FC236}">
                <a16:creationId xmlns:a16="http://schemas.microsoft.com/office/drawing/2014/main" id="{70E01ED6-5293-3C3D-661A-30F36FB3104E}"/>
              </a:ext>
            </a:extLst>
          </p:cNvPr>
          <p:cNvSpPr txBox="1"/>
          <p:nvPr/>
        </p:nvSpPr>
        <p:spPr>
          <a:xfrm>
            <a:off x="5706595" y="5940653"/>
            <a:ext cx="6128496" cy="215444"/>
          </a:xfrm>
          <a:prstGeom prst="rect">
            <a:avLst/>
          </a:prstGeom>
          <a:noFill/>
        </p:spPr>
        <p:txBody>
          <a:bodyPr wrap="square">
            <a:spAutoFit/>
          </a:bodyPr>
          <a:lstStyle/>
          <a:p>
            <a:r>
              <a:rPr lang="fi-FI" sz="800" dirty="0">
                <a:solidFill>
                  <a:schemeClr val="bg1"/>
                </a:solidFill>
              </a:rPr>
              <a:t>Kuva copyright: pixabay.com</a:t>
            </a:r>
          </a:p>
        </p:txBody>
      </p:sp>
      <p:sp>
        <p:nvSpPr>
          <p:cNvPr id="8" name="Tekstiruutu 7">
            <a:extLst>
              <a:ext uri="{FF2B5EF4-FFF2-40B4-BE49-F238E27FC236}">
                <a16:creationId xmlns:a16="http://schemas.microsoft.com/office/drawing/2014/main" id="{2BDF9F0C-193F-66FF-0EA3-EAD12FC7DFE3}"/>
              </a:ext>
            </a:extLst>
          </p:cNvPr>
          <p:cNvSpPr txBox="1"/>
          <p:nvPr/>
        </p:nvSpPr>
        <p:spPr>
          <a:xfrm>
            <a:off x="329453" y="6374298"/>
            <a:ext cx="1458091" cy="369332"/>
          </a:xfrm>
          <a:prstGeom prst="rect">
            <a:avLst/>
          </a:prstGeom>
          <a:noFill/>
        </p:spPr>
        <p:txBody>
          <a:bodyPr wrap="none" rtlCol="0">
            <a:spAutoFit/>
          </a:bodyPr>
          <a:lstStyle/>
          <a:p>
            <a:r>
              <a:rPr lang="fi-FI" dirty="0">
                <a:solidFill>
                  <a:schemeClr val="bg1"/>
                </a:solidFill>
              </a:rPr>
              <a:t>Lähde: falm.fi</a:t>
            </a:r>
          </a:p>
        </p:txBody>
      </p:sp>
    </p:spTree>
    <p:extLst>
      <p:ext uri="{BB962C8B-B14F-4D97-AF65-F5344CB8AC3E}">
        <p14:creationId xmlns:p14="http://schemas.microsoft.com/office/powerpoint/2010/main" val="48625982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teksti&#10;&#10;Kuvaus luotu automaattisesti">
            <a:extLst>
              <a:ext uri="{FF2B5EF4-FFF2-40B4-BE49-F238E27FC236}">
                <a16:creationId xmlns:a16="http://schemas.microsoft.com/office/drawing/2014/main" id="{24EA4A0D-766A-9769-5435-F70F753414B8}"/>
              </a:ext>
            </a:extLst>
          </p:cNvPr>
          <p:cNvPicPr>
            <a:picLocks noChangeAspect="1"/>
          </p:cNvPicPr>
          <p:nvPr/>
        </p:nvPicPr>
        <p:blipFill rotWithShape="1">
          <a:blip r:embed="rId3"/>
          <a:srcRect t="16532" r="9089" b="11545"/>
          <a:stretch/>
        </p:blipFill>
        <p:spPr>
          <a:xfrm>
            <a:off x="3523485" y="10"/>
            <a:ext cx="8668512" cy="6857990"/>
          </a:xfrm>
          <a:prstGeom prst="rect">
            <a:avLst/>
          </a:prstGeom>
        </p:spPr>
      </p:pic>
      <p:sp>
        <p:nvSpPr>
          <p:cNvPr id="64" name="Rectangle 6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D5BF9A5-8322-6BFF-411D-E2C02420A85C}"/>
              </a:ext>
            </a:extLst>
          </p:cNvPr>
          <p:cNvSpPr>
            <a:spLocks noGrp="1"/>
          </p:cNvSpPr>
          <p:nvPr>
            <p:ph type="ctrTitle"/>
          </p:nvPr>
        </p:nvSpPr>
        <p:spPr>
          <a:xfrm>
            <a:off x="477981" y="1122363"/>
            <a:ext cx="5032170" cy="3204134"/>
          </a:xfrm>
        </p:spPr>
        <p:txBody>
          <a:bodyPr anchor="b">
            <a:normAutofit fontScale="90000"/>
          </a:bodyPr>
          <a:lstStyle/>
          <a:p>
            <a:pPr algn="l"/>
            <a:r>
              <a:rPr lang="fi-FI" sz="4400" b="1" dirty="0"/>
              <a:t>TAUSTASYY</a:t>
            </a:r>
            <a:br>
              <a:rPr lang="fi-FI" sz="3000" dirty="0"/>
            </a:br>
            <a:br>
              <a:rPr lang="fi-FI" sz="3000" dirty="0"/>
            </a:br>
            <a:r>
              <a:rPr lang="fi-FI" sz="3000" dirty="0"/>
              <a:t>Elämäntapalääketieteessä mennään ongelmien </a:t>
            </a:r>
            <a:r>
              <a:rPr lang="fi-FI" sz="3000" u="sng" dirty="0"/>
              <a:t>perusjuurille</a:t>
            </a:r>
            <a:r>
              <a:rPr lang="fi-FI" sz="3000" dirty="0"/>
              <a:t> ja vaikutetaan niihin. </a:t>
            </a:r>
            <a:br>
              <a:rPr lang="fi-FI" sz="3000" dirty="0"/>
            </a:br>
            <a:br>
              <a:rPr lang="fi-FI" sz="3000" dirty="0"/>
            </a:br>
            <a:r>
              <a:rPr lang="fi-FI" sz="3000" dirty="0"/>
              <a:t>Ei hoideta oireita, vaan </a:t>
            </a:r>
            <a:r>
              <a:rPr lang="fi-FI" sz="3000" u="sng" dirty="0"/>
              <a:t>perussyytä</a:t>
            </a:r>
            <a:r>
              <a:rPr lang="fi-FI" sz="3000" dirty="0"/>
              <a:t>.</a:t>
            </a:r>
          </a:p>
        </p:txBody>
      </p:sp>
      <p:sp>
        <p:nvSpPr>
          <p:cNvPr id="3" name="Alaotsikko 2">
            <a:extLst>
              <a:ext uri="{FF2B5EF4-FFF2-40B4-BE49-F238E27FC236}">
                <a16:creationId xmlns:a16="http://schemas.microsoft.com/office/drawing/2014/main" id="{E299329B-488F-FF00-FAAE-14F2F7D8D1A6}"/>
              </a:ext>
            </a:extLst>
          </p:cNvPr>
          <p:cNvSpPr>
            <a:spLocks noGrp="1"/>
          </p:cNvSpPr>
          <p:nvPr>
            <p:ph type="subTitle" idx="1"/>
          </p:nvPr>
        </p:nvSpPr>
        <p:spPr>
          <a:xfrm>
            <a:off x="477980" y="4872922"/>
            <a:ext cx="4023359" cy="1208141"/>
          </a:xfrm>
        </p:spPr>
        <p:txBody>
          <a:bodyPr>
            <a:normAutofit/>
          </a:bodyPr>
          <a:lstStyle/>
          <a:p>
            <a:pPr algn="l"/>
            <a:r>
              <a:rPr lang="fi-FI" sz="2000"/>
              <a:t> </a:t>
            </a:r>
          </a:p>
        </p:txBody>
      </p:sp>
      <p:sp>
        <p:nvSpPr>
          <p:cNvPr id="66" name="Rectangle 6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8" name="Rectangle 6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06890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a:extLst>
              <a:ext uri="{FF2B5EF4-FFF2-40B4-BE49-F238E27FC236}">
                <a16:creationId xmlns:a16="http://schemas.microsoft.com/office/drawing/2014/main" id="{9F3FBFAC-C27C-9609-66C1-2CC393DC0668}"/>
              </a:ext>
            </a:extLst>
          </p:cNvPr>
          <p:cNvPicPr>
            <a:picLocks noChangeAspect="1"/>
          </p:cNvPicPr>
          <p:nvPr/>
        </p:nvPicPr>
        <p:blipFill rotWithShape="1">
          <a:blip r:embed="rId3"/>
          <a:srcRect l="8974" r="8622" b="233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3FB87565-AED6-2484-DF61-88F7D0514164}"/>
              </a:ext>
            </a:extLst>
          </p:cNvPr>
          <p:cNvSpPr>
            <a:spLocks noGrp="1"/>
          </p:cNvSpPr>
          <p:nvPr>
            <p:ph type="title"/>
          </p:nvPr>
        </p:nvSpPr>
        <p:spPr>
          <a:xfrm>
            <a:off x="477980" y="1122363"/>
            <a:ext cx="5388429" cy="3204134"/>
          </a:xfrm>
        </p:spPr>
        <p:txBody>
          <a:bodyPr vert="horz" lIns="91440" tIns="45720" rIns="91440" bIns="45720" rtlCol="0" anchor="b">
            <a:normAutofit fontScale="90000"/>
          </a:bodyPr>
          <a:lstStyle/>
          <a:p>
            <a:r>
              <a:rPr lang="en-US" sz="3700" b="1" dirty="0"/>
              <a:t>POTILAS ON PÄÄOSASSA</a:t>
            </a:r>
            <a:br>
              <a:rPr lang="en-US" sz="3700" dirty="0"/>
            </a:br>
            <a:br>
              <a:rPr lang="en-US" sz="3700" dirty="0"/>
            </a:br>
            <a:r>
              <a:rPr lang="en-US" sz="3700" dirty="0"/>
              <a:t>Potilas </a:t>
            </a:r>
            <a:r>
              <a:rPr lang="en-US" sz="3700" dirty="0" err="1"/>
              <a:t>koulutetaan</a:t>
            </a:r>
            <a:r>
              <a:rPr lang="en-US" sz="3700" dirty="0"/>
              <a:t> </a:t>
            </a:r>
            <a:r>
              <a:rPr lang="en-US" sz="3700" dirty="0" err="1"/>
              <a:t>oman</a:t>
            </a:r>
            <a:r>
              <a:rPr lang="en-US" sz="3700" dirty="0"/>
              <a:t> </a:t>
            </a:r>
            <a:r>
              <a:rPr lang="en-US" sz="3700" dirty="0" err="1"/>
              <a:t>terveytensä</a:t>
            </a:r>
            <a:r>
              <a:rPr lang="en-US" sz="3700" dirty="0"/>
              <a:t> </a:t>
            </a:r>
            <a:r>
              <a:rPr lang="en-US" sz="3700" dirty="0" err="1"/>
              <a:t>vastuuhenkilöksi</a:t>
            </a:r>
            <a:r>
              <a:rPr lang="en-US" sz="3700" dirty="0"/>
              <a:t>. </a:t>
            </a:r>
            <a:br>
              <a:rPr lang="en-US" sz="3700" dirty="0"/>
            </a:br>
            <a:r>
              <a:rPr lang="en-US" sz="3700" dirty="0" err="1"/>
              <a:t>Ammattilainen</a:t>
            </a:r>
            <a:r>
              <a:rPr lang="en-US" sz="3700" dirty="0"/>
              <a:t> on </a:t>
            </a:r>
            <a:r>
              <a:rPr lang="en-US" sz="3700" dirty="0" err="1"/>
              <a:t>valmentaja</a:t>
            </a:r>
            <a:r>
              <a:rPr lang="en-US" sz="3700" dirty="0"/>
              <a:t>.</a:t>
            </a:r>
            <a:br>
              <a:rPr lang="en-US" sz="3700" dirty="0"/>
            </a:br>
            <a:endParaRPr lang="en-US" sz="3700" dirty="0"/>
          </a:p>
        </p:txBody>
      </p:sp>
      <p:sp>
        <p:nvSpPr>
          <p:cNvPr id="3" name="Tekstin paikkamerkki 2">
            <a:extLst>
              <a:ext uri="{FF2B5EF4-FFF2-40B4-BE49-F238E27FC236}">
                <a16:creationId xmlns:a16="http://schemas.microsoft.com/office/drawing/2014/main" id="{15E852E0-51C2-CF0C-D4DF-7BA5C9861CEB}"/>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rPr>
              <a: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5ACD6AC8-7496-F84B-D722-1902B453EA99}"/>
              </a:ext>
            </a:extLst>
          </p:cNvPr>
          <p:cNvSpPr txBox="1"/>
          <p:nvPr/>
        </p:nvSpPr>
        <p:spPr>
          <a:xfrm>
            <a:off x="476049" y="6519766"/>
            <a:ext cx="6094878" cy="215444"/>
          </a:xfrm>
          <a:prstGeom prst="rect">
            <a:avLst/>
          </a:prstGeom>
          <a:noFill/>
        </p:spPr>
        <p:txBody>
          <a:bodyPr wrap="square">
            <a:spAutoFit/>
          </a:bodyPr>
          <a:lstStyle/>
          <a:p>
            <a:r>
              <a:rPr lang="fi-FI" sz="800" dirty="0"/>
              <a:t>Kuva copyright: pixabay.com</a:t>
            </a:r>
          </a:p>
        </p:txBody>
      </p:sp>
    </p:spTree>
    <p:extLst>
      <p:ext uri="{BB962C8B-B14F-4D97-AF65-F5344CB8AC3E}">
        <p14:creationId xmlns:p14="http://schemas.microsoft.com/office/powerpoint/2010/main" val="405923418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Kuva 3">
            <a:extLst>
              <a:ext uri="{FF2B5EF4-FFF2-40B4-BE49-F238E27FC236}">
                <a16:creationId xmlns:a16="http://schemas.microsoft.com/office/drawing/2014/main" id="{E37B6001-3ADD-67D6-FF85-07D18431A4D9}"/>
              </a:ext>
            </a:extLst>
          </p:cNvPr>
          <p:cNvPicPr>
            <a:picLocks noChangeAspect="1"/>
          </p:cNvPicPr>
          <p:nvPr/>
        </p:nvPicPr>
        <p:blipFill rotWithShape="1">
          <a:blip r:embed="rId3">
            <a:duotone>
              <a:prstClr val="black"/>
              <a:schemeClr val="bg1">
                <a:tint val="45000"/>
                <a:satMod val="400000"/>
              </a:schemeClr>
            </a:duotone>
            <a:alphaModFix amt="25000"/>
          </a:blip>
          <a:srcRect t="4355" r="-1" b="16677"/>
          <a:stretch/>
        </p:blipFill>
        <p:spPr>
          <a:xfrm>
            <a:off x="784011" y="29548"/>
            <a:ext cx="10688595" cy="6013845"/>
          </a:xfrm>
          <a:prstGeom prst="rect">
            <a:avLst/>
          </a:prstGeom>
        </p:spPr>
      </p:pic>
      <p:sp>
        <p:nvSpPr>
          <p:cNvPr id="2" name="Otsikko 1">
            <a:extLst>
              <a:ext uri="{FF2B5EF4-FFF2-40B4-BE49-F238E27FC236}">
                <a16:creationId xmlns:a16="http://schemas.microsoft.com/office/drawing/2014/main" id="{952474CA-0D04-6F98-5EEA-8C66E8FF0B7E}"/>
              </a:ext>
            </a:extLst>
          </p:cNvPr>
          <p:cNvSpPr>
            <a:spLocks noGrp="1"/>
          </p:cNvSpPr>
          <p:nvPr>
            <p:ph type="title"/>
          </p:nvPr>
        </p:nvSpPr>
        <p:spPr>
          <a:xfrm>
            <a:off x="2618173" y="630936"/>
            <a:ext cx="7315200" cy="2702018"/>
          </a:xfrm>
          <a:noFill/>
        </p:spPr>
        <p:txBody>
          <a:bodyPr vert="horz" lIns="91440" tIns="45720" rIns="91440" bIns="45720" rtlCol="0" anchor="b">
            <a:normAutofit/>
          </a:bodyPr>
          <a:lstStyle/>
          <a:p>
            <a:pPr algn="ctr"/>
            <a:r>
              <a:rPr lang="en-US" sz="4800" kern="1200">
                <a:solidFill>
                  <a:schemeClr val="bg1"/>
                </a:solidFill>
                <a:latin typeface="+mj-lt"/>
                <a:ea typeface="+mj-ea"/>
                <a:cs typeface="+mj-cs"/>
              </a:rPr>
              <a:t>Entäs lääkkeet ja toimenpiteet?</a:t>
            </a:r>
          </a:p>
        </p:txBody>
      </p:sp>
      <p:sp>
        <p:nvSpPr>
          <p:cNvPr id="3" name="Tekstin paikkamerkki 2">
            <a:extLst>
              <a:ext uri="{FF2B5EF4-FFF2-40B4-BE49-F238E27FC236}">
                <a16:creationId xmlns:a16="http://schemas.microsoft.com/office/drawing/2014/main" id="{BE88A302-31F9-1686-370C-70DD8DEF96E6}"/>
              </a:ext>
            </a:extLst>
          </p:cNvPr>
          <p:cNvSpPr>
            <a:spLocks noGrp="1"/>
          </p:cNvSpPr>
          <p:nvPr>
            <p:ph type="body" idx="1"/>
          </p:nvPr>
        </p:nvSpPr>
        <p:spPr>
          <a:xfrm>
            <a:off x="2618174" y="3427487"/>
            <a:ext cx="7315200" cy="2615906"/>
          </a:xfrm>
          <a:noFill/>
        </p:spPr>
        <p:txBody>
          <a:bodyPr vert="horz" lIns="91440" tIns="45720" rIns="91440" bIns="45720" rtlCol="0" anchor="t">
            <a:normAutofit/>
          </a:bodyPr>
          <a:lstStyle/>
          <a:p>
            <a:pPr algn="ctr"/>
            <a:r>
              <a:rPr lang="en-US" kern="1200" dirty="0" err="1">
                <a:solidFill>
                  <a:schemeClr val="bg1"/>
                </a:solidFill>
                <a:latin typeface="+mn-lt"/>
                <a:ea typeface="+mn-ea"/>
                <a:cs typeface="+mn-cs"/>
              </a:rPr>
              <a:t>Lääkkeillä</a:t>
            </a:r>
            <a:r>
              <a:rPr lang="en-US" kern="1200" dirty="0">
                <a:solidFill>
                  <a:schemeClr val="bg1"/>
                </a:solidFill>
                <a:latin typeface="+mn-lt"/>
                <a:ea typeface="+mn-ea"/>
                <a:cs typeface="+mn-cs"/>
              </a:rPr>
              <a:t> ja </a:t>
            </a:r>
            <a:r>
              <a:rPr lang="en-US" kern="1200" dirty="0" err="1">
                <a:solidFill>
                  <a:schemeClr val="bg1"/>
                </a:solidFill>
                <a:latin typeface="+mn-lt"/>
                <a:ea typeface="+mn-ea"/>
                <a:cs typeface="+mn-cs"/>
              </a:rPr>
              <a:t>lääketieteellisillä</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toimenpiteillä</a:t>
            </a:r>
            <a:r>
              <a:rPr lang="en-US" kern="1200" dirty="0">
                <a:solidFill>
                  <a:schemeClr val="bg1"/>
                </a:solidFill>
                <a:latin typeface="+mn-lt"/>
                <a:ea typeface="+mn-ea"/>
                <a:cs typeface="+mn-cs"/>
              </a:rPr>
              <a:t> on </a:t>
            </a:r>
            <a:r>
              <a:rPr lang="en-US" kern="1200" dirty="0" err="1">
                <a:solidFill>
                  <a:schemeClr val="bg1"/>
                </a:solidFill>
                <a:latin typeface="+mn-lt"/>
                <a:ea typeface="+mn-ea"/>
                <a:cs typeface="+mn-cs"/>
              </a:rPr>
              <a:t>elämäntapalääketieteessä</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toissijainen</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asema</a:t>
            </a:r>
            <a:r>
              <a:rPr lang="en-US" kern="1200" dirty="0">
                <a:solidFill>
                  <a:schemeClr val="bg1"/>
                </a:solidFill>
                <a:latin typeface="+mn-lt"/>
                <a:ea typeface="+mn-ea"/>
                <a:cs typeface="+mn-cs"/>
              </a:rPr>
              <a:t>.</a:t>
            </a:r>
          </a:p>
          <a:p>
            <a:pPr algn="ctr"/>
            <a:endParaRPr lang="en-US" kern="1200" dirty="0">
              <a:solidFill>
                <a:schemeClr val="bg1"/>
              </a:solidFill>
              <a:latin typeface="+mn-lt"/>
              <a:ea typeface="+mn-ea"/>
              <a:cs typeface="+mn-cs"/>
            </a:endParaRPr>
          </a:p>
        </p:txBody>
      </p:sp>
      <p:sp>
        <p:nvSpPr>
          <p:cNvPr id="5" name="Tekstiruutu 4">
            <a:extLst>
              <a:ext uri="{FF2B5EF4-FFF2-40B4-BE49-F238E27FC236}">
                <a16:creationId xmlns:a16="http://schemas.microsoft.com/office/drawing/2014/main" id="{DDAADF06-C9F2-AAFE-7445-A206C03B2B77}"/>
              </a:ext>
            </a:extLst>
          </p:cNvPr>
          <p:cNvSpPr txBox="1"/>
          <p:nvPr/>
        </p:nvSpPr>
        <p:spPr>
          <a:xfrm>
            <a:off x="76004" y="6569932"/>
            <a:ext cx="1141659" cy="215444"/>
          </a:xfrm>
          <a:prstGeom prst="rect">
            <a:avLst/>
          </a:prstGeom>
          <a:noFill/>
        </p:spPr>
        <p:txBody>
          <a:bodyPr wrap="none" rtlCol="0">
            <a:spAutoFit/>
          </a:bodyPr>
          <a:lstStyle/>
          <a:p>
            <a:pPr>
              <a:spcAft>
                <a:spcPts val="600"/>
              </a:spcAft>
            </a:pPr>
            <a:r>
              <a:rPr lang="fi-FI" sz="800" dirty="0"/>
              <a:t>Copyright pixabay.com</a:t>
            </a:r>
            <a:endParaRPr lang="fi-FI" sz="800"/>
          </a:p>
        </p:txBody>
      </p:sp>
      <p:sp>
        <p:nvSpPr>
          <p:cNvPr id="7" name="Tekstiruutu 6">
            <a:extLst>
              <a:ext uri="{FF2B5EF4-FFF2-40B4-BE49-F238E27FC236}">
                <a16:creationId xmlns:a16="http://schemas.microsoft.com/office/drawing/2014/main" id="{92C1EC51-46D1-EC9D-97E6-652140B1D7DC}"/>
              </a:ext>
            </a:extLst>
          </p:cNvPr>
          <p:cNvSpPr txBox="1"/>
          <p:nvPr/>
        </p:nvSpPr>
        <p:spPr>
          <a:xfrm>
            <a:off x="70710" y="6488668"/>
            <a:ext cx="6094878" cy="215444"/>
          </a:xfrm>
          <a:prstGeom prst="rect">
            <a:avLst/>
          </a:prstGeom>
          <a:noFill/>
        </p:spPr>
        <p:txBody>
          <a:bodyPr wrap="square">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19566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ECEDDD6-68D3-A19A-A69C-05C08F270854}"/>
              </a:ext>
            </a:extLst>
          </p:cNvPr>
          <p:cNvPicPr>
            <a:picLocks noChangeAspect="1"/>
          </p:cNvPicPr>
          <p:nvPr/>
        </p:nvPicPr>
        <p:blipFill rotWithShape="1">
          <a:blip r:embed="rId3">
            <a:alphaModFix amt="40000"/>
          </a:blip>
          <a:srcRect t="9854" b="5876"/>
          <a:stretch/>
        </p:blipFill>
        <p:spPr>
          <a:xfrm>
            <a:off x="20" y="10"/>
            <a:ext cx="12191980" cy="6857990"/>
          </a:xfrm>
          <a:prstGeom prst="rect">
            <a:avLst/>
          </a:prstGeom>
        </p:spPr>
      </p:pic>
      <p:sp>
        <p:nvSpPr>
          <p:cNvPr id="2" name="Otsikko 1">
            <a:extLst>
              <a:ext uri="{FF2B5EF4-FFF2-40B4-BE49-F238E27FC236}">
                <a16:creationId xmlns:a16="http://schemas.microsoft.com/office/drawing/2014/main" id="{FDEFB77A-CCDA-B6ED-A736-B2002FF07F06}"/>
              </a:ext>
            </a:extLst>
          </p:cNvPr>
          <p:cNvSpPr>
            <a:spLocks noGrp="1"/>
          </p:cNvSpPr>
          <p:nvPr>
            <p:ph type="title"/>
          </p:nvPr>
        </p:nvSpPr>
        <p:spPr>
          <a:xfrm>
            <a:off x="2210936" y="844486"/>
            <a:ext cx="9484225" cy="1461778"/>
          </a:xfrm>
        </p:spPr>
        <p:txBody>
          <a:bodyPr>
            <a:normAutofit/>
          </a:bodyPr>
          <a:lstStyle/>
          <a:p>
            <a:r>
              <a:rPr lang="fi-FI" sz="4000" b="1"/>
              <a:t>Elämäntapalääketieteen mahdollisuuksia</a:t>
            </a:r>
          </a:p>
        </p:txBody>
      </p:sp>
      <p:graphicFrame>
        <p:nvGraphicFramePr>
          <p:cNvPr id="5" name="Sisällön paikkamerkki 2">
            <a:extLst>
              <a:ext uri="{FF2B5EF4-FFF2-40B4-BE49-F238E27FC236}">
                <a16:creationId xmlns:a16="http://schemas.microsoft.com/office/drawing/2014/main" id="{7CDB4503-F70D-B374-BD7B-0700FBD76BA2}"/>
              </a:ext>
            </a:extLst>
          </p:cNvPr>
          <p:cNvGraphicFramePr>
            <a:graphicFrameLocks noGrp="1"/>
          </p:cNvGraphicFramePr>
          <p:nvPr>
            <p:ph idx="1"/>
          </p:nvPr>
        </p:nvGraphicFramePr>
        <p:xfrm>
          <a:off x="2210936" y="2470248"/>
          <a:ext cx="9484235" cy="3052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3925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Kuva 4">
            <a:extLst>
              <a:ext uri="{FF2B5EF4-FFF2-40B4-BE49-F238E27FC236}">
                <a16:creationId xmlns:a16="http://schemas.microsoft.com/office/drawing/2014/main" id="{E37B4B12-06AC-9C88-1D71-0D9E48AF4507}"/>
              </a:ext>
            </a:extLst>
          </p:cNvPr>
          <p:cNvPicPr>
            <a:picLocks noChangeAspect="1"/>
          </p:cNvPicPr>
          <p:nvPr/>
        </p:nvPicPr>
        <p:blipFill rotWithShape="1">
          <a:blip r:embed="rId3"/>
          <a:srcRect t="22724" r="2" b="306"/>
          <a:stretch/>
        </p:blipFill>
        <p:spPr>
          <a:xfrm>
            <a:off x="5546558" y="-1"/>
            <a:ext cx="6645441" cy="2391331"/>
          </a:xfrm>
          <a:prstGeom prst="rect">
            <a:avLst/>
          </a:prstGeom>
        </p:spPr>
      </p:pic>
      <p:pic>
        <p:nvPicPr>
          <p:cNvPr id="4" name="Kuva 3">
            <a:extLst>
              <a:ext uri="{FF2B5EF4-FFF2-40B4-BE49-F238E27FC236}">
                <a16:creationId xmlns:a16="http://schemas.microsoft.com/office/drawing/2014/main" id="{62FCC5A3-65B1-EE53-EB18-880816FBF90F}"/>
              </a:ext>
            </a:extLst>
          </p:cNvPr>
          <p:cNvPicPr>
            <a:picLocks noChangeAspect="1"/>
          </p:cNvPicPr>
          <p:nvPr/>
        </p:nvPicPr>
        <p:blipFill rotWithShape="1">
          <a:blip r:embed="rId4"/>
          <a:srcRect t="6372" r="2" b="1557"/>
          <a:stretch/>
        </p:blipFill>
        <p:spPr>
          <a:xfrm>
            <a:off x="5546558" y="2391337"/>
            <a:ext cx="6645441" cy="4466657"/>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28D0A1C-A2A4-4E0B-1198-C8666519E7B3}"/>
              </a:ext>
            </a:extLst>
          </p:cNvPr>
          <p:cNvSpPr>
            <a:spLocks noGrp="1"/>
          </p:cNvSpPr>
          <p:nvPr>
            <p:ph type="ctrTitle"/>
          </p:nvPr>
        </p:nvSpPr>
        <p:spPr>
          <a:xfrm>
            <a:off x="501868" y="512813"/>
            <a:ext cx="8115659" cy="1466455"/>
          </a:xfrm>
        </p:spPr>
        <p:txBody>
          <a:bodyPr vert="horz" lIns="91440" tIns="45720" rIns="91440" bIns="45720" rtlCol="0" anchor="b">
            <a:normAutofit/>
          </a:bodyPr>
          <a:lstStyle/>
          <a:p>
            <a:pPr algn="l"/>
            <a:r>
              <a:rPr lang="en-US" b="1" kern="1200" dirty="0">
                <a:solidFill>
                  <a:schemeClr val="bg1"/>
                </a:solidFill>
                <a:latin typeface="+mj-lt"/>
                <a:ea typeface="+mj-ea"/>
                <a:cs typeface="+mj-cs"/>
              </a:rPr>
              <a:t>6 </a:t>
            </a:r>
            <a:r>
              <a:rPr lang="en-US" b="1" kern="1200" dirty="0" err="1">
                <a:solidFill>
                  <a:schemeClr val="bg1"/>
                </a:solidFill>
                <a:latin typeface="+mj-lt"/>
                <a:ea typeface="+mj-ea"/>
                <a:cs typeface="+mj-cs"/>
              </a:rPr>
              <a:t>terveyden</a:t>
            </a:r>
            <a:r>
              <a:rPr lang="en-US" b="1" kern="1200" dirty="0">
                <a:solidFill>
                  <a:schemeClr val="bg1"/>
                </a:solidFill>
                <a:latin typeface="+mj-lt"/>
                <a:ea typeface="+mj-ea"/>
                <a:cs typeface="+mj-cs"/>
              </a:rPr>
              <a:t> </a:t>
            </a:r>
            <a:r>
              <a:rPr lang="en-US" b="1" kern="1200" dirty="0" err="1">
                <a:solidFill>
                  <a:schemeClr val="bg1"/>
                </a:solidFill>
                <a:latin typeface="+mj-lt"/>
                <a:ea typeface="+mj-ea"/>
                <a:cs typeface="+mj-cs"/>
              </a:rPr>
              <a:t>peruspilaria</a:t>
            </a:r>
            <a:endParaRPr lang="en-US" b="1"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Alaotsikko 2">
            <a:extLst>
              <a:ext uri="{FF2B5EF4-FFF2-40B4-BE49-F238E27FC236}">
                <a16:creationId xmlns:a16="http://schemas.microsoft.com/office/drawing/2014/main" id="{EF5FD137-D04F-162E-B0D1-BFC02BEE8379}"/>
              </a:ext>
            </a:extLst>
          </p:cNvPr>
          <p:cNvSpPr>
            <a:spLocks noGrp="1"/>
          </p:cNvSpPr>
          <p:nvPr>
            <p:ph type="subTitle" idx="1"/>
          </p:nvPr>
        </p:nvSpPr>
        <p:spPr>
          <a:xfrm>
            <a:off x="380999" y="2492080"/>
            <a:ext cx="7017327" cy="3015849"/>
          </a:xfrm>
        </p:spPr>
        <p:txBody>
          <a:bodyPr vert="horz" lIns="91440" tIns="45720" rIns="91440" bIns="45720" rtlCol="0">
            <a:normAutofit fontScale="77500" lnSpcReduction="20000"/>
          </a:bodyPr>
          <a:lstStyle/>
          <a:p>
            <a:pPr marL="514350" indent="-228600" algn="l">
              <a:buFont typeface="Arial" panose="020B0604020202020204" pitchFamily="34" charset="0"/>
              <a:buChar char="•"/>
            </a:pPr>
            <a:r>
              <a:rPr lang="en-US" sz="3600" b="1" dirty="0" err="1">
                <a:solidFill>
                  <a:schemeClr val="bg1"/>
                </a:solidFill>
              </a:rPr>
              <a:t>Kokokasvisruoka</a:t>
            </a:r>
            <a:r>
              <a:rPr lang="en-US" sz="3600" b="1" dirty="0">
                <a:solidFill>
                  <a:schemeClr val="bg1"/>
                </a:solidFill>
              </a:rPr>
              <a:t> (</a:t>
            </a:r>
            <a:r>
              <a:rPr lang="en-US" sz="3600" b="1" dirty="0" err="1">
                <a:solidFill>
                  <a:schemeClr val="bg1"/>
                </a:solidFill>
              </a:rPr>
              <a:t>kokonaan</a:t>
            </a:r>
            <a:r>
              <a:rPr lang="en-US" sz="3600" b="1" dirty="0">
                <a:solidFill>
                  <a:schemeClr val="bg1"/>
                </a:solidFill>
              </a:rPr>
              <a:t> tai </a:t>
            </a:r>
            <a:r>
              <a:rPr lang="en-US" sz="3600" b="1" dirty="0" err="1">
                <a:solidFill>
                  <a:schemeClr val="bg1"/>
                </a:solidFill>
              </a:rPr>
              <a:t>osittain</a:t>
            </a:r>
            <a:r>
              <a:rPr lang="en-US" sz="3600" b="1" dirty="0">
                <a:solidFill>
                  <a:schemeClr val="bg1"/>
                </a:solidFill>
              </a:rPr>
              <a:t>)</a:t>
            </a:r>
          </a:p>
          <a:p>
            <a:pPr marL="514350" indent="-228600" algn="l">
              <a:buFont typeface="Arial" panose="020B0604020202020204" pitchFamily="34" charset="0"/>
              <a:buChar char="•"/>
            </a:pPr>
            <a:r>
              <a:rPr lang="en-US" sz="3600" b="1" dirty="0" err="1">
                <a:solidFill>
                  <a:schemeClr val="bg1"/>
                </a:solidFill>
              </a:rPr>
              <a:t>Liikunta</a:t>
            </a:r>
            <a:endParaRPr lang="en-US" sz="3600" b="1" dirty="0">
              <a:solidFill>
                <a:schemeClr val="bg1"/>
              </a:solidFill>
            </a:endParaRPr>
          </a:p>
          <a:p>
            <a:pPr marL="514350" indent="-228600" algn="l">
              <a:buFont typeface="Arial" panose="020B0604020202020204" pitchFamily="34" charset="0"/>
              <a:buChar char="•"/>
            </a:pPr>
            <a:r>
              <a:rPr lang="en-US" sz="3600" b="1" dirty="0">
                <a:solidFill>
                  <a:schemeClr val="bg1"/>
                </a:solidFill>
              </a:rPr>
              <a:t>Uni</a:t>
            </a:r>
          </a:p>
          <a:p>
            <a:pPr marL="514350" indent="-228600" algn="l">
              <a:buFont typeface="Arial" panose="020B0604020202020204" pitchFamily="34" charset="0"/>
              <a:buChar char="•"/>
            </a:pPr>
            <a:r>
              <a:rPr lang="en-US" sz="3600" b="1" dirty="0" err="1">
                <a:solidFill>
                  <a:schemeClr val="bg1"/>
                </a:solidFill>
              </a:rPr>
              <a:t>Haitallisten</a:t>
            </a:r>
            <a:r>
              <a:rPr lang="en-US" sz="3600" b="1" dirty="0">
                <a:solidFill>
                  <a:schemeClr val="bg1"/>
                </a:solidFill>
              </a:rPr>
              <a:t> </a:t>
            </a:r>
            <a:r>
              <a:rPr lang="en-US" sz="3600" b="1" dirty="0" err="1">
                <a:solidFill>
                  <a:schemeClr val="bg1"/>
                </a:solidFill>
              </a:rPr>
              <a:t>aineiden</a:t>
            </a:r>
            <a:r>
              <a:rPr lang="en-US" sz="3600" b="1" dirty="0">
                <a:solidFill>
                  <a:schemeClr val="bg1"/>
                </a:solidFill>
              </a:rPr>
              <a:t> </a:t>
            </a:r>
            <a:r>
              <a:rPr lang="en-US" sz="3600" b="1" dirty="0" err="1">
                <a:solidFill>
                  <a:schemeClr val="bg1"/>
                </a:solidFill>
              </a:rPr>
              <a:t>välttäminen</a:t>
            </a:r>
            <a:endParaRPr lang="en-US" sz="3600" b="1" dirty="0">
              <a:solidFill>
                <a:schemeClr val="bg1"/>
              </a:solidFill>
            </a:endParaRPr>
          </a:p>
          <a:p>
            <a:pPr marL="514350" indent="-228600" algn="l">
              <a:buFont typeface="Arial" panose="020B0604020202020204" pitchFamily="34" charset="0"/>
              <a:buChar char="•"/>
            </a:pPr>
            <a:r>
              <a:rPr lang="en-US" sz="3600" b="1" dirty="0" err="1">
                <a:solidFill>
                  <a:schemeClr val="bg1"/>
                </a:solidFill>
              </a:rPr>
              <a:t>Stressin</a:t>
            </a:r>
            <a:r>
              <a:rPr lang="en-US" sz="3600" b="1" dirty="0">
                <a:solidFill>
                  <a:schemeClr val="bg1"/>
                </a:solidFill>
              </a:rPr>
              <a:t> </a:t>
            </a:r>
            <a:r>
              <a:rPr lang="en-US" sz="3600" b="1" dirty="0" err="1">
                <a:solidFill>
                  <a:schemeClr val="bg1"/>
                </a:solidFill>
              </a:rPr>
              <a:t>säätelykeinot</a:t>
            </a:r>
            <a:endParaRPr lang="en-US" sz="3600" b="1" dirty="0">
              <a:solidFill>
                <a:schemeClr val="bg1"/>
              </a:solidFill>
            </a:endParaRPr>
          </a:p>
          <a:p>
            <a:pPr marL="514350" indent="-228600" algn="l">
              <a:buFont typeface="Arial" panose="020B0604020202020204" pitchFamily="34" charset="0"/>
              <a:buChar char="•"/>
            </a:pPr>
            <a:r>
              <a:rPr lang="en-US" sz="3600" b="1" dirty="0" err="1">
                <a:solidFill>
                  <a:schemeClr val="bg1"/>
                </a:solidFill>
              </a:rPr>
              <a:t>Ihmissuhteet</a:t>
            </a:r>
            <a:endParaRPr lang="en-US" sz="3600" b="1" dirty="0">
              <a:solidFill>
                <a:schemeClr val="bg1"/>
              </a:solidFill>
            </a:endParaRPr>
          </a:p>
          <a:p>
            <a:pPr indent="-228600" algn="l">
              <a:buFont typeface="Arial" panose="020B0604020202020204" pitchFamily="34" charset="0"/>
              <a:buChar char="•"/>
            </a:pPr>
            <a:endParaRPr lang="en-US" sz="2000" dirty="0">
              <a:solidFill>
                <a:schemeClr val="bg1"/>
              </a:solidFill>
            </a:endParaRPr>
          </a:p>
        </p:txBody>
      </p:sp>
      <p:sp>
        <p:nvSpPr>
          <p:cNvPr id="7" name="Tekstiruutu 6">
            <a:extLst>
              <a:ext uri="{FF2B5EF4-FFF2-40B4-BE49-F238E27FC236}">
                <a16:creationId xmlns:a16="http://schemas.microsoft.com/office/drawing/2014/main" id="{C60B2E0B-F6A3-84C1-1DDB-55A7DB0642B4}"/>
              </a:ext>
            </a:extLst>
          </p:cNvPr>
          <p:cNvSpPr txBox="1"/>
          <p:nvPr/>
        </p:nvSpPr>
        <p:spPr>
          <a:xfrm>
            <a:off x="151279" y="6581915"/>
            <a:ext cx="6098240" cy="215444"/>
          </a:xfrm>
          <a:prstGeom prst="rect">
            <a:avLst/>
          </a:prstGeom>
          <a:noFill/>
        </p:spPr>
        <p:txBody>
          <a:bodyPr wrap="square">
            <a:spAutoFit/>
          </a:bodyPr>
          <a:lstStyle/>
          <a:p>
            <a:r>
              <a:rPr lang="fi-FI" sz="800" dirty="0">
                <a:solidFill>
                  <a:schemeClr val="bg1"/>
                </a:solidFill>
              </a:rPr>
              <a:t>Kuvat copyright: pixabay.com</a:t>
            </a:r>
          </a:p>
        </p:txBody>
      </p:sp>
      <p:sp>
        <p:nvSpPr>
          <p:cNvPr id="6" name="Tekstiruutu 5">
            <a:extLst>
              <a:ext uri="{FF2B5EF4-FFF2-40B4-BE49-F238E27FC236}">
                <a16:creationId xmlns:a16="http://schemas.microsoft.com/office/drawing/2014/main" id="{9FB3E9EB-024C-CF5C-9C44-65D2E72B5BAB}"/>
              </a:ext>
            </a:extLst>
          </p:cNvPr>
          <p:cNvSpPr txBox="1"/>
          <p:nvPr/>
        </p:nvSpPr>
        <p:spPr>
          <a:xfrm>
            <a:off x="2519253" y="6243364"/>
            <a:ext cx="3027304" cy="369332"/>
          </a:xfrm>
          <a:prstGeom prst="rect">
            <a:avLst/>
          </a:prstGeom>
          <a:noFill/>
        </p:spPr>
        <p:txBody>
          <a:bodyPr wrap="none" rtlCol="0">
            <a:spAutoFit/>
          </a:bodyPr>
          <a:lstStyle/>
          <a:p>
            <a:r>
              <a:rPr lang="fi-FI" dirty="0">
                <a:solidFill>
                  <a:schemeClr val="bg1"/>
                </a:solidFill>
              </a:rPr>
              <a:t>Lähdeviitteitä falm.fi sivustolla</a:t>
            </a:r>
          </a:p>
        </p:txBody>
      </p:sp>
    </p:spTree>
    <p:extLst>
      <p:ext uri="{BB962C8B-B14F-4D97-AF65-F5344CB8AC3E}">
        <p14:creationId xmlns:p14="http://schemas.microsoft.com/office/powerpoint/2010/main" val="3664314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EACCD-8304-22D5-812D-C0302F4D46E5}"/>
              </a:ext>
            </a:extLst>
          </p:cNvPr>
          <p:cNvSpPr>
            <a:spLocks noGrp="1"/>
          </p:cNvSpPr>
          <p:nvPr>
            <p:ph type="title"/>
          </p:nvPr>
        </p:nvSpPr>
        <p:spPr>
          <a:xfrm>
            <a:off x="841248" y="713232"/>
            <a:ext cx="5157216" cy="1197864"/>
          </a:xfrm>
        </p:spPr>
        <p:txBody>
          <a:bodyPr vert="horz" lIns="91440" tIns="45720" rIns="91440" bIns="45720" rtlCol="0" anchor="ctr">
            <a:normAutofit/>
          </a:bodyPr>
          <a:lstStyle/>
          <a:p>
            <a:r>
              <a:rPr lang="en-US" b="1" kern="1200">
                <a:solidFill>
                  <a:schemeClr val="tx1"/>
                </a:solidFill>
                <a:latin typeface="+mj-lt"/>
                <a:ea typeface="+mj-ea"/>
                <a:cs typeface="+mj-cs"/>
              </a:rPr>
              <a:t>Liike on lääke</a:t>
            </a:r>
          </a:p>
        </p:txBody>
      </p:sp>
      <p:sp>
        <p:nvSpPr>
          <p:cNvPr id="7" name="Tekstiruutu 6">
            <a:extLst>
              <a:ext uri="{FF2B5EF4-FFF2-40B4-BE49-F238E27FC236}">
                <a16:creationId xmlns:a16="http://schemas.microsoft.com/office/drawing/2014/main" id="{66B50156-25F3-0DE4-379F-C628C0ECB085}"/>
              </a:ext>
            </a:extLst>
          </p:cNvPr>
          <p:cNvSpPr txBox="1"/>
          <p:nvPr/>
        </p:nvSpPr>
        <p:spPr>
          <a:xfrm>
            <a:off x="841248" y="2048256"/>
            <a:ext cx="6273536" cy="3838977"/>
          </a:xfrm>
          <a:prstGeom prst="rect">
            <a:avLst/>
          </a:prstGeom>
        </p:spPr>
        <p:txBody>
          <a:bodyPr vert="horz" lIns="91440" tIns="45720" rIns="91440" bIns="45720" rtlCol="0" anchor="t">
            <a:normAutofit/>
          </a:bodyPr>
          <a:lstStyle/>
          <a:p>
            <a:pPr>
              <a:lnSpc>
                <a:spcPct val="90000"/>
              </a:lnSpc>
              <a:spcAft>
                <a:spcPts val="600"/>
              </a:spcAft>
            </a:pPr>
            <a:r>
              <a:rPr lang="en-US" sz="2200" dirty="0" err="1"/>
              <a:t>Reipasta</a:t>
            </a:r>
            <a:r>
              <a:rPr lang="en-US" sz="2200" dirty="0"/>
              <a:t> </a:t>
            </a:r>
            <a:r>
              <a:rPr lang="en-US" sz="2200" dirty="0" err="1"/>
              <a:t>liikuntaa</a:t>
            </a:r>
            <a:r>
              <a:rPr lang="en-US" sz="2200" dirty="0"/>
              <a:t> min. 150 min/</a:t>
            </a:r>
            <a:r>
              <a:rPr lang="en-US" sz="2200" dirty="0" err="1"/>
              <a:t>viikko</a:t>
            </a:r>
            <a:r>
              <a:rPr lang="en-US" sz="2200" dirty="0"/>
              <a:t> = 2 h 30 min</a:t>
            </a:r>
          </a:p>
          <a:p>
            <a:pPr>
              <a:lnSpc>
                <a:spcPct val="90000"/>
              </a:lnSpc>
              <a:spcAft>
                <a:spcPts val="600"/>
              </a:spcAft>
            </a:pPr>
            <a:r>
              <a:rPr lang="en-US" sz="2200" dirty="0"/>
              <a:t>TAI </a:t>
            </a:r>
          </a:p>
          <a:p>
            <a:pPr>
              <a:lnSpc>
                <a:spcPct val="90000"/>
              </a:lnSpc>
              <a:spcAft>
                <a:spcPts val="600"/>
              </a:spcAft>
            </a:pPr>
            <a:r>
              <a:rPr lang="en-US" sz="2200" dirty="0" err="1"/>
              <a:t>rasittavaa</a:t>
            </a:r>
            <a:r>
              <a:rPr lang="en-US" sz="2200" dirty="0"/>
              <a:t> </a:t>
            </a:r>
            <a:r>
              <a:rPr lang="en-US" sz="2200" dirty="0" err="1"/>
              <a:t>liikuntaa</a:t>
            </a:r>
            <a:r>
              <a:rPr lang="en-US" sz="2200" dirty="0"/>
              <a:t> min. 75min/</a:t>
            </a:r>
            <a:r>
              <a:rPr lang="en-US" sz="2200" dirty="0" err="1"/>
              <a:t>viikko</a:t>
            </a:r>
            <a:r>
              <a:rPr lang="en-US" sz="2200" dirty="0"/>
              <a:t> = 1h 15 min</a:t>
            </a:r>
          </a:p>
          <a:p>
            <a:pPr indent="-228600">
              <a:lnSpc>
                <a:spcPct val="90000"/>
              </a:lnSpc>
              <a:spcAft>
                <a:spcPts val="600"/>
              </a:spcAft>
              <a:buFont typeface="Arial" panose="020B0604020202020204" pitchFamily="34" charset="0"/>
              <a:buChar char="•"/>
            </a:pPr>
            <a:endParaRPr lang="en-US" sz="2200" dirty="0"/>
          </a:p>
          <a:p>
            <a:pPr>
              <a:lnSpc>
                <a:spcPct val="90000"/>
              </a:lnSpc>
              <a:spcAft>
                <a:spcPts val="600"/>
              </a:spcAft>
            </a:pPr>
            <a:r>
              <a:rPr lang="en-US" sz="2200" dirty="0" err="1"/>
              <a:t>Yli</a:t>
            </a:r>
            <a:r>
              <a:rPr lang="en-US" sz="2200" dirty="0"/>
              <a:t> 65-vuotiaiden </a:t>
            </a:r>
            <a:r>
              <a:rPr lang="en-US" sz="2200" dirty="0" err="1"/>
              <a:t>tärkeää</a:t>
            </a:r>
            <a:r>
              <a:rPr lang="en-US" sz="2200" dirty="0"/>
              <a:t> </a:t>
            </a:r>
            <a:r>
              <a:rPr lang="en-US" sz="2200" dirty="0" err="1"/>
              <a:t>panostaa</a:t>
            </a:r>
            <a:r>
              <a:rPr lang="en-US" sz="2200" dirty="0"/>
              <a:t> </a:t>
            </a:r>
            <a:r>
              <a:rPr lang="en-US" sz="2200" dirty="0" err="1"/>
              <a:t>erityisestimyös</a:t>
            </a:r>
            <a:r>
              <a:rPr lang="en-US" sz="2200" dirty="0"/>
              <a:t> </a:t>
            </a:r>
            <a:r>
              <a:rPr lang="en-US" sz="2200" dirty="0" err="1"/>
              <a:t>tasapainoon</a:t>
            </a:r>
            <a:r>
              <a:rPr lang="en-US" sz="2200" dirty="0"/>
              <a:t> ja </a:t>
            </a:r>
            <a:r>
              <a:rPr lang="en-US" sz="2200" dirty="0" err="1"/>
              <a:t>notkeuteen</a:t>
            </a:r>
            <a:endParaRPr lang="en-US" sz="2200" dirty="0"/>
          </a:p>
        </p:txBody>
      </p:sp>
      <p:pic>
        <p:nvPicPr>
          <p:cNvPr id="4" name="Sisällön paikkamerkki 3">
            <a:extLst>
              <a:ext uri="{FF2B5EF4-FFF2-40B4-BE49-F238E27FC236}">
                <a16:creationId xmlns:a16="http://schemas.microsoft.com/office/drawing/2014/main" id="{5BEE1750-EA63-1074-90CC-959EB9AC295B}"/>
              </a:ext>
            </a:extLst>
          </p:cNvPr>
          <p:cNvPicPr>
            <a:picLocks noGrp="1" noChangeAspect="1"/>
          </p:cNvPicPr>
          <p:nvPr>
            <p:ph idx="1"/>
          </p:nvPr>
        </p:nvPicPr>
        <p:blipFill rotWithShape="1">
          <a:blip r:embed="rId3"/>
          <a:srcRect r="6675"/>
          <a:stretch/>
        </p:blipFill>
        <p:spPr>
          <a:xfrm>
            <a:off x="8193545" y="699515"/>
            <a:ext cx="2916646" cy="5458968"/>
          </a:xfrm>
          <a:prstGeom prst="rect">
            <a:avLst/>
          </a:prstGeom>
        </p:spPr>
      </p:pic>
    </p:spTree>
    <p:extLst>
      <p:ext uri="{BB962C8B-B14F-4D97-AF65-F5344CB8AC3E}">
        <p14:creationId xmlns:p14="http://schemas.microsoft.com/office/powerpoint/2010/main" val="305209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64114F-F9FF-72EC-272D-13767E029BBD}"/>
              </a:ext>
            </a:extLst>
          </p:cNvPr>
          <p:cNvSpPr>
            <a:spLocks noGrp="1"/>
          </p:cNvSpPr>
          <p:nvPr>
            <p:ph type="title"/>
          </p:nvPr>
        </p:nvSpPr>
        <p:spPr/>
        <p:txBody>
          <a:bodyPr/>
          <a:lstStyle/>
          <a:p>
            <a:r>
              <a:rPr lang="fi-FI" dirty="0"/>
              <a:t>Esityksen sisältö</a:t>
            </a:r>
          </a:p>
        </p:txBody>
      </p:sp>
      <p:sp>
        <p:nvSpPr>
          <p:cNvPr id="3" name="Sisällön paikkamerkki 2">
            <a:extLst>
              <a:ext uri="{FF2B5EF4-FFF2-40B4-BE49-F238E27FC236}">
                <a16:creationId xmlns:a16="http://schemas.microsoft.com/office/drawing/2014/main" id="{3783F7FE-B1A0-47BF-9C0D-67EB9474686A}"/>
              </a:ext>
            </a:extLst>
          </p:cNvPr>
          <p:cNvSpPr>
            <a:spLocks noGrp="1"/>
          </p:cNvSpPr>
          <p:nvPr>
            <p:ph idx="1"/>
          </p:nvPr>
        </p:nvSpPr>
        <p:spPr/>
        <p:txBody>
          <a:bodyPr>
            <a:normAutofit/>
          </a:bodyPr>
          <a:lstStyle/>
          <a:p>
            <a:r>
              <a:rPr lang="fi-FI" dirty="0"/>
              <a:t>Ajatuksia elämäntapalääketieteen tarpeellisuudesta</a:t>
            </a:r>
          </a:p>
          <a:p>
            <a:r>
              <a:rPr lang="fi-FI" dirty="0"/>
              <a:t>Mitä elämäntapalääketiede on</a:t>
            </a:r>
          </a:p>
          <a:p>
            <a:r>
              <a:rPr lang="fi-FI" dirty="0"/>
              <a:t>Elämäntapalääketieteen historiaa</a:t>
            </a:r>
          </a:p>
          <a:p>
            <a:r>
              <a:rPr lang="fi-FI" dirty="0" err="1"/>
              <a:t>Blue</a:t>
            </a:r>
            <a:r>
              <a:rPr lang="fi-FI" dirty="0"/>
              <a:t> </a:t>
            </a:r>
            <a:r>
              <a:rPr lang="fi-FI" dirty="0" err="1"/>
              <a:t>Zone</a:t>
            </a:r>
            <a:r>
              <a:rPr lang="fi-FI" dirty="0"/>
              <a:t>, </a:t>
            </a:r>
            <a:r>
              <a:rPr lang="fi-FI" dirty="0" err="1"/>
              <a:t>epigenetiikka</a:t>
            </a:r>
            <a:endParaRPr lang="fi-FI" dirty="0"/>
          </a:p>
          <a:p>
            <a:r>
              <a:rPr lang="fi-FI" dirty="0"/>
              <a:t>Potilas on pääosassa</a:t>
            </a:r>
          </a:p>
          <a:p>
            <a:r>
              <a:rPr lang="fi-FI" dirty="0"/>
              <a:t>6 terveyden peruspilaria</a:t>
            </a:r>
          </a:p>
          <a:p>
            <a:r>
              <a:rPr lang="fi-FI" dirty="0"/>
              <a:t>Linkkejä</a:t>
            </a:r>
          </a:p>
          <a:p>
            <a:r>
              <a:rPr lang="fi-FI" dirty="0"/>
              <a:t>Elämäntapalääketieteen pätevyys</a:t>
            </a:r>
          </a:p>
          <a:p>
            <a:pPr marL="0" indent="0">
              <a:buNone/>
            </a:pPr>
            <a:endParaRPr lang="fi-FI" dirty="0"/>
          </a:p>
          <a:p>
            <a:endParaRPr lang="fi-FI" dirty="0"/>
          </a:p>
        </p:txBody>
      </p:sp>
    </p:spTree>
    <p:extLst>
      <p:ext uri="{BB962C8B-B14F-4D97-AF65-F5344CB8AC3E}">
        <p14:creationId xmlns:p14="http://schemas.microsoft.com/office/powerpoint/2010/main" val="396006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7BCC6EF-AF10-126B-E401-AF18D46E3607}"/>
              </a:ext>
            </a:extLst>
          </p:cNvPr>
          <p:cNvPicPr>
            <a:picLocks noChangeAspect="1"/>
          </p:cNvPicPr>
          <p:nvPr/>
        </p:nvPicPr>
        <p:blipFill rotWithShape="1">
          <a:blip r:embed="rId3">
            <a:alphaModFix amt="35000"/>
          </a:blip>
          <a:srcRect t="14054" b="1677"/>
          <a:stretch/>
        </p:blipFill>
        <p:spPr>
          <a:xfrm>
            <a:off x="0" y="-45886"/>
            <a:ext cx="14883478" cy="6857999"/>
          </a:xfrm>
          <a:prstGeom prst="rect">
            <a:avLst/>
          </a:prstGeom>
        </p:spPr>
      </p:pic>
      <p:sp>
        <p:nvSpPr>
          <p:cNvPr id="2" name="Otsikko 1">
            <a:extLst>
              <a:ext uri="{FF2B5EF4-FFF2-40B4-BE49-F238E27FC236}">
                <a16:creationId xmlns:a16="http://schemas.microsoft.com/office/drawing/2014/main" id="{2FB0BA32-EBFF-8524-5236-62AC76C6B0FD}"/>
              </a:ext>
            </a:extLst>
          </p:cNvPr>
          <p:cNvSpPr>
            <a:spLocks noGrp="1"/>
          </p:cNvSpPr>
          <p:nvPr>
            <p:ph type="title"/>
          </p:nvPr>
        </p:nvSpPr>
        <p:spPr>
          <a:xfrm>
            <a:off x="500643" y="841759"/>
            <a:ext cx="3313164" cy="3318131"/>
          </a:xfrm>
        </p:spPr>
        <p:txBody>
          <a:bodyPr>
            <a:normAutofit/>
          </a:bodyPr>
          <a:lstStyle/>
          <a:p>
            <a:pPr algn="r"/>
            <a:r>
              <a:rPr lang="fi-FI" sz="4000" dirty="0"/>
              <a:t>Palauttava uni</a:t>
            </a:r>
          </a:p>
        </p:txBody>
      </p:sp>
      <p:sp>
        <p:nvSpPr>
          <p:cNvPr id="3" name="Sisällön paikkamerkki 2">
            <a:extLst>
              <a:ext uri="{FF2B5EF4-FFF2-40B4-BE49-F238E27FC236}">
                <a16:creationId xmlns:a16="http://schemas.microsoft.com/office/drawing/2014/main" id="{C4CA105A-65CF-606D-DF6F-968B6772A1B3}"/>
              </a:ext>
            </a:extLst>
          </p:cNvPr>
          <p:cNvSpPr>
            <a:spLocks noGrp="1"/>
          </p:cNvSpPr>
          <p:nvPr>
            <p:ph idx="1"/>
          </p:nvPr>
        </p:nvSpPr>
        <p:spPr>
          <a:xfrm>
            <a:off x="4987696" y="1971891"/>
            <a:ext cx="5744685" cy="4726276"/>
          </a:xfrm>
        </p:spPr>
        <p:txBody>
          <a:bodyPr anchor="ctr">
            <a:normAutofit/>
          </a:bodyPr>
          <a:lstStyle/>
          <a:p>
            <a:r>
              <a:rPr lang="fi-FI" sz="2400" dirty="0"/>
              <a:t>Aikuiset tarvitsevat 7-9 tuntia unta/yö</a:t>
            </a:r>
          </a:p>
          <a:p>
            <a:r>
              <a:rPr lang="fi-FI" sz="2400" dirty="0"/>
              <a:t>Edistää </a:t>
            </a:r>
          </a:p>
          <a:p>
            <a:pPr lvl="1"/>
            <a:r>
              <a:rPr lang="fi-FI" dirty="0"/>
              <a:t>immuniteettiä </a:t>
            </a:r>
          </a:p>
          <a:p>
            <a:pPr lvl="1"/>
            <a:r>
              <a:rPr lang="fi-FI" dirty="0"/>
              <a:t>mikrobiomin toimintaa </a:t>
            </a:r>
          </a:p>
          <a:p>
            <a:pPr lvl="1"/>
            <a:r>
              <a:rPr lang="fi-FI" dirty="0"/>
              <a:t>parantaa sokeritasapainoa </a:t>
            </a:r>
          </a:p>
          <a:p>
            <a:pPr lvl="1"/>
            <a:r>
              <a:rPr lang="fi-FI" dirty="0"/>
              <a:t>vähentää stressiä </a:t>
            </a:r>
          </a:p>
          <a:p>
            <a:pPr lvl="1"/>
            <a:r>
              <a:rPr lang="fi-FI" dirty="0"/>
              <a:t>vähentää masennusta ja ahdistuneisuutta</a:t>
            </a:r>
          </a:p>
          <a:p>
            <a:pPr lvl="1"/>
            <a:r>
              <a:rPr lang="fi-FI" dirty="0"/>
              <a:t>Vähentää sepelvaltimotaudin, aivohalvausten ja verisuoniperäisen dementian riski</a:t>
            </a:r>
          </a:p>
          <a:p>
            <a:endParaRPr lang="fi-FI" sz="2000" dirty="0">
              <a:solidFill>
                <a:srgbClr val="FFFFFF"/>
              </a:solidFill>
            </a:endParaRPr>
          </a:p>
        </p:txBody>
      </p:sp>
      <p:sp>
        <p:nvSpPr>
          <p:cNvPr id="6" name="Tekstiruutu 5">
            <a:extLst>
              <a:ext uri="{FF2B5EF4-FFF2-40B4-BE49-F238E27FC236}">
                <a16:creationId xmlns:a16="http://schemas.microsoft.com/office/drawing/2014/main" id="{9B488ABC-5B0B-696F-9AEF-75114736269B}"/>
              </a:ext>
            </a:extLst>
          </p:cNvPr>
          <p:cNvSpPr txBox="1"/>
          <p:nvPr/>
        </p:nvSpPr>
        <p:spPr>
          <a:xfrm>
            <a:off x="150055" y="6491183"/>
            <a:ext cx="7510182"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3DF38057-6E3C-A9AF-8244-611DE751B89E}"/>
              </a:ext>
            </a:extLst>
          </p:cNvPr>
          <p:cNvSpPr txBox="1"/>
          <p:nvPr/>
        </p:nvSpPr>
        <p:spPr>
          <a:xfrm>
            <a:off x="150055" y="6067923"/>
            <a:ext cx="1029834" cy="276999"/>
          </a:xfrm>
          <a:prstGeom prst="rect">
            <a:avLst/>
          </a:prstGeom>
          <a:noFill/>
        </p:spPr>
        <p:txBody>
          <a:bodyPr wrap="none" rtlCol="0">
            <a:spAutoFit/>
          </a:bodyPr>
          <a:lstStyle/>
          <a:p>
            <a:r>
              <a:rPr lang="fi-FI" sz="1200" dirty="0"/>
              <a:t>Lähde: falm.fi</a:t>
            </a:r>
          </a:p>
        </p:txBody>
      </p:sp>
    </p:spTree>
    <p:extLst>
      <p:ext uri="{BB962C8B-B14F-4D97-AF65-F5344CB8AC3E}">
        <p14:creationId xmlns:p14="http://schemas.microsoft.com/office/powerpoint/2010/main" val="2358412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49AD1B-0381-B750-F915-F3638FC718F3}"/>
              </a:ext>
            </a:extLst>
          </p:cNvPr>
          <p:cNvSpPr>
            <a:spLocks noGrp="1"/>
          </p:cNvSpPr>
          <p:nvPr>
            <p:ph type="title"/>
          </p:nvPr>
        </p:nvSpPr>
        <p:spPr>
          <a:xfrm>
            <a:off x="838200" y="365125"/>
            <a:ext cx="10515600" cy="1325563"/>
          </a:xfrm>
        </p:spPr>
        <p:txBody>
          <a:bodyPr>
            <a:normAutofit/>
          </a:bodyPr>
          <a:lstStyle/>
          <a:p>
            <a:r>
              <a:rPr lang="fi-FI"/>
              <a:t>Haitallisten aineiden välttäminen</a:t>
            </a:r>
            <a:endParaRPr lang="fi-FI" dirty="0"/>
          </a:p>
        </p:txBody>
      </p:sp>
      <p:sp>
        <p:nvSpPr>
          <p:cNvPr id="3" name="Sisällön paikkamerkki 2">
            <a:extLst>
              <a:ext uri="{FF2B5EF4-FFF2-40B4-BE49-F238E27FC236}">
                <a16:creationId xmlns:a16="http://schemas.microsoft.com/office/drawing/2014/main" id="{D475821A-DE8F-6FF8-1546-4398E61376A8}"/>
              </a:ext>
            </a:extLst>
          </p:cNvPr>
          <p:cNvSpPr>
            <a:spLocks noGrp="1"/>
          </p:cNvSpPr>
          <p:nvPr>
            <p:ph sz="half" idx="1"/>
          </p:nvPr>
        </p:nvSpPr>
        <p:spPr>
          <a:xfrm>
            <a:off x="838200" y="2010833"/>
            <a:ext cx="5096934" cy="4166130"/>
          </a:xfrm>
        </p:spPr>
        <p:txBody>
          <a:bodyPr>
            <a:normAutofit lnSpcReduction="10000"/>
          </a:bodyPr>
          <a:lstStyle/>
          <a:p>
            <a:pPr lvl="1"/>
            <a:r>
              <a:rPr lang="fi-FI" sz="1700" dirty="0"/>
              <a:t>Alkoholi, tupakka, huumeet</a:t>
            </a:r>
          </a:p>
          <a:p>
            <a:pPr lvl="1"/>
            <a:r>
              <a:rPr lang="fi-FI" sz="1700" dirty="0"/>
              <a:t>Väärinkäyttö (lääkkeet, pelit, netti)</a:t>
            </a:r>
          </a:p>
          <a:p>
            <a:pPr lvl="1"/>
            <a:r>
              <a:rPr lang="fi-FI" sz="1700" dirty="0"/>
              <a:t>Yhden päihteen käyttö madaltaa kynnystä tarttua myös toiseen</a:t>
            </a:r>
          </a:p>
          <a:p>
            <a:pPr marL="457200" lvl="1" indent="0">
              <a:buNone/>
            </a:pPr>
            <a:endParaRPr lang="fi-FI" sz="1700" dirty="0"/>
          </a:p>
          <a:p>
            <a:pPr lvl="1"/>
            <a:r>
              <a:rPr lang="fi-FI" sz="1700" dirty="0"/>
              <a:t>Tupakointi ja yli suositukset ylittävä alkoholin juominen kuuluvat yleisimpiin estettävissä oleviin kuoleman syihin.</a:t>
            </a:r>
          </a:p>
          <a:p>
            <a:pPr lvl="1"/>
            <a:r>
              <a:rPr lang="fi-FI" sz="1700" dirty="0"/>
              <a:t>Elämäntapalääketieteessä haitallisista tottumuksista eroon pääsemisen apuna käytetään mm. </a:t>
            </a:r>
          </a:p>
          <a:p>
            <a:pPr lvl="2"/>
            <a:r>
              <a:rPr lang="fi-FI" sz="1700" dirty="0"/>
              <a:t>motivoivaa haastattelua</a:t>
            </a:r>
          </a:p>
          <a:p>
            <a:pPr lvl="2"/>
            <a:r>
              <a:rPr lang="fi-FI" sz="1700" dirty="0"/>
              <a:t>terveysvalmennusta</a:t>
            </a:r>
          </a:p>
          <a:p>
            <a:pPr lvl="2"/>
            <a:r>
              <a:rPr lang="fi-FI" sz="1700" dirty="0"/>
              <a:t>seulontaa, muutosvalmiuden kartoitusta</a:t>
            </a:r>
          </a:p>
          <a:p>
            <a:pPr lvl="2"/>
            <a:r>
              <a:rPr lang="fi-FI" sz="1700" dirty="0"/>
              <a:t>mini-interventioita ja pitkäkestoisempia tukitoimia</a:t>
            </a:r>
          </a:p>
        </p:txBody>
      </p:sp>
      <p:sp>
        <p:nvSpPr>
          <p:cNvPr id="4" name="Sisällön paikkamerkki 3">
            <a:extLst>
              <a:ext uri="{FF2B5EF4-FFF2-40B4-BE49-F238E27FC236}">
                <a16:creationId xmlns:a16="http://schemas.microsoft.com/office/drawing/2014/main" id="{D8433286-50F1-CF2D-61B9-8434E049439A}"/>
              </a:ext>
            </a:extLst>
          </p:cNvPr>
          <p:cNvSpPr>
            <a:spLocks noGrp="1"/>
          </p:cNvSpPr>
          <p:nvPr>
            <p:ph sz="half" idx="2"/>
          </p:nvPr>
        </p:nvSpPr>
        <p:spPr>
          <a:xfrm>
            <a:off x="6256868" y="2010833"/>
            <a:ext cx="5096933" cy="4166130"/>
          </a:xfrm>
        </p:spPr>
        <p:txBody>
          <a:bodyPr>
            <a:normAutofit lnSpcReduction="10000"/>
          </a:bodyPr>
          <a:lstStyle/>
          <a:p>
            <a:r>
              <a:rPr lang="fi-FI" sz="1700"/>
              <a:t>Tupakointi </a:t>
            </a:r>
          </a:p>
          <a:p>
            <a:pPr lvl="1"/>
            <a:r>
              <a:rPr lang="fi-FI" sz="1700"/>
              <a:t>tappaa maailmassa &gt; 5 milj. ihmistä/vuosi </a:t>
            </a:r>
          </a:p>
          <a:p>
            <a:pPr lvl="1"/>
            <a:r>
              <a:rPr lang="fi-FI" sz="1700"/>
              <a:t>suu-, kurkku- ja keuhkosyöpien suurin riskitekijä</a:t>
            </a:r>
          </a:p>
          <a:p>
            <a:pPr lvl="1"/>
            <a:r>
              <a:rPr lang="fi-FI" sz="1700"/>
              <a:t>heikentää vastustuskykyä ja altistaa sydänsairauksille</a:t>
            </a:r>
          </a:p>
          <a:p>
            <a:pPr lvl="1"/>
            <a:r>
              <a:rPr lang="fi-FI" sz="1700"/>
              <a:t>lk 1 karsinogeeni</a:t>
            </a:r>
          </a:p>
          <a:p>
            <a:r>
              <a:rPr lang="fi-FI" sz="1700"/>
              <a:t>Alkoholi </a:t>
            </a:r>
          </a:p>
          <a:p>
            <a:pPr lvl="1"/>
            <a:r>
              <a:rPr lang="fi-FI" sz="1700"/>
              <a:t>lisää riskiä sairastua kroonisiin maksasairauksiin, joihinkin syöpiin ja sydänsairauksiin. </a:t>
            </a:r>
          </a:p>
          <a:p>
            <a:pPr lvl="1"/>
            <a:r>
              <a:rPr lang="fi-FI" sz="1700"/>
              <a:t>altistaa onnettomuuksille ja voi provosoida väkivaltaista käyttäytymistä. </a:t>
            </a:r>
          </a:p>
          <a:p>
            <a:pPr lvl="1"/>
            <a:r>
              <a:rPr lang="fi-FI" sz="1700"/>
              <a:t>taustatekijänä yli 60:lle erilaiselle terveysongelmalle</a:t>
            </a:r>
          </a:p>
          <a:p>
            <a:pPr lvl="1"/>
            <a:r>
              <a:rPr lang="fi-FI" sz="1700"/>
              <a:t>lk 1 karsinogeeni (ei turvallisen käytön alarajaa)</a:t>
            </a:r>
          </a:p>
          <a:p>
            <a:pPr marL="457200" lvl="1" indent="0">
              <a:buNone/>
            </a:pPr>
            <a:endParaRPr lang="fi-FI" sz="1700"/>
          </a:p>
        </p:txBody>
      </p:sp>
      <p:sp>
        <p:nvSpPr>
          <p:cNvPr id="5" name="Tekstiruutu 4">
            <a:extLst>
              <a:ext uri="{FF2B5EF4-FFF2-40B4-BE49-F238E27FC236}">
                <a16:creationId xmlns:a16="http://schemas.microsoft.com/office/drawing/2014/main" id="{4D92C9A1-2CBF-C1B9-4969-07D9A5DAB91A}"/>
              </a:ext>
            </a:extLst>
          </p:cNvPr>
          <p:cNvSpPr txBox="1"/>
          <p:nvPr/>
        </p:nvSpPr>
        <p:spPr>
          <a:xfrm>
            <a:off x="132896" y="6492875"/>
            <a:ext cx="184731" cy="215444"/>
          </a:xfrm>
          <a:prstGeom prst="rect">
            <a:avLst/>
          </a:prstGeom>
          <a:noFill/>
          <a:ln>
            <a:noFill/>
          </a:ln>
        </p:spPr>
        <p:txBody>
          <a:bodyPr wrap="none" rtlCol="0">
            <a:spAutoFit/>
          </a:bodyPr>
          <a:lstStyle/>
          <a:p>
            <a:endParaRPr lang="fi-FI" sz="800" dirty="0"/>
          </a:p>
        </p:txBody>
      </p:sp>
      <p:pic>
        <p:nvPicPr>
          <p:cNvPr id="6" name="Kuva 5">
            <a:extLst>
              <a:ext uri="{FF2B5EF4-FFF2-40B4-BE49-F238E27FC236}">
                <a16:creationId xmlns:a16="http://schemas.microsoft.com/office/drawing/2014/main" id="{3CF8F750-601A-FEA6-995F-C7DF237EA5B9}"/>
              </a:ext>
            </a:extLst>
          </p:cNvPr>
          <p:cNvPicPr>
            <a:picLocks noChangeAspect="1"/>
          </p:cNvPicPr>
          <p:nvPr/>
        </p:nvPicPr>
        <p:blipFill>
          <a:blip r:embed="rId3"/>
          <a:stretch>
            <a:fillRect/>
          </a:stretch>
        </p:blipFill>
        <p:spPr>
          <a:xfrm>
            <a:off x="9980047" y="199939"/>
            <a:ext cx="1989049" cy="1490749"/>
          </a:xfrm>
          <a:prstGeom prst="rect">
            <a:avLst/>
          </a:prstGeom>
          <a:ln>
            <a:solidFill>
              <a:schemeClr val="tx1"/>
            </a:solidFill>
          </a:ln>
        </p:spPr>
      </p:pic>
      <p:sp>
        <p:nvSpPr>
          <p:cNvPr id="8" name="Tekstiruutu 7">
            <a:extLst>
              <a:ext uri="{FF2B5EF4-FFF2-40B4-BE49-F238E27FC236}">
                <a16:creationId xmlns:a16="http://schemas.microsoft.com/office/drawing/2014/main" id="{DF5F770B-54F1-EB8A-4AA3-4F031A3E9C6E}"/>
              </a:ext>
            </a:extLst>
          </p:cNvPr>
          <p:cNvSpPr txBox="1"/>
          <p:nvPr/>
        </p:nvSpPr>
        <p:spPr>
          <a:xfrm>
            <a:off x="225261" y="6540397"/>
            <a:ext cx="6094878" cy="215444"/>
          </a:xfrm>
          <a:prstGeom prst="rect">
            <a:avLst/>
          </a:prstGeom>
          <a:noFill/>
        </p:spPr>
        <p:txBody>
          <a:bodyPr wrap="square">
            <a:spAutoFit/>
          </a:bodyPr>
          <a:lstStyle/>
          <a:p>
            <a:r>
              <a:rPr lang="fi-FI" sz="800" dirty="0"/>
              <a:t>Kuva copyright: pixabay.com</a:t>
            </a:r>
          </a:p>
        </p:txBody>
      </p:sp>
      <p:sp>
        <p:nvSpPr>
          <p:cNvPr id="9" name="Tekstiruutu 8">
            <a:extLst>
              <a:ext uri="{FF2B5EF4-FFF2-40B4-BE49-F238E27FC236}">
                <a16:creationId xmlns:a16="http://schemas.microsoft.com/office/drawing/2014/main" id="{27506985-516D-0913-9DF4-608770D6AE91}"/>
              </a:ext>
            </a:extLst>
          </p:cNvPr>
          <p:cNvSpPr txBox="1"/>
          <p:nvPr/>
        </p:nvSpPr>
        <p:spPr>
          <a:xfrm>
            <a:off x="225261" y="6084980"/>
            <a:ext cx="1029834" cy="276999"/>
          </a:xfrm>
          <a:prstGeom prst="rect">
            <a:avLst/>
          </a:prstGeom>
          <a:noFill/>
        </p:spPr>
        <p:txBody>
          <a:bodyPr wrap="none" rtlCol="0">
            <a:spAutoFit/>
          </a:bodyPr>
          <a:lstStyle/>
          <a:p>
            <a:r>
              <a:rPr lang="fi-FI" sz="1200" dirty="0"/>
              <a:t>Lähde: falm.fi</a:t>
            </a:r>
          </a:p>
        </p:txBody>
      </p:sp>
    </p:spTree>
    <p:extLst>
      <p:ext uri="{BB962C8B-B14F-4D97-AF65-F5344CB8AC3E}">
        <p14:creationId xmlns:p14="http://schemas.microsoft.com/office/powerpoint/2010/main" val="3242647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4946C7-FA4E-5F6F-C951-0ECF3A54ECB2}"/>
              </a:ext>
            </a:extLst>
          </p:cNvPr>
          <p:cNvSpPr>
            <a:spLocks noGrp="1"/>
          </p:cNvSpPr>
          <p:nvPr>
            <p:ph type="title"/>
          </p:nvPr>
        </p:nvSpPr>
        <p:spPr>
          <a:xfrm>
            <a:off x="762001" y="803325"/>
            <a:ext cx="5314536" cy="1325563"/>
          </a:xfrm>
        </p:spPr>
        <p:txBody>
          <a:bodyPr>
            <a:normAutofit/>
          </a:bodyPr>
          <a:lstStyle/>
          <a:p>
            <a:r>
              <a:rPr lang="fi-FI" dirty="0"/>
              <a:t>Stressin säätelykeinot ja mielenterveys</a:t>
            </a:r>
          </a:p>
        </p:txBody>
      </p:sp>
      <p:sp>
        <p:nvSpPr>
          <p:cNvPr id="3" name="Sisällön paikkamerkki 2">
            <a:extLst>
              <a:ext uri="{FF2B5EF4-FFF2-40B4-BE49-F238E27FC236}">
                <a16:creationId xmlns:a16="http://schemas.microsoft.com/office/drawing/2014/main" id="{0846F31F-B6A3-6AE9-A644-1A7357B177F8}"/>
              </a:ext>
            </a:extLst>
          </p:cNvPr>
          <p:cNvSpPr>
            <a:spLocks noGrp="1"/>
          </p:cNvSpPr>
          <p:nvPr>
            <p:ph idx="1"/>
          </p:nvPr>
        </p:nvSpPr>
        <p:spPr>
          <a:xfrm>
            <a:off x="762000" y="2279018"/>
            <a:ext cx="5314543" cy="3375920"/>
          </a:xfrm>
        </p:spPr>
        <p:txBody>
          <a:bodyPr anchor="t">
            <a:normAutofit/>
          </a:bodyPr>
          <a:lstStyle/>
          <a:p>
            <a:r>
              <a:rPr lang="fi-FI" sz="1800" dirty="0"/>
              <a:t>Elämän tarkoituksellisuus</a:t>
            </a:r>
          </a:p>
          <a:p>
            <a:r>
              <a:rPr lang="fi-FI" sz="1800" dirty="0"/>
              <a:t>merkitykselliset sosiaaliset suhteet </a:t>
            </a:r>
          </a:p>
          <a:p>
            <a:r>
              <a:rPr lang="fi-FI" sz="1800" dirty="0"/>
              <a:t>kiitollisuus, ystävällisyys</a:t>
            </a:r>
          </a:p>
          <a:p>
            <a:r>
              <a:rPr lang="fi-FI" sz="1800" dirty="0"/>
              <a:t>omien rajojen hahmottaminen, sisäisten ristiriitojen käsitteleminen </a:t>
            </a:r>
          </a:p>
          <a:p>
            <a:r>
              <a:rPr lang="fi-FI" sz="1800" dirty="0"/>
              <a:t>kokokasvisruoka</a:t>
            </a:r>
          </a:p>
          <a:p>
            <a:r>
              <a:rPr lang="fi-FI" sz="1800" dirty="0"/>
              <a:t>luonnossa liikkuminen ja siitä nauttiminen</a:t>
            </a:r>
          </a:p>
          <a:p>
            <a:r>
              <a:rPr lang="fi-FI" sz="1800" dirty="0"/>
              <a:t>päihteettömät stressinhallintamenetelmät</a:t>
            </a:r>
          </a:p>
          <a:p>
            <a:r>
              <a:rPr lang="fi-FI" sz="1800" dirty="0"/>
              <a:t>riittävä uni ja muu lepo</a:t>
            </a:r>
          </a:p>
          <a:p>
            <a:endParaRPr lang="fi-FI" sz="1800" dirty="0"/>
          </a:p>
        </p:txBody>
      </p:sp>
      <p:pic>
        <p:nvPicPr>
          <p:cNvPr id="4" name="Kuva 3">
            <a:extLst>
              <a:ext uri="{FF2B5EF4-FFF2-40B4-BE49-F238E27FC236}">
                <a16:creationId xmlns:a16="http://schemas.microsoft.com/office/drawing/2014/main" id="{BF5A69F9-39FA-7022-4A0C-300F63452104}"/>
              </a:ext>
            </a:extLst>
          </p:cNvPr>
          <p:cNvPicPr>
            <a:picLocks noChangeAspect="1"/>
          </p:cNvPicPr>
          <p:nvPr/>
        </p:nvPicPr>
        <p:blipFill rotWithShape="1">
          <a:blip r:embed="rId3"/>
          <a:srcRect l="20592" r="21910" b="1"/>
          <a:stretch/>
        </p:blipFill>
        <p:spPr>
          <a:xfrm>
            <a:off x="6737809" y="-2008"/>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kstiruutu 5">
            <a:extLst>
              <a:ext uri="{FF2B5EF4-FFF2-40B4-BE49-F238E27FC236}">
                <a16:creationId xmlns:a16="http://schemas.microsoft.com/office/drawing/2014/main" id="{1DB95DCF-F257-08D6-D2D4-00A6B8EE97E1}"/>
              </a:ext>
            </a:extLst>
          </p:cNvPr>
          <p:cNvSpPr txBox="1"/>
          <p:nvPr/>
        </p:nvSpPr>
        <p:spPr>
          <a:xfrm>
            <a:off x="252579" y="6538863"/>
            <a:ext cx="6094878"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1264BC20-A9CF-B260-E6EA-B8C0ECF2763F}"/>
              </a:ext>
            </a:extLst>
          </p:cNvPr>
          <p:cNvSpPr txBox="1"/>
          <p:nvPr/>
        </p:nvSpPr>
        <p:spPr>
          <a:xfrm>
            <a:off x="201706" y="6169531"/>
            <a:ext cx="1029834" cy="276999"/>
          </a:xfrm>
          <a:prstGeom prst="rect">
            <a:avLst/>
          </a:prstGeom>
          <a:noFill/>
        </p:spPr>
        <p:txBody>
          <a:bodyPr wrap="none" rtlCol="0">
            <a:spAutoFit/>
          </a:bodyPr>
          <a:lstStyle/>
          <a:p>
            <a:r>
              <a:rPr lang="fi-FI" sz="1200" dirty="0"/>
              <a:t>Lähde: falm.fi</a:t>
            </a:r>
          </a:p>
        </p:txBody>
      </p:sp>
    </p:spTree>
    <p:extLst>
      <p:ext uri="{BB962C8B-B14F-4D97-AF65-F5344CB8AC3E}">
        <p14:creationId xmlns:p14="http://schemas.microsoft.com/office/powerpoint/2010/main" val="732868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2C78E1-6F0D-947F-811F-DF2716BA2E84}"/>
              </a:ext>
            </a:extLst>
          </p:cNvPr>
          <p:cNvSpPr>
            <a:spLocks noGrp="1"/>
          </p:cNvSpPr>
          <p:nvPr>
            <p:ph type="title"/>
          </p:nvPr>
        </p:nvSpPr>
        <p:spPr>
          <a:xfrm>
            <a:off x="715488" y="346125"/>
            <a:ext cx="5314536" cy="1325563"/>
          </a:xfrm>
        </p:spPr>
        <p:txBody>
          <a:bodyPr vert="horz" lIns="91440" tIns="45720" rIns="91440" bIns="45720" rtlCol="0" anchor="ctr">
            <a:normAutofit/>
          </a:bodyPr>
          <a:lstStyle/>
          <a:p>
            <a:r>
              <a:rPr lang="en-US" dirty="0" err="1"/>
              <a:t>Ihmissuhteet</a:t>
            </a:r>
            <a:endParaRPr lang="en-US" dirty="0"/>
          </a:p>
        </p:txBody>
      </p:sp>
      <p:sp>
        <p:nvSpPr>
          <p:cNvPr id="6" name="Tekstiruutu 5">
            <a:extLst>
              <a:ext uri="{FF2B5EF4-FFF2-40B4-BE49-F238E27FC236}">
                <a16:creationId xmlns:a16="http://schemas.microsoft.com/office/drawing/2014/main" id="{EDEEDC8D-1A1D-7E0B-A3CB-4D6560335223}"/>
              </a:ext>
            </a:extLst>
          </p:cNvPr>
          <p:cNvSpPr txBox="1"/>
          <p:nvPr/>
        </p:nvSpPr>
        <p:spPr>
          <a:xfrm>
            <a:off x="162731" y="2279017"/>
            <a:ext cx="6587409" cy="435425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err="1"/>
              <a:t>Lisäävät</a:t>
            </a:r>
            <a:r>
              <a:rPr lang="en-US" dirty="0"/>
              <a:t> </a:t>
            </a:r>
            <a:r>
              <a:rPr lang="en-US" dirty="0" err="1"/>
              <a:t>onnellisuutta</a:t>
            </a:r>
            <a:r>
              <a:rPr lang="en-US" dirty="0"/>
              <a:t>,  </a:t>
            </a:r>
            <a:r>
              <a:rPr lang="en-US" dirty="0" err="1"/>
              <a:t>fyysistä</a:t>
            </a:r>
            <a:r>
              <a:rPr lang="en-US" dirty="0"/>
              <a:t> </a:t>
            </a:r>
            <a:r>
              <a:rPr lang="en-US" dirty="0" err="1"/>
              <a:t>terveyttä</a:t>
            </a:r>
            <a:r>
              <a:rPr lang="en-US" dirty="0"/>
              <a:t> ja </a:t>
            </a:r>
            <a:r>
              <a:rPr lang="en-US" dirty="0" err="1"/>
              <a:t>elinvuosia</a:t>
            </a:r>
            <a:endParaRPr lang="en-US" dirty="0"/>
          </a:p>
          <a:p>
            <a:pPr indent="-228600">
              <a:lnSpc>
                <a:spcPct val="90000"/>
              </a:lnSpc>
              <a:spcAft>
                <a:spcPts val="600"/>
              </a:spcAft>
              <a:buFont typeface="Arial" panose="020B0604020202020204" pitchFamily="34" charset="0"/>
              <a:buChar char="•"/>
            </a:pPr>
            <a:r>
              <a:rPr lang="en-US" dirty="0" err="1"/>
              <a:t>Läheiset</a:t>
            </a:r>
            <a:r>
              <a:rPr lang="en-US" dirty="0"/>
              <a:t> </a:t>
            </a:r>
            <a:r>
              <a:rPr lang="en-US" dirty="0" err="1"/>
              <a:t>ihmiset</a:t>
            </a:r>
            <a:r>
              <a:rPr lang="en-US" dirty="0"/>
              <a:t> </a:t>
            </a:r>
            <a:r>
              <a:rPr lang="en-US" dirty="0" err="1"/>
              <a:t>vaikuttavat</a:t>
            </a:r>
            <a:r>
              <a:rPr lang="en-US" dirty="0"/>
              <a:t> </a:t>
            </a:r>
            <a:r>
              <a:rPr lang="en-US" dirty="0" err="1"/>
              <a:t>toistensa</a:t>
            </a:r>
            <a:r>
              <a:rPr lang="en-US" dirty="0"/>
              <a:t> </a:t>
            </a:r>
            <a:r>
              <a:rPr lang="en-US" dirty="0" err="1"/>
              <a:t>tottumuksiin</a:t>
            </a:r>
            <a:endParaRPr lang="en-US" dirty="0"/>
          </a:p>
          <a:p>
            <a:pPr indent="-228600">
              <a:lnSpc>
                <a:spcPct val="90000"/>
              </a:lnSpc>
              <a:spcAft>
                <a:spcPts val="600"/>
              </a:spcAft>
              <a:buFont typeface="Arial" panose="020B0604020202020204" pitchFamily="34" charset="0"/>
              <a:buChar char="•"/>
            </a:pPr>
            <a:r>
              <a:rPr lang="en-US" dirty="0" err="1"/>
              <a:t>Ohajtaan</a:t>
            </a:r>
            <a:r>
              <a:rPr lang="en-US" dirty="0"/>
              <a:t> </a:t>
            </a:r>
            <a:r>
              <a:rPr lang="en-US" dirty="0" err="1"/>
              <a:t>yksinäiset</a:t>
            </a:r>
            <a:r>
              <a:rPr lang="en-US" dirty="0"/>
              <a:t> </a:t>
            </a:r>
            <a:r>
              <a:rPr lang="en-US" dirty="0" err="1"/>
              <a:t>sosiaalisiin</a:t>
            </a:r>
            <a:r>
              <a:rPr lang="en-US" dirty="0"/>
              <a:t> </a:t>
            </a:r>
          </a:p>
          <a:p>
            <a:pPr indent="-228600">
              <a:lnSpc>
                <a:spcPct val="90000"/>
              </a:lnSpc>
              <a:spcAft>
                <a:spcPts val="600"/>
              </a:spcAft>
              <a:buFont typeface="Arial" panose="020B0604020202020204" pitchFamily="34" charset="0"/>
              <a:buChar char="•"/>
            </a:pPr>
            <a:r>
              <a:rPr lang="en-US" dirty="0" err="1"/>
              <a:t>Yksinäisyys</a:t>
            </a:r>
            <a:r>
              <a:rPr lang="en-US" dirty="0"/>
              <a:t>:</a:t>
            </a:r>
          </a:p>
          <a:p>
            <a:pPr lvl="1" indent="-228600">
              <a:lnSpc>
                <a:spcPct val="90000"/>
              </a:lnSpc>
              <a:spcAft>
                <a:spcPts val="600"/>
              </a:spcAft>
              <a:buFont typeface="Arial" panose="020B0604020202020204" pitchFamily="34" charset="0"/>
              <a:buChar char="•"/>
            </a:pPr>
            <a:r>
              <a:rPr lang="en-US" dirty="0" err="1"/>
              <a:t>yhtä</a:t>
            </a:r>
            <a:r>
              <a:rPr lang="en-US" dirty="0"/>
              <a:t> </a:t>
            </a:r>
            <a:r>
              <a:rPr lang="en-US" dirty="0" err="1"/>
              <a:t>haitallista</a:t>
            </a:r>
            <a:r>
              <a:rPr lang="en-US" dirty="0"/>
              <a:t> </a:t>
            </a:r>
            <a:r>
              <a:rPr lang="en-US" dirty="0" err="1"/>
              <a:t>terveydelle</a:t>
            </a:r>
            <a:r>
              <a:rPr lang="en-US" dirty="0"/>
              <a:t> </a:t>
            </a:r>
            <a:r>
              <a:rPr lang="en-US" dirty="0" err="1"/>
              <a:t>kuin</a:t>
            </a:r>
            <a:r>
              <a:rPr lang="en-US" dirty="0"/>
              <a:t> 15 </a:t>
            </a:r>
            <a:r>
              <a:rPr lang="en-US" dirty="0" err="1"/>
              <a:t>savukkeen</a:t>
            </a:r>
            <a:r>
              <a:rPr lang="en-US" dirty="0"/>
              <a:t> </a:t>
            </a:r>
            <a:r>
              <a:rPr lang="en-US" dirty="0" err="1"/>
              <a:t>päivittäinen</a:t>
            </a:r>
            <a:r>
              <a:rPr lang="en-US" dirty="0"/>
              <a:t> </a:t>
            </a:r>
            <a:r>
              <a:rPr lang="en-US" dirty="0" err="1"/>
              <a:t>polttaminen</a:t>
            </a:r>
            <a:r>
              <a:rPr lang="en-US" dirty="0"/>
              <a:t> tai </a:t>
            </a:r>
            <a:r>
              <a:rPr lang="en-US" dirty="0" err="1"/>
              <a:t>alkoholin</a:t>
            </a:r>
            <a:r>
              <a:rPr lang="en-US" dirty="0"/>
              <a:t> </a:t>
            </a:r>
            <a:r>
              <a:rPr lang="en-US" dirty="0" err="1"/>
              <a:t>suurkuluttaminen</a:t>
            </a:r>
            <a:endParaRPr lang="en-US" dirty="0"/>
          </a:p>
          <a:p>
            <a:pPr lvl="1" indent="-228600">
              <a:lnSpc>
                <a:spcPct val="90000"/>
              </a:lnSpc>
              <a:spcAft>
                <a:spcPts val="600"/>
              </a:spcAft>
              <a:buFont typeface="Arial" panose="020B0604020202020204" pitchFamily="34" charset="0"/>
              <a:buChar char="•"/>
            </a:pPr>
            <a:r>
              <a:rPr lang="en-US" dirty="0" err="1"/>
              <a:t>voi</a:t>
            </a:r>
            <a:r>
              <a:rPr lang="en-US" dirty="0"/>
              <a:t> </a:t>
            </a:r>
            <a:r>
              <a:rPr lang="en-US" dirty="0" err="1"/>
              <a:t>lisätä</a:t>
            </a:r>
            <a:r>
              <a:rPr lang="en-US" dirty="0"/>
              <a:t> </a:t>
            </a:r>
            <a:r>
              <a:rPr lang="en-US" dirty="0" err="1"/>
              <a:t>sydän</a:t>
            </a:r>
            <a:r>
              <a:rPr lang="en-US" dirty="0"/>
              <a:t>- ja </a:t>
            </a:r>
            <a:r>
              <a:rPr lang="en-US" dirty="0" err="1"/>
              <a:t>aivohalvausten</a:t>
            </a:r>
            <a:r>
              <a:rPr lang="en-US" dirty="0"/>
              <a:t> </a:t>
            </a:r>
            <a:r>
              <a:rPr lang="en-US" dirty="0" err="1"/>
              <a:t>riskiä</a:t>
            </a:r>
            <a:r>
              <a:rPr lang="en-US" dirty="0"/>
              <a:t> 30 % </a:t>
            </a:r>
          </a:p>
          <a:p>
            <a:pPr lvl="1" indent="-228600">
              <a:lnSpc>
                <a:spcPct val="90000"/>
              </a:lnSpc>
              <a:spcAft>
                <a:spcPts val="600"/>
              </a:spcAft>
              <a:buFont typeface="Arial" panose="020B0604020202020204" pitchFamily="34" charset="0"/>
              <a:buChar char="•"/>
            </a:pPr>
            <a:r>
              <a:rPr lang="en-US" dirty="0" err="1"/>
              <a:t>altistaa</a:t>
            </a:r>
            <a:r>
              <a:rPr lang="en-US" dirty="0"/>
              <a:t> </a:t>
            </a:r>
            <a:r>
              <a:rPr lang="en-US" dirty="0" err="1"/>
              <a:t>masennukselle</a:t>
            </a:r>
            <a:endParaRPr lang="en-US" dirty="0"/>
          </a:p>
          <a:p>
            <a:pPr indent="-228600">
              <a:lnSpc>
                <a:spcPct val="90000"/>
              </a:lnSpc>
              <a:spcAft>
                <a:spcPts val="600"/>
              </a:spcAft>
              <a:buFont typeface="Arial" panose="020B0604020202020204" pitchFamily="34" charset="0"/>
              <a:buChar char="•"/>
            </a:pPr>
            <a:r>
              <a:rPr lang="en-US" dirty="0" err="1"/>
              <a:t>Ahdistavat</a:t>
            </a:r>
            <a:r>
              <a:rPr lang="en-US" dirty="0"/>
              <a:t> </a:t>
            </a:r>
            <a:r>
              <a:rPr lang="en-US" dirty="0" err="1"/>
              <a:t>ihmissuhteet</a:t>
            </a:r>
            <a:r>
              <a:rPr lang="en-US" dirty="0"/>
              <a:t> </a:t>
            </a:r>
            <a:r>
              <a:rPr lang="en-US" dirty="0" err="1"/>
              <a:t>lisäävät</a:t>
            </a:r>
            <a:r>
              <a:rPr lang="en-US" dirty="0"/>
              <a:t> </a:t>
            </a:r>
          </a:p>
          <a:p>
            <a:pPr lvl="1" indent="-228600">
              <a:lnSpc>
                <a:spcPct val="90000"/>
              </a:lnSpc>
              <a:spcAft>
                <a:spcPts val="600"/>
              </a:spcAft>
              <a:buFont typeface="Arial" panose="020B0604020202020204" pitchFamily="34" charset="0"/>
              <a:buChar char="•"/>
            </a:pPr>
            <a:r>
              <a:rPr lang="en-US" dirty="0" err="1"/>
              <a:t>ylipainon</a:t>
            </a:r>
            <a:endParaRPr lang="en-US" dirty="0"/>
          </a:p>
          <a:p>
            <a:pPr lvl="1" indent="-228600">
              <a:lnSpc>
                <a:spcPct val="90000"/>
              </a:lnSpc>
              <a:spcAft>
                <a:spcPts val="600"/>
              </a:spcAft>
              <a:buFont typeface="Arial" panose="020B0604020202020204" pitchFamily="34" charset="0"/>
              <a:buChar char="•"/>
            </a:pPr>
            <a:r>
              <a:rPr lang="en-US" dirty="0" err="1"/>
              <a:t>sydänsairauksien</a:t>
            </a:r>
            <a:endParaRPr lang="en-US" dirty="0"/>
          </a:p>
          <a:p>
            <a:pPr lvl="1" indent="-228600">
              <a:lnSpc>
                <a:spcPct val="90000"/>
              </a:lnSpc>
              <a:spcAft>
                <a:spcPts val="600"/>
              </a:spcAft>
              <a:buFont typeface="Arial" panose="020B0604020202020204" pitchFamily="34" charset="0"/>
              <a:buChar char="•"/>
            </a:pPr>
            <a:r>
              <a:rPr lang="en-US" dirty="0" err="1"/>
              <a:t>syövän</a:t>
            </a:r>
            <a:r>
              <a:rPr lang="en-US" dirty="0"/>
              <a:t> </a:t>
            </a:r>
            <a:r>
              <a:rPr lang="en-US" dirty="0" err="1"/>
              <a:t>riskiä</a:t>
            </a:r>
            <a:endParaRPr lang="en-US" dirty="0"/>
          </a:p>
        </p:txBody>
      </p:sp>
      <p:pic>
        <p:nvPicPr>
          <p:cNvPr id="4" name="Sisällön paikkamerkki 3">
            <a:extLst>
              <a:ext uri="{FF2B5EF4-FFF2-40B4-BE49-F238E27FC236}">
                <a16:creationId xmlns:a16="http://schemas.microsoft.com/office/drawing/2014/main" id="{22F443AC-39EC-D856-9A9D-E548673089D0}"/>
              </a:ext>
            </a:extLst>
          </p:cNvPr>
          <p:cNvPicPr>
            <a:picLocks noGrp="1" noChangeAspect="1"/>
          </p:cNvPicPr>
          <p:nvPr>
            <p:ph idx="1"/>
          </p:nvPr>
        </p:nvPicPr>
        <p:blipFill rotWithShape="1">
          <a:blip r:embed="rId3"/>
          <a:srcRect l="18757" r="17009"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Tekstiruutu 4">
            <a:extLst>
              <a:ext uri="{FF2B5EF4-FFF2-40B4-BE49-F238E27FC236}">
                <a16:creationId xmlns:a16="http://schemas.microsoft.com/office/drawing/2014/main" id="{4A6DEF88-79CF-2F09-20BD-1A84EC87C2AC}"/>
              </a:ext>
            </a:extLst>
          </p:cNvPr>
          <p:cNvSpPr txBox="1"/>
          <p:nvPr/>
        </p:nvSpPr>
        <p:spPr>
          <a:xfrm>
            <a:off x="328753" y="6511875"/>
            <a:ext cx="6094878"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2ED9FB59-4FF2-B8D5-676D-8A45B6FC368E}"/>
              </a:ext>
            </a:extLst>
          </p:cNvPr>
          <p:cNvSpPr txBox="1"/>
          <p:nvPr/>
        </p:nvSpPr>
        <p:spPr>
          <a:xfrm>
            <a:off x="328752" y="6310965"/>
            <a:ext cx="1029834" cy="276999"/>
          </a:xfrm>
          <a:prstGeom prst="rect">
            <a:avLst/>
          </a:prstGeom>
          <a:noFill/>
        </p:spPr>
        <p:txBody>
          <a:bodyPr wrap="none" rtlCol="0">
            <a:spAutoFit/>
          </a:bodyPr>
          <a:lstStyle/>
          <a:p>
            <a:r>
              <a:rPr lang="fi-FI" sz="1200" dirty="0"/>
              <a:t>Lähde: falm.fi</a:t>
            </a:r>
          </a:p>
        </p:txBody>
      </p:sp>
    </p:spTree>
    <p:extLst>
      <p:ext uri="{BB962C8B-B14F-4D97-AF65-F5344CB8AC3E}">
        <p14:creationId xmlns:p14="http://schemas.microsoft.com/office/powerpoint/2010/main" val="3015645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976E23-29EC-4E20-9EF6-B7CC4A821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5FCEC6-E657-46F1-925F-13ED1921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5BA8FCE-96F8-40B3-804C-10C27C02F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F0593719-0C87-4B1E-B35D-0F97D2969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F72299-2A02-44FA-A443-EFB406CF1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09EF30-0043-45B4-B715-398AB3B37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0227CAF-D3D1-454C-A6E3-466111AB0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0B68C07-78C0-4A8D-8839-959B33F07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367BC4-E8BC-458E-B0F6-2033296C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tsikko 1">
            <a:extLst>
              <a:ext uri="{FF2B5EF4-FFF2-40B4-BE49-F238E27FC236}">
                <a16:creationId xmlns:a16="http://schemas.microsoft.com/office/drawing/2014/main" id="{183D688B-FC8F-D465-883D-8566F107557D}"/>
              </a:ext>
            </a:extLst>
          </p:cNvPr>
          <p:cNvSpPr>
            <a:spLocks noGrp="1"/>
          </p:cNvSpPr>
          <p:nvPr>
            <p:ph type="title"/>
          </p:nvPr>
        </p:nvSpPr>
        <p:spPr>
          <a:xfrm>
            <a:off x="297180" y="366591"/>
            <a:ext cx="7562088" cy="840418"/>
          </a:xfrm>
          <a:noFill/>
        </p:spPr>
        <p:txBody>
          <a:bodyPr anchor="t">
            <a:normAutofit/>
          </a:bodyPr>
          <a:lstStyle/>
          <a:p>
            <a:r>
              <a:rPr lang="fi-FI" sz="4800" dirty="0" err="1">
                <a:solidFill>
                  <a:schemeClr val="bg1"/>
                </a:solidFill>
              </a:rPr>
              <a:t>KokoKasvisRuoka</a:t>
            </a:r>
            <a:r>
              <a:rPr lang="fi-FI" sz="4800" dirty="0">
                <a:solidFill>
                  <a:schemeClr val="bg1"/>
                </a:solidFill>
              </a:rPr>
              <a:t> = KoKaRu</a:t>
            </a:r>
          </a:p>
        </p:txBody>
      </p:sp>
      <p:sp>
        <p:nvSpPr>
          <p:cNvPr id="29" name="Rectangle 28">
            <a:extLst>
              <a:ext uri="{FF2B5EF4-FFF2-40B4-BE49-F238E27FC236}">
                <a16:creationId xmlns:a16="http://schemas.microsoft.com/office/drawing/2014/main" id="{FF0BDB76-BCEC-498E-BA26-C763CD9FA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D8DF5DF-A251-4BC2-8965-4EDDD01FC5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8930D52D-708D-43A1-B073-469EFDB020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2491CB-6849-43BB-926B-D979A3DB0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1251642-9512-4A11-9670-BD1C3A9981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D277633-FF55-420D-87BC-0CB11FD6D0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1452CEF2-C9EC-4C15-99E4-C781AB08A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00459E6-26A3-4EAC-A34C-D0792D88C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1264D5E9-C8D4-444A-8B1B-C11FB47CB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DD99233-66AB-4E60-AF8A-A3259E6A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E8492A-EE2A-4BE3-A4B2-2BCE77DA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22A220-AA24-4E60-83D6-D32FEB34D8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isällön paikkamerkki 2">
            <a:extLst>
              <a:ext uri="{FF2B5EF4-FFF2-40B4-BE49-F238E27FC236}">
                <a16:creationId xmlns:a16="http://schemas.microsoft.com/office/drawing/2014/main" id="{369592FA-C433-46C7-8AAF-1C1D021A585A}"/>
              </a:ext>
            </a:extLst>
          </p:cNvPr>
          <p:cNvSpPr>
            <a:spLocks noGrp="1"/>
          </p:cNvSpPr>
          <p:nvPr>
            <p:ph idx="1"/>
          </p:nvPr>
        </p:nvSpPr>
        <p:spPr>
          <a:xfrm>
            <a:off x="584035" y="1297823"/>
            <a:ext cx="5563083" cy="5441305"/>
          </a:xfrm>
          <a:noFill/>
        </p:spPr>
        <p:txBody>
          <a:bodyPr anchor="t">
            <a:normAutofit/>
          </a:bodyPr>
          <a:lstStyle/>
          <a:p>
            <a:r>
              <a:rPr lang="fi-FI" sz="1800" dirty="0">
                <a:solidFill>
                  <a:schemeClr val="bg1"/>
                </a:solidFill>
              </a:rPr>
              <a:t>Potilas saa itse päättää, että minkä osuuden ruokavaliostaan korvaa </a:t>
            </a:r>
            <a:r>
              <a:rPr lang="fi-FI" sz="1800" dirty="0" err="1">
                <a:solidFill>
                  <a:schemeClr val="bg1"/>
                </a:solidFill>
              </a:rPr>
              <a:t>KoKaRulla</a:t>
            </a:r>
            <a:endParaRPr lang="fi-FI" sz="1800" dirty="0">
              <a:solidFill>
                <a:schemeClr val="bg1"/>
              </a:solidFill>
            </a:endParaRPr>
          </a:p>
          <a:p>
            <a:r>
              <a:rPr lang="fi-FI" sz="1800" dirty="0">
                <a:solidFill>
                  <a:schemeClr val="bg1"/>
                </a:solidFill>
              </a:rPr>
              <a:t>Whole Food </a:t>
            </a:r>
            <a:r>
              <a:rPr lang="fi-FI" sz="1800" dirty="0" err="1">
                <a:solidFill>
                  <a:schemeClr val="bg1"/>
                </a:solidFill>
              </a:rPr>
              <a:t>Plant</a:t>
            </a:r>
            <a:r>
              <a:rPr lang="fi-FI" sz="1800" dirty="0">
                <a:solidFill>
                  <a:schemeClr val="bg1"/>
                </a:solidFill>
              </a:rPr>
              <a:t> </a:t>
            </a:r>
            <a:r>
              <a:rPr lang="fi-FI" sz="1800" dirty="0" err="1">
                <a:solidFill>
                  <a:schemeClr val="bg1"/>
                </a:solidFill>
              </a:rPr>
              <a:t>Based</a:t>
            </a:r>
            <a:r>
              <a:rPr lang="fi-FI" sz="1800" dirty="0">
                <a:solidFill>
                  <a:schemeClr val="bg1"/>
                </a:solidFill>
              </a:rPr>
              <a:t> </a:t>
            </a:r>
            <a:r>
              <a:rPr lang="fi-FI" sz="1800" dirty="0" err="1">
                <a:solidFill>
                  <a:schemeClr val="bg1"/>
                </a:solidFill>
              </a:rPr>
              <a:t>Diet</a:t>
            </a:r>
            <a:r>
              <a:rPr lang="fi-FI" sz="1800" dirty="0">
                <a:solidFill>
                  <a:schemeClr val="bg1"/>
                </a:solidFill>
              </a:rPr>
              <a:t> = WFPB </a:t>
            </a:r>
          </a:p>
          <a:p>
            <a:r>
              <a:rPr lang="fi-FI" sz="1800" dirty="0">
                <a:solidFill>
                  <a:schemeClr val="bg1"/>
                </a:solidFill>
              </a:rPr>
              <a:t>Ei mitään eläinperäistä</a:t>
            </a:r>
          </a:p>
          <a:p>
            <a:r>
              <a:rPr lang="fi-FI" sz="1800" dirty="0">
                <a:solidFill>
                  <a:schemeClr val="bg1"/>
                </a:solidFill>
              </a:rPr>
              <a:t>Whole/Koko -  luonnollisessa muodossa, prosessointi minimiin</a:t>
            </a:r>
          </a:p>
          <a:p>
            <a:r>
              <a:rPr lang="fi-FI" sz="1800" dirty="0">
                <a:solidFill>
                  <a:schemeClr val="bg1"/>
                </a:solidFill>
              </a:rPr>
              <a:t>Kokokasvisruokavalio koostuu </a:t>
            </a:r>
          </a:p>
          <a:p>
            <a:pPr lvl="1"/>
            <a:r>
              <a:rPr lang="fi-FI" sz="1800" dirty="0">
                <a:solidFill>
                  <a:schemeClr val="bg1"/>
                </a:solidFill>
              </a:rPr>
              <a:t>Kasviksista, hedelmistä ja marjoista 50 %</a:t>
            </a:r>
          </a:p>
          <a:p>
            <a:pPr lvl="1"/>
            <a:r>
              <a:rPr lang="fi-FI" sz="1800" dirty="0">
                <a:solidFill>
                  <a:schemeClr val="bg1"/>
                </a:solidFill>
              </a:rPr>
              <a:t>Kokojyväviljoista, riisi</a:t>
            </a:r>
          </a:p>
          <a:p>
            <a:pPr lvl="1"/>
            <a:r>
              <a:rPr lang="fi-FI" sz="1800" dirty="0">
                <a:solidFill>
                  <a:schemeClr val="bg1"/>
                </a:solidFill>
              </a:rPr>
              <a:t>Pavuista, linsseistä, herneistä ja tofusta</a:t>
            </a:r>
          </a:p>
          <a:p>
            <a:pPr lvl="1"/>
            <a:r>
              <a:rPr lang="fi-FI" sz="1800" dirty="0">
                <a:solidFill>
                  <a:schemeClr val="bg1"/>
                </a:solidFill>
              </a:rPr>
              <a:t>Pähkinöistä ja siemenistä</a:t>
            </a:r>
          </a:p>
          <a:p>
            <a:pPr lvl="1"/>
            <a:r>
              <a:rPr lang="fi-FI" sz="1800" dirty="0">
                <a:solidFill>
                  <a:schemeClr val="bg1"/>
                </a:solidFill>
              </a:rPr>
              <a:t>Pillerinä B12-vitamiini ja D-vitamiini</a:t>
            </a:r>
          </a:p>
          <a:p>
            <a:pPr lvl="1"/>
            <a:r>
              <a:rPr lang="fi-FI" sz="1800" dirty="0">
                <a:solidFill>
                  <a:schemeClr val="bg1"/>
                </a:solidFill>
              </a:rPr>
              <a:t>Juomana vesi</a:t>
            </a:r>
          </a:p>
          <a:p>
            <a:r>
              <a:rPr lang="fi-FI" sz="1800" dirty="0">
                <a:solidFill>
                  <a:schemeClr val="bg1"/>
                </a:solidFill>
              </a:rPr>
              <a:t>KoKaRu ≠ Vegaani</a:t>
            </a:r>
          </a:p>
          <a:p>
            <a:r>
              <a:rPr lang="fi-FI" sz="1800" dirty="0">
                <a:solidFill>
                  <a:schemeClr val="bg1"/>
                </a:solidFill>
              </a:rPr>
              <a:t>Proteiinit, omega-3-rasvahapot, kalsium ja rauta eivät ole ongelma. </a:t>
            </a:r>
          </a:p>
        </p:txBody>
      </p:sp>
      <p:pic>
        <p:nvPicPr>
          <p:cNvPr id="4" name="Kuva 3">
            <a:extLst>
              <a:ext uri="{FF2B5EF4-FFF2-40B4-BE49-F238E27FC236}">
                <a16:creationId xmlns:a16="http://schemas.microsoft.com/office/drawing/2014/main" id="{2B84A29C-F2BF-AC51-23BA-18F497CC5940}"/>
              </a:ext>
            </a:extLst>
          </p:cNvPr>
          <p:cNvPicPr>
            <a:picLocks noChangeAspect="1"/>
          </p:cNvPicPr>
          <p:nvPr/>
        </p:nvPicPr>
        <p:blipFill>
          <a:blip r:embed="rId3"/>
          <a:stretch>
            <a:fillRect/>
          </a:stretch>
        </p:blipFill>
        <p:spPr>
          <a:xfrm>
            <a:off x="6341863" y="1296455"/>
            <a:ext cx="5049016" cy="5414493"/>
          </a:xfrm>
          <a:prstGeom prst="rect">
            <a:avLst/>
          </a:prstGeom>
          <a:ln w="28575">
            <a:solidFill>
              <a:schemeClr val="accent2">
                <a:lumMod val="75000"/>
              </a:schemeClr>
            </a:solidFill>
          </a:ln>
        </p:spPr>
      </p:pic>
      <p:grpSp>
        <p:nvGrpSpPr>
          <p:cNvPr id="45" name="Group 44">
            <a:extLst>
              <a:ext uri="{FF2B5EF4-FFF2-40B4-BE49-F238E27FC236}">
                <a16:creationId xmlns:a16="http://schemas.microsoft.com/office/drawing/2014/main" id="{94F13521-5DF8-4DF5-A0B9-A718234B3A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120609" y="797789"/>
            <a:ext cx="304800" cy="429768"/>
            <a:chOff x="215328" y="-46937"/>
            <a:chExt cx="304800" cy="2773841"/>
          </a:xfrm>
        </p:grpSpPr>
        <p:cxnSp>
          <p:nvCxnSpPr>
            <p:cNvPr id="46" name="Straight Connector 45">
              <a:extLst>
                <a:ext uri="{FF2B5EF4-FFF2-40B4-BE49-F238E27FC236}">
                  <a16:creationId xmlns:a16="http://schemas.microsoft.com/office/drawing/2014/main" id="{046D4DF8-1672-4FA2-9826-FE37087C6A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7A5B2F-EC14-4482-85C2-E1320F14D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6FC815-E502-44E9-B346-1E771A5E2E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DCBABB-A77B-43CF-94EF-B785F32C4F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Tekstiruutu 4">
            <a:extLst>
              <a:ext uri="{FF2B5EF4-FFF2-40B4-BE49-F238E27FC236}">
                <a16:creationId xmlns:a16="http://schemas.microsoft.com/office/drawing/2014/main" id="{04B2795D-1639-6CCD-8F46-604B60058D1A}"/>
              </a:ext>
            </a:extLst>
          </p:cNvPr>
          <p:cNvSpPr txBox="1"/>
          <p:nvPr/>
        </p:nvSpPr>
        <p:spPr>
          <a:xfrm>
            <a:off x="8433603" y="1890754"/>
            <a:ext cx="734432" cy="369332"/>
          </a:xfrm>
          <a:prstGeom prst="rect">
            <a:avLst/>
          </a:prstGeom>
          <a:noFill/>
        </p:spPr>
        <p:txBody>
          <a:bodyPr wrap="none" rtlCol="0">
            <a:spAutoFit/>
          </a:bodyPr>
          <a:lstStyle/>
          <a:p>
            <a:r>
              <a:rPr lang="fi-FI" dirty="0"/>
              <a:t>ACLM</a:t>
            </a:r>
          </a:p>
        </p:txBody>
      </p:sp>
      <p:sp>
        <p:nvSpPr>
          <p:cNvPr id="7" name="Tekstiruutu 6">
            <a:extLst>
              <a:ext uri="{FF2B5EF4-FFF2-40B4-BE49-F238E27FC236}">
                <a16:creationId xmlns:a16="http://schemas.microsoft.com/office/drawing/2014/main" id="{0FD68BAB-FE22-C5F4-0941-F172C10EA092}"/>
              </a:ext>
            </a:extLst>
          </p:cNvPr>
          <p:cNvSpPr txBox="1"/>
          <p:nvPr/>
        </p:nvSpPr>
        <p:spPr>
          <a:xfrm>
            <a:off x="10608196" y="114701"/>
            <a:ext cx="6094878" cy="215444"/>
          </a:xfrm>
          <a:prstGeom prst="rect">
            <a:avLst/>
          </a:prstGeom>
          <a:noFill/>
        </p:spPr>
        <p:txBody>
          <a:bodyPr wrap="square">
            <a:spAutoFit/>
          </a:bodyPr>
          <a:lstStyle/>
          <a:p>
            <a:r>
              <a:rPr lang="fi-FI" sz="800" dirty="0">
                <a:solidFill>
                  <a:schemeClr val="bg1"/>
                </a:solidFill>
              </a:rPr>
              <a:t>Kuva copyright: ACLM</a:t>
            </a:r>
          </a:p>
        </p:txBody>
      </p:sp>
    </p:spTree>
    <p:extLst>
      <p:ext uri="{BB962C8B-B14F-4D97-AF65-F5344CB8AC3E}">
        <p14:creationId xmlns:p14="http://schemas.microsoft.com/office/powerpoint/2010/main" val="3209435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BB1AFC-18A4-4855-9166-F5220D4C44A2}"/>
              </a:ext>
            </a:extLst>
          </p:cNvPr>
          <p:cNvSpPr>
            <a:spLocks noGrp="1"/>
          </p:cNvSpPr>
          <p:nvPr>
            <p:ph type="title"/>
          </p:nvPr>
        </p:nvSpPr>
        <p:spPr>
          <a:xfrm>
            <a:off x="838200" y="365126"/>
            <a:ext cx="10209818" cy="554218"/>
          </a:xfrm>
          <a:ln>
            <a:solidFill>
              <a:schemeClr val="tx1"/>
            </a:solidFill>
          </a:ln>
        </p:spPr>
        <p:txBody>
          <a:bodyPr>
            <a:normAutofit fontScale="90000"/>
          </a:bodyPr>
          <a:lstStyle/>
          <a:p>
            <a:r>
              <a:rPr lang="fi-FI" dirty="0"/>
              <a:t>2021 ESC preventiosuositukset</a:t>
            </a:r>
          </a:p>
        </p:txBody>
      </p:sp>
      <p:pic>
        <p:nvPicPr>
          <p:cNvPr id="5" name="Sisällön paikkamerkki 4">
            <a:extLst>
              <a:ext uri="{FF2B5EF4-FFF2-40B4-BE49-F238E27FC236}">
                <a16:creationId xmlns:a16="http://schemas.microsoft.com/office/drawing/2014/main" id="{A46872A2-BD6D-4629-91F7-922F17600D7F}"/>
              </a:ext>
            </a:extLst>
          </p:cNvPr>
          <p:cNvPicPr>
            <a:picLocks noGrp="1" noChangeAspect="1"/>
          </p:cNvPicPr>
          <p:nvPr>
            <p:ph idx="1"/>
          </p:nvPr>
        </p:nvPicPr>
        <p:blipFill rotWithShape="1">
          <a:blip r:embed="rId3"/>
          <a:srcRect l="17862" t="27448" r="29268" b="17688"/>
          <a:stretch/>
        </p:blipFill>
        <p:spPr>
          <a:xfrm>
            <a:off x="838200" y="1034425"/>
            <a:ext cx="10209818" cy="5760912"/>
          </a:xfrm>
          <a:ln>
            <a:solidFill>
              <a:schemeClr val="tx1"/>
            </a:solidFill>
          </a:ln>
        </p:spPr>
      </p:pic>
      <p:sp>
        <p:nvSpPr>
          <p:cNvPr id="3" name="Tekstiruutu 2">
            <a:extLst>
              <a:ext uri="{FF2B5EF4-FFF2-40B4-BE49-F238E27FC236}">
                <a16:creationId xmlns:a16="http://schemas.microsoft.com/office/drawing/2014/main" id="{135D9538-2AA9-4CA6-92C7-D12DEF09E9AD}"/>
              </a:ext>
            </a:extLst>
          </p:cNvPr>
          <p:cNvSpPr txBox="1"/>
          <p:nvPr/>
        </p:nvSpPr>
        <p:spPr>
          <a:xfrm>
            <a:off x="7412674" y="396124"/>
            <a:ext cx="4128374" cy="523220"/>
          </a:xfrm>
          <a:prstGeom prst="rect">
            <a:avLst/>
          </a:prstGeom>
          <a:solidFill>
            <a:srgbClr val="FF66FF"/>
          </a:solidFill>
        </p:spPr>
        <p:txBody>
          <a:bodyPr wrap="none" rtlCol="0">
            <a:spAutoFit/>
          </a:bodyPr>
          <a:lstStyle/>
          <a:p>
            <a:r>
              <a:rPr lang="fi-FI" sz="2800" dirty="0"/>
              <a:t>Kasvisvoittoinen ruokavalio</a:t>
            </a:r>
          </a:p>
        </p:txBody>
      </p:sp>
      <p:cxnSp>
        <p:nvCxnSpPr>
          <p:cNvPr id="6" name="Suora yhdysviiva 5">
            <a:extLst>
              <a:ext uri="{FF2B5EF4-FFF2-40B4-BE49-F238E27FC236}">
                <a16:creationId xmlns:a16="http://schemas.microsoft.com/office/drawing/2014/main" id="{6E8157E2-D405-5191-389D-7B3975F2AE02}"/>
              </a:ext>
            </a:extLst>
          </p:cNvPr>
          <p:cNvCxnSpPr>
            <a:cxnSpLocks/>
          </p:cNvCxnSpPr>
          <p:nvPr/>
        </p:nvCxnSpPr>
        <p:spPr>
          <a:xfrm>
            <a:off x="3139126" y="3157979"/>
            <a:ext cx="8672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071DAC99-F195-9E36-E016-1747E06A1EA5}"/>
              </a:ext>
            </a:extLst>
          </p:cNvPr>
          <p:cNvCxnSpPr>
            <a:cxnSpLocks/>
          </p:cNvCxnSpPr>
          <p:nvPr/>
        </p:nvCxnSpPr>
        <p:spPr>
          <a:xfrm>
            <a:off x="1225485" y="3429000"/>
            <a:ext cx="7070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3F382397-1530-2F32-56A4-52BA89DA3BC0}"/>
              </a:ext>
            </a:extLst>
          </p:cNvPr>
          <p:cNvCxnSpPr>
            <a:cxnSpLocks/>
          </p:cNvCxnSpPr>
          <p:nvPr/>
        </p:nvCxnSpPr>
        <p:spPr>
          <a:xfrm>
            <a:off x="6975835" y="1781666"/>
            <a:ext cx="164969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B578B80C-DF99-9C93-BE99-BBEE5AE42A43}"/>
              </a:ext>
            </a:extLst>
          </p:cNvPr>
          <p:cNvCxnSpPr>
            <a:cxnSpLocks/>
          </p:cNvCxnSpPr>
          <p:nvPr/>
        </p:nvCxnSpPr>
        <p:spPr>
          <a:xfrm>
            <a:off x="6419654" y="3506771"/>
            <a:ext cx="9930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6D7D113F-08C5-2198-37AF-A0637FEA10B1}"/>
              </a:ext>
            </a:extLst>
          </p:cNvPr>
          <p:cNvCxnSpPr>
            <a:cxnSpLocks/>
          </p:cNvCxnSpPr>
          <p:nvPr/>
        </p:nvCxnSpPr>
        <p:spPr>
          <a:xfrm>
            <a:off x="6419654" y="5005633"/>
            <a:ext cx="10652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770A85D0-6B31-7672-5116-60870372A445}"/>
              </a:ext>
            </a:extLst>
          </p:cNvPr>
          <p:cNvCxnSpPr>
            <a:cxnSpLocks/>
          </p:cNvCxnSpPr>
          <p:nvPr/>
        </p:nvCxnSpPr>
        <p:spPr>
          <a:xfrm>
            <a:off x="6419654" y="2026763"/>
            <a:ext cx="12066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5D685895-5D7D-4FC2-6E54-25AD44751FE9}"/>
              </a:ext>
            </a:extLst>
          </p:cNvPr>
          <p:cNvCxnSpPr>
            <a:cxnSpLocks/>
          </p:cNvCxnSpPr>
          <p:nvPr/>
        </p:nvCxnSpPr>
        <p:spPr>
          <a:xfrm>
            <a:off x="6419654" y="2771480"/>
            <a:ext cx="13951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uora yhdysviiva 28">
            <a:extLst>
              <a:ext uri="{FF2B5EF4-FFF2-40B4-BE49-F238E27FC236}">
                <a16:creationId xmlns:a16="http://schemas.microsoft.com/office/drawing/2014/main" id="{0C526ECD-42C9-AAAE-A816-231AEEBFFC45}"/>
              </a:ext>
            </a:extLst>
          </p:cNvPr>
          <p:cNvCxnSpPr>
            <a:cxnSpLocks/>
          </p:cNvCxnSpPr>
          <p:nvPr/>
        </p:nvCxnSpPr>
        <p:spPr>
          <a:xfrm>
            <a:off x="2696066" y="5326144"/>
            <a:ext cx="97096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65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A803D1-AAF4-6ACA-27F0-DCFB2E0DD144}"/>
              </a:ext>
            </a:extLst>
          </p:cNvPr>
          <p:cNvSpPr>
            <a:spLocks noGrp="1"/>
          </p:cNvSpPr>
          <p:nvPr>
            <p:ph type="title"/>
          </p:nvPr>
        </p:nvSpPr>
        <p:spPr/>
        <p:txBody>
          <a:bodyPr/>
          <a:lstStyle/>
          <a:p>
            <a:r>
              <a:rPr lang="fi-FI" dirty="0"/>
              <a:t>Rasvaoppia</a:t>
            </a:r>
          </a:p>
        </p:txBody>
      </p:sp>
      <p:sp>
        <p:nvSpPr>
          <p:cNvPr id="3" name="Sisällön paikkamerkki 2">
            <a:extLst>
              <a:ext uri="{FF2B5EF4-FFF2-40B4-BE49-F238E27FC236}">
                <a16:creationId xmlns:a16="http://schemas.microsoft.com/office/drawing/2014/main" id="{BD9E9744-A181-D488-B3CD-D4779D3E3D97}"/>
              </a:ext>
            </a:extLst>
          </p:cNvPr>
          <p:cNvSpPr>
            <a:spLocks noGrp="1"/>
          </p:cNvSpPr>
          <p:nvPr>
            <p:ph sz="half" idx="1"/>
          </p:nvPr>
        </p:nvSpPr>
        <p:spPr>
          <a:ln>
            <a:solidFill>
              <a:schemeClr val="tx1"/>
            </a:solidFill>
          </a:ln>
        </p:spPr>
        <p:txBody>
          <a:bodyPr>
            <a:normAutofit fontScale="55000" lnSpcReduction="20000"/>
          </a:bodyPr>
          <a:lstStyle/>
          <a:p>
            <a:endParaRPr lang="fi-FI" dirty="0"/>
          </a:p>
          <a:p>
            <a:r>
              <a:rPr lang="fi-FI" dirty="0"/>
              <a:t>Kaikissa rasvoissa on tyydyttymättömiä = pehmeitä = hyviä rasvoja sekä tyydyttyneitä =kovia = huonoja rasvoja</a:t>
            </a:r>
          </a:p>
          <a:p>
            <a:r>
              <a:rPr lang="fi-FI" dirty="0"/>
              <a:t>Eniten kovia rasvoja on eläinperäisissä rasvoissa, mutta myös kovetetuissa ja luonnostaan kovissa kasvirasvoissa (palmuöljy, kookosrasva)</a:t>
            </a:r>
          </a:p>
          <a:p>
            <a:endParaRPr lang="fi-FI" dirty="0"/>
          </a:p>
          <a:p>
            <a:r>
              <a:rPr lang="fi-FI" dirty="0"/>
              <a:t>Kolesterolia on vain eläinperäisessä ravinnossa, koska se on eläinsolujen rakenneosa (ESC suositus </a:t>
            </a:r>
            <a:r>
              <a:rPr lang="fi-FI" dirty="0" err="1"/>
              <a:t>max</a:t>
            </a:r>
            <a:r>
              <a:rPr lang="fi-FI" dirty="0"/>
              <a:t> 300mg/vrk). Eli rasvattomassakin maidossa on kolesterolia.</a:t>
            </a:r>
          </a:p>
          <a:p>
            <a:r>
              <a:rPr lang="fi-FI" dirty="0"/>
              <a:t>Transrasvoja on samoissa kohteissa kuin kovia rasvoja.</a:t>
            </a:r>
          </a:p>
          <a:p>
            <a:endParaRPr lang="fi-FI" dirty="0"/>
          </a:p>
          <a:p>
            <a:r>
              <a:rPr lang="fi-FI" dirty="0"/>
              <a:t>Kovat rasvat, kolesteroli ja transrasvat nostavat veren KOL ja LDL-pitoisuutta ja näiden rasvojen saannin vähentäminen on yksi keskeisimmistä tekijöistä </a:t>
            </a:r>
            <a:r>
              <a:rPr lang="fi-FI" dirty="0" err="1"/>
              <a:t>dyslipidemioiden</a:t>
            </a:r>
            <a:r>
              <a:rPr lang="fi-FI" dirty="0"/>
              <a:t> ravitsemushoidossa.</a:t>
            </a:r>
          </a:p>
          <a:p>
            <a:r>
              <a:rPr lang="fi-FI" dirty="0"/>
              <a:t>Yleensä mitä vähemmän ruokavaliossa on eläinperäisiä tuotteita sitä vähemmän ruokavaliossa on kovia- ja transrasvoja</a:t>
            </a:r>
          </a:p>
          <a:p>
            <a:endParaRPr lang="fi-FI" dirty="0"/>
          </a:p>
        </p:txBody>
      </p:sp>
      <p:pic>
        <p:nvPicPr>
          <p:cNvPr id="5" name="Sisällön paikkamerkki 4">
            <a:extLst>
              <a:ext uri="{FF2B5EF4-FFF2-40B4-BE49-F238E27FC236}">
                <a16:creationId xmlns:a16="http://schemas.microsoft.com/office/drawing/2014/main" id="{BCBBE9F1-DF3B-17FB-A6EC-451E1EBB8EF0}"/>
              </a:ext>
            </a:extLst>
          </p:cNvPr>
          <p:cNvPicPr>
            <a:picLocks noGrp="1" noChangeAspect="1"/>
          </p:cNvPicPr>
          <p:nvPr>
            <p:ph sz="half" idx="2"/>
          </p:nvPr>
        </p:nvPicPr>
        <p:blipFill>
          <a:blip r:embed="rId2"/>
          <a:stretch>
            <a:fillRect/>
          </a:stretch>
        </p:blipFill>
        <p:spPr>
          <a:xfrm>
            <a:off x="7014721" y="1825625"/>
            <a:ext cx="4032322" cy="2785379"/>
          </a:xfrm>
          <a:prstGeom prst="rect">
            <a:avLst/>
          </a:prstGeom>
          <a:ln>
            <a:solidFill>
              <a:schemeClr val="tx1"/>
            </a:solidFill>
          </a:ln>
        </p:spPr>
      </p:pic>
      <p:sp>
        <p:nvSpPr>
          <p:cNvPr id="6" name="Tekstiruutu 5">
            <a:extLst>
              <a:ext uri="{FF2B5EF4-FFF2-40B4-BE49-F238E27FC236}">
                <a16:creationId xmlns:a16="http://schemas.microsoft.com/office/drawing/2014/main" id="{C643E9ED-B5A2-0637-DF29-3E5B94A8D29E}"/>
              </a:ext>
            </a:extLst>
          </p:cNvPr>
          <p:cNvSpPr txBox="1"/>
          <p:nvPr/>
        </p:nvSpPr>
        <p:spPr>
          <a:xfrm>
            <a:off x="10240375" y="6581001"/>
            <a:ext cx="1383712" cy="215444"/>
          </a:xfrm>
          <a:prstGeom prst="rect">
            <a:avLst/>
          </a:prstGeom>
          <a:noFill/>
        </p:spPr>
        <p:txBody>
          <a:bodyPr wrap="none" rtlCol="0">
            <a:spAutoFit/>
          </a:bodyPr>
          <a:lstStyle/>
          <a:p>
            <a:r>
              <a:rPr lang="fi-FI" sz="800" dirty="0"/>
              <a:t>Kuva copyright: pixabay.com</a:t>
            </a:r>
          </a:p>
        </p:txBody>
      </p:sp>
    </p:spTree>
    <p:extLst>
      <p:ext uri="{BB962C8B-B14F-4D97-AF65-F5344CB8AC3E}">
        <p14:creationId xmlns:p14="http://schemas.microsoft.com/office/powerpoint/2010/main" val="30631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3C8B9F-6C8A-495B-9CDA-7EEF0BDF341A}"/>
              </a:ext>
            </a:extLst>
          </p:cNvPr>
          <p:cNvSpPr>
            <a:spLocks noGrp="1"/>
          </p:cNvSpPr>
          <p:nvPr>
            <p:ph type="title"/>
          </p:nvPr>
        </p:nvSpPr>
        <p:spPr>
          <a:xfrm>
            <a:off x="1789921" y="808349"/>
            <a:ext cx="8184502" cy="870551"/>
          </a:xfrm>
          <a:solidFill>
            <a:schemeClr val="tx1">
              <a:lumMod val="65000"/>
              <a:lumOff val="35000"/>
            </a:schemeClr>
          </a:solidFill>
        </p:spPr>
        <p:txBody>
          <a:bodyPr>
            <a:normAutofit/>
          </a:bodyPr>
          <a:lstStyle/>
          <a:p>
            <a:r>
              <a:rPr lang="fi-FI" sz="3200" u="sng" dirty="0">
                <a:solidFill>
                  <a:schemeClr val="bg1"/>
                </a:solidFill>
              </a:rPr>
              <a:t>Energialähteet ja niiden sisältämä energiamäärä</a:t>
            </a:r>
          </a:p>
        </p:txBody>
      </p:sp>
      <p:sp>
        <p:nvSpPr>
          <p:cNvPr id="13" name="Tekstiruutu 12">
            <a:extLst>
              <a:ext uri="{FF2B5EF4-FFF2-40B4-BE49-F238E27FC236}">
                <a16:creationId xmlns:a16="http://schemas.microsoft.com/office/drawing/2014/main" id="{D5CA0E30-7040-4E30-993B-B73D9D84A8FD}"/>
              </a:ext>
            </a:extLst>
          </p:cNvPr>
          <p:cNvSpPr txBox="1"/>
          <p:nvPr/>
        </p:nvSpPr>
        <p:spPr>
          <a:xfrm>
            <a:off x="1789922" y="4829189"/>
            <a:ext cx="8184501" cy="1938992"/>
          </a:xfrm>
          <a:prstGeom prst="rect">
            <a:avLst/>
          </a:prstGeom>
          <a:solidFill>
            <a:schemeClr val="bg2">
              <a:lumMod val="75000"/>
            </a:schemeClr>
          </a:solidFill>
          <a:ln>
            <a:solidFill>
              <a:schemeClr val="tx1"/>
            </a:solidFill>
          </a:ln>
        </p:spPr>
        <p:txBody>
          <a:bodyPr wrap="square" rtlCol="0">
            <a:spAutoFit/>
          </a:bodyPr>
          <a:lstStyle/>
          <a:p>
            <a:r>
              <a:rPr lang="fi-FI" sz="1600" dirty="0">
                <a:solidFill>
                  <a:schemeClr val="bg1"/>
                </a:solidFill>
              </a:rPr>
              <a:t>Energiaa saadaan hiilihydraateista, proteiineista ja rasvoista. </a:t>
            </a:r>
          </a:p>
          <a:p>
            <a:endParaRPr lang="fi-FI" sz="1600" dirty="0">
              <a:solidFill>
                <a:schemeClr val="bg1"/>
              </a:solidFill>
            </a:endParaRPr>
          </a:p>
          <a:p>
            <a:r>
              <a:rPr lang="fi-FI" sz="1600" dirty="0">
                <a:solidFill>
                  <a:schemeClr val="bg1"/>
                </a:solidFill>
              </a:rPr>
              <a:t>Kovan rasvan saanti Suomessa on noin 14–15 % energiansaannista (E%), ja se ylittää suosituksen, joka on &lt; 10 E%. </a:t>
            </a:r>
          </a:p>
          <a:p>
            <a:r>
              <a:rPr lang="fi-FI" sz="1600" dirty="0">
                <a:solidFill>
                  <a:schemeClr val="bg1"/>
                </a:solidFill>
              </a:rPr>
              <a:t>Suositus toteutuu miehistä vain 3 %:lla ja naisilla 6 %:</a:t>
            </a:r>
            <a:r>
              <a:rPr lang="fi-FI" sz="1600" dirty="0" err="1">
                <a:solidFill>
                  <a:schemeClr val="bg1"/>
                </a:solidFill>
              </a:rPr>
              <a:t>lla</a:t>
            </a:r>
            <a:r>
              <a:rPr lang="fi-FI" sz="1600" dirty="0">
                <a:solidFill>
                  <a:schemeClr val="bg1"/>
                </a:solidFill>
              </a:rPr>
              <a:t>.</a:t>
            </a:r>
          </a:p>
          <a:p>
            <a:r>
              <a:rPr lang="fi-FI" sz="1600" dirty="0"/>
              <a:t>Kovan rasvan osuus kokonaisrasvasta tulisi olla enintään 1/3, kun se nyt on noin 41 %.</a:t>
            </a:r>
          </a:p>
          <a:p>
            <a:endParaRPr lang="fi-FI" sz="1200" dirty="0">
              <a:solidFill>
                <a:schemeClr val="bg1"/>
              </a:solidFill>
            </a:endParaRPr>
          </a:p>
          <a:p>
            <a:r>
              <a:rPr lang="fi-FI" sz="1200" dirty="0" err="1">
                <a:solidFill>
                  <a:schemeClr val="bg1"/>
                </a:solidFill>
              </a:rPr>
              <a:t>Finravinto</a:t>
            </a:r>
            <a:r>
              <a:rPr lang="fi-FI" sz="1200" dirty="0">
                <a:solidFill>
                  <a:schemeClr val="bg1"/>
                </a:solidFill>
              </a:rPr>
              <a:t> 2017</a:t>
            </a:r>
          </a:p>
        </p:txBody>
      </p:sp>
      <p:sp>
        <p:nvSpPr>
          <p:cNvPr id="17" name="Sisällön paikkamerkki 16">
            <a:extLst>
              <a:ext uri="{FF2B5EF4-FFF2-40B4-BE49-F238E27FC236}">
                <a16:creationId xmlns:a16="http://schemas.microsoft.com/office/drawing/2014/main" id="{A98047D1-A3A9-4BF9-9605-1E3700B3427A}"/>
              </a:ext>
            </a:extLst>
          </p:cNvPr>
          <p:cNvSpPr>
            <a:spLocks noGrp="1"/>
          </p:cNvSpPr>
          <p:nvPr>
            <p:ph sz="half" idx="1"/>
          </p:nvPr>
        </p:nvSpPr>
        <p:spPr>
          <a:xfrm>
            <a:off x="914400" y="1869713"/>
            <a:ext cx="875523" cy="4351338"/>
          </a:xfrm>
        </p:spPr>
        <p:txBody>
          <a:bodyPr/>
          <a:lstStyle/>
          <a:p>
            <a:pPr marL="0" indent="0">
              <a:buNone/>
            </a:pPr>
            <a:r>
              <a:rPr lang="fi-FI" dirty="0"/>
              <a:t>   </a:t>
            </a:r>
          </a:p>
        </p:txBody>
      </p:sp>
      <p:graphicFrame>
        <p:nvGraphicFramePr>
          <p:cNvPr id="19" name="Taulukko 18">
            <a:extLst>
              <a:ext uri="{FF2B5EF4-FFF2-40B4-BE49-F238E27FC236}">
                <a16:creationId xmlns:a16="http://schemas.microsoft.com/office/drawing/2014/main" id="{9B229F8D-E673-4A9F-A323-DBAD3EE5FF4D}"/>
              </a:ext>
            </a:extLst>
          </p:cNvPr>
          <p:cNvGraphicFramePr>
            <a:graphicFrameLocks noGrp="1"/>
          </p:cNvGraphicFramePr>
          <p:nvPr/>
        </p:nvGraphicFramePr>
        <p:xfrm>
          <a:off x="1789921" y="1825625"/>
          <a:ext cx="8184502" cy="2856839"/>
        </p:xfrm>
        <a:graphic>
          <a:graphicData uri="http://schemas.openxmlformats.org/drawingml/2006/table">
            <a:tbl>
              <a:tblPr firstRow="1" firstCol="1" bandRow="1"/>
              <a:tblGrid>
                <a:gridCol w="2324877">
                  <a:extLst>
                    <a:ext uri="{9D8B030D-6E8A-4147-A177-3AD203B41FA5}">
                      <a16:colId xmlns:a16="http://schemas.microsoft.com/office/drawing/2014/main" val="4124102023"/>
                    </a:ext>
                  </a:extLst>
                </a:gridCol>
                <a:gridCol w="5859625">
                  <a:extLst>
                    <a:ext uri="{9D8B030D-6E8A-4147-A177-3AD203B41FA5}">
                      <a16:colId xmlns:a16="http://schemas.microsoft.com/office/drawing/2014/main" val="1601748172"/>
                    </a:ext>
                  </a:extLst>
                </a:gridCol>
              </a:tblGrid>
              <a:tr h="1090535">
                <a:tc>
                  <a:txBody>
                    <a:bodyPr/>
                    <a:lstStyle/>
                    <a:p>
                      <a:pPr>
                        <a:lnSpc>
                          <a:spcPct val="107000"/>
                        </a:lnSpc>
                        <a:spcAft>
                          <a:spcPts val="800"/>
                        </a:spcAft>
                      </a:pPr>
                      <a:r>
                        <a:rPr lang="fi-FI" sz="2000" b="1" dirty="0">
                          <a:effectLst/>
                          <a:latin typeface="Calibri" panose="020F0502020204030204" pitchFamily="34" charset="0"/>
                          <a:ea typeface="Calibri" panose="020F0502020204030204" pitchFamily="34" charset="0"/>
                          <a:cs typeface="Arial" panose="020B0604020202020204" pitchFamily="34" charset="0"/>
                        </a:rPr>
                        <a:t>Energiaravi</a:t>
                      </a:r>
                      <a:r>
                        <a:rPr lang="fi-FI" sz="20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ntoaine</a:t>
                      </a:r>
                      <a:endParaRPr lang="fi-FI"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r>
                        <a:rPr lang="fi-FI" sz="20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Suositeltava osuus energiasta (ei painosta)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48707994"/>
                  </a:ext>
                </a:extLst>
              </a:tr>
              <a:tr h="318972">
                <a:tc>
                  <a:txBody>
                    <a:bodyPr/>
                    <a:lstStyle/>
                    <a:p>
                      <a:pPr>
                        <a:lnSpc>
                          <a:spcPct val="107000"/>
                        </a:lnSpc>
                        <a:spcAft>
                          <a:spcPts val="800"/>
                        </a:spcAft>
                      </a:pPr>
                      <a:r>
                        <a:rPr lang="fi-FI" sz="2000" dirty="0">
                          <a:effectLst/>
                          <a:latin typeface="Calibri" panose="020F0502020204030204" pitchFamily="34" charset="0"/>
                          <a:ea typeface="Calibri" panose="020F0502020204030204" pitchFamily="34" charset="0"/>
                          <a:cs typeface="Arial" panose="020B0604020202020204" pitchFamily="34" charset="0"/>
                        </a:rPr>
                        <a:t>Hiilihydraatit</a:t>
                      </a:r>
                      <a:endParaRPr lang="fi-FI"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i-FI" sz="2000" dirty="0">
                          <a:effectLst/>
                          <a:latin typeface="Calibri" panose="020F0502020204030204" pitchFamily="34" charset="0"/>
                          <a:ea typeface="Calibri" panose="020F0502020204030204" pitchFamily="34" charset="0"/>
                          <a:cs typeface="Arial" panose="020B0604020202020204" pitchFamily="34" charset="0"/>
                        </a:rPr>
                        <a:t>45-60% </a:t>
                      </a:r>
                      <a:r>
                        <a:rPr lang="fi-FI"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(kuitua ≥ 35g/vrk)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654129"/>
                  </a:ext>
                </a:extLst>
              </a:tr>
              <a:tr h="318972">
                <a:tc>
                  <a:txBody>
                    <a:bodyPr/>
                    <a:lstStyle/>
                    <a:p>
                      <a:pPr>
                        <a:lnSpc>
                          <a:spcPct val="107000"/>
                        </a:lnSpc>
                        <a:spcAft>
                          <a:spcPts val="800"/>
                        </a:spcAft>
                      </a:pPr>
                      <a:r>
                        <a:rPr lang="fi-FI" sz="2000">
                          <a:effectLst/>
                          <a:latin typeface="Calibri" panose="020F0502020204030204" pitchFamily="34" charset="0"/>
                          <a:ea typeface="Calibri" panose="020F0502020204030204" pitchFamily="34" charset="0"/>
                          <a:cs typeface="Arial" panose="020B0604020202020204" pitchFamily="34" charset="0"/>
                        </a:rPr>
                        <a:t>Proteiinit</a:t>
                      </a:r>
                      <a:endParaRPr lang="fi-FI"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i-FI" sz="2000" dirty="0">
                          <a:effectLst/>
                          <a:latin typeface="Calibri" panose="020F0502020204030204" pitchFamily="34" charset="0"/>
                          <a:ea typeface="Calibri" panose="020F0502020204030204" pitchFamily="34" charset="0"/>
                          <a:cs typeface="Arial" panose="020B0604020202020204" pitchFamily="34" charset="0"/>
                        </a:rPr>
                        <a:t>10-20%</a:t>
                      </a:r>
                      <a:endParaRPr lang="fi-FI"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84908"/>
                  </a:ext>
                </a:extLst>
              </a:tr>
              <a:tr h="1128360">
                <a:tc>
                  <a:txBody>
                    <a:bodyPr/>
                    <a:lstStyle/>
                    <a:p>
                      <a:pPr>
                        <a:lnSpc>
                          <a:spcPct val="107000"/>
                        </a:lnSpc>
                        <a:spcAft>
                          <a:spcPts val="800"/>
                        </a:spcAft>
                      </a:pPr>
                      <a:r>
                        <a:rPr lang="fi-FI" sz="2000">
                          <a:effectLst/>
                          <a:latin typeface="Calibri" panose="020F0502020204030204" pitchFamily="34" charset="0"/>
                          <a:ea typeface="Calibri" panose="020F0502020204030204" pitchFamily="34" charset="0"/>
                          <a:cs typeface="Arial" panose="020B0604020202020204" pitchFamily="34" charset="0"/>
                        </a:rPr>
                        <a:t>Rasvat</a:t>
                      </a:r>
                      <a:endParaRPr lang="fi-FI"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i-FI" sz="2000" dirty="0">
                          <a:effectLst/>
                          <a:latin typeface="Calibri" panose="020F0502020204030204" pitchFamily="34" charset="0"/>
                          <a:ea typeface="Calibri" panose="020F0502020204030204" pitchFamily="34" charset="0"/>
                          <a:cs typeface="Arial" panose="020B0604020202020204" pitchFamily="34" charset="0"/>
                        </a:rPr>
                        <a:t>25-40% (siis noin 30 %)</a:t>
                      </a:r>
                    </a:p>
                    <a:p>
                      <a:pPr>
                        <a:lnSpc>
                          <a:spcPct val="107000"/>
                        </a:lnSpc>
                        <a:spcAft>
                          <a:spcPts val="800"/>
                        </a:spcAft>
                      </a:pPr>
                      <a:r>
                        <a:rPr lang="fi-FI" sz="1400" dirty="0">
                          <a:effectLst/>
                          <a:latin typeface="Calibri" panose="020F0502020204030204" pitchFamily="34" charset="0"/>
                          <a:ea typeface="Calibri" panose="020F0502020204030204" pitchFamily="34" charset="0"/>
                          <a:cs typeface="Arial" panose="020B0604020202020204" pitchFamily="34" charset="0"/>
                        </a:rPr>
                        <a:t>josta pehmeää rasvaa vähintään 2/3 ja </a:t>
                      </a:r>
                      <a:r>
                        <a:rPr lang="fi-FI" sz="14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kovaa </a:t>
                      </a:r>
                      <a:r>
                        <a:rPr lang="fi-FI" sz="1400"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max</a:t>
                      </a:r>
                      <a:r>
                        <a:rPr lang="fi-FI" sz="14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 1/3 eli</a:t>
                      </a:r>
                      <a:endParaRPr lang="fi-FI" sz="11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i-FI" sz="14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kovaa rasvaa </a:t>
                      </a:r>
                      <a:r>
                        <a:rPr lang="fi-FI" sz="1400" u="sng"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max</a:t>
                      </a:r>
                      <a:r>
                        <a:rPr lang="fi-FI" sz="1400" u="sng" dirty="0">
                          <a:effectLst/>
                          <a:highlight>
                            <a:srgbClr val="FFFF00"/>
                          </a:highlight>
                          <a:latin typeface="Calibri" panose="020F0502020204030204" pitchFamily="34" charset="0"/>
                          <a:ea typeface="Calibri" panose="020F0502020204030204" pitchFamily="34" charset="0"/>
                          <a:cs typeface="Arial" panose="020B0604020202020204" pitchFamily="34" charset="0"/>
                        </a:rPr>
                        <a:t> noin 10% kokonaisenergiasta</a:t>
                      </a:r>
                      <a:endParaRPr lang="fi-FI" sz="1100" u="sng"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986554"/>
                  </a:ext>
                </a:extLst>
              </a:tr>
            </a:tbl>
          </a:graphicData>
        </a:graphic>
      </p:graphicFrame>
      <p:sp>
        <p:nvSpPr>
          <p:cNvPr id="21" name="Sisällön paikkamerkki 20">
            <a:extLst>
              <a:ext uri="{FF2B5EF4-FFF2-40B4-BE49-F238E27FC236}">
                <a16:creationId xmlns:a16="http://schemas.microsoft.com/office/drawing/2014/main" id="{21D3D053-1FD1-4339-A4AB-9298927E5F01}"/>
              </a:ext>
            </a:extLst>
          </p:cNvPr>
          <p:cNvSpPr>
            <a:spLocks noGrp="1"/>
          </p:cNvSpPr>
          <p:nvPr>
            <p:ph sz="half" idx="2"/>
          </p:nvPr>
        </p:nvSpPr>
        <p:spPr>
          <a:xfrm>
            <a:off x="11066106" y="1825625"/>
            <a:ext cx="287694" cy="870551"/>
          </a:xfrm>
        </p:spPr>
        <p:txBody>
          <a:bodyPr/>
          <a:lstStyle/>
          <a:p>
            <a:pPr marL="0" indent="0">
              <a:buNone/>
            </a:pPr>
            <a:r>
              <a:rPr lang="fi-FI" dirty="0"/>
              <a:t>   </a:t>
            </a:r>
          </a:p>
        </p:txBody>
      </p:sp>
    </p:spTree>
    <p:extLst>
      <p:ext uri="{BB962C8B-B14F-4D97-AF65-F5344CB8AC3E}">
        <p14:creationId xmlns:p14="http://schemas.microsoft.com/office/powerpoint/2010/main" val="2863077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u="sng" dirty="0" err="1"/>
              <a:t>Wow</a:t>
            </a:r>
            <a:r>
              <a:rPr lang="fi-FI" u="sng" dirty="0"/>
              <a:t>, vain 17 % rasvaa!  </a:t>
            </a:r>
            <a:r>
              <a:rPr lang="fi-FI" dirty="0"/>
              <a:t>- vai onko?</a:t>
            </a:r>
          </a:p>
        </p:txBody>
      </p:sp>
      <p:sp>
        <p:nvSpPr>
          <p:cNvPr id="3" name="Sisällön paikkamerkki 2"/>
          <p:cNvSpPr>
            <a:spLocks noGrp="1"/>
          </p:cNvSpPr>
          <p:nvPr>
            <p:ph sz="half" idx="1"/>
          </p:nvPr>
        </p:nvSpPr>
        <p:spPr/>
        <p:txBody>
          <a:bodyPr>
            <a:normAutofit/>
          </a:bodyPr>
          <a:lstStyle/>
          <a:p>
            <a:pPr marL="0" indent="0">
              <a:buNone/>
            </a:pPr>
            <a:r>
              <a:rPr lang="fi-FI" dirty="0"/>
              <a:t>   </a:t>
            </a:r>
          </a:p>
        </p:txBody>
      </p:sp>
      <p:sp>
        <p:nvSpPr>
          <p:cNvPr id="4" name="Sisällön paikkamerkki 3"/>
          <p:cNvSpPr>
            <a:spLocks noGrp="1"/>
          </p:cNvSpPr>
          <p:nvPr>
            <p:ph sz="half" idx="2"/>
          </p:nvPr>
        </p:nvSpPr>
        <p:spPr>
          <a:xfrm>
            <a:off x="5255741" y="1822820"/>
            <a:ext cx="6326659" cy="4464496"/>
          </a:xfrm>
          <a:solidFill>
            <a:schemeClr val="bg1">
              <a:lumMod val="95000"/>
            </a:schemeClr>
          </a:solidFill>
          <a:ln>
            <a:solidFill>
              <a:schemeClr val="tx1"/>
            </a:solidFill>
          </a:ln>
        </p:spPr>
        <p:txBody>
          <a:bodyPr>
            <a:normAutofit/>
          </a:bodyPr>
          <a:lstStyle/>
          <a:p>
            <a:pPr marL="0" indent="0">
              <a:buNone/>
            </a:pPr>
            <a:r>
              <a:rPr lang="fi-FI" sz="2000" dirty="0"/>
              <a:t>Elintarvikkeissa ilmoitetaan, että montako prosenttia </a:t>
            </a:r>
            <a:r>
              <a:rPr lang="fi-FI" sz="2000" u="sng" dirty="0"/>
              <a:t>painosta</a:t>
            </a:r>
            <a:r>
              <a:rPr lang="fi-FI" sz="2000" dirty="0"/>
              <a:t> on rasvaa, eikä montako prosenttia </a:t>
            </a:r>
            <a:r>
              <a:rPr lang="fi-FI" sz="2000" u="sng" dirty="0"/>
              <a:t>kaloreista</a:t>
            </a:r>
            <a:r>
              <a:rPr lang="fi-FI" sz="2000" dirty="0"/>
              <a:t> on rasvaa.</a:t>
            </a:r>
          </a:p>
          <a:p>
            <a:pPr marL="0" indent="0">
              <a:buNone/>
            </a:pPr>
            <a:endParaRPr lang="fi-FI" sz="2000" dirty="0"/>
          </a:p>
          <a:p>
            <a:pPr marL="0" indent="0">
              <a:buNone/>
            </a:pPr>
            <a:r>
              <a:rPr lang="fi-FI" sz="2000" dirty="0"/>
              <a:t>Tämän juuston painosta 17% tulee rasvasta, mutta  kokonaiskalorimäärästä 57% tulee rasvasta.</a:t>
            </a:r>
          </a:p>
          <a:p>
            <a:pPr marL="0" indent="0">
              <a:buNone/>
            </a:pPr>
            <a:endParaRPr lang="fi-FI" sz="2000" dirty="0"/>
          </a:p>
          <a:p>
            <a:pPr marL="0" indent="0">
              <a:buNone/>
            </a:pPr>
            <a:endParaRPr lang="fi-FI" sz="2000" dirty="0"/>
          </a:p>
          <a:p>
            <a:pPr marL="0" indent="0">
              <a:buNone/>
            </a:pPr>
            <a:r>
              <a:rPr lang="fi-FI" sz="2000" dirty="0"/>
              <a:t>Aika hämäävää!</a:t>
            </a:r>
          </a:p>
          <a:p>
            <a:pPr marL="0" indent="0">
              <a:buNone/>
            </a:pPr>
            <a:endParaRPr lang="fi-FI" sz="2000" dirty="0"/>
          </a:p>
          <a:p>
            <a:pPr marL="0" indent="0">
              <a:buNone/>
            </a:pPr>
            <a:endParaRPr lang="fi-FI" dirty="0"/>
          </a:p>
        </p:txBody>
      </p:sp>
      <p:pic>
        <p:nvPicPr>
          <p:cNvPr id="6" name="Kuva 5">
            <a:extLst>
              <a:ext uri="{FF2B5EF4-FFF2-40B4-BE49-F238E27FC236}">
                <a16:creationId xmlns:a16="http://schemas.microsoft.com/office/drawing/2014/main" id="{2092F42B-B62A-4B5D-0D6D-60A001CBD15F}"/>
              </a:ext>
            </a:extLst>
          </p:cNvPr>
          <p:cNvPicPr>
            <a:picLocks noChangeAspect="1"/>
          </p:cNvPicPr>
          <p:nvPr/>
        </p:nvPicPr>
        <p:blipFill>
          <a:blip r:embed="rId3"/>
          <a:stretch>
            <a:fillRect/>
          </a:stretch>
        </p:blipFill>
        <p:spPr>
          <a:xfrm>
            <a:off x="609600" y="2292263"/>
            <a:ext cx="4017272" cy="2602281"/>
          </a:xfrm>
          <a:prstGeom prst="rect">
            <a:avLst/>
          </a:prstGeom>
        </p:spPr>
      </p:pic>
      <p:sp>
        <p:nvSpPr>
          <p:cNvPr id="9" name="Tekstiruutu 8">
            <a:extLst>
              <a:ext uri="{FF2B5EF4-FFF2-40B4-BE49-F238E27FC236}">
                <a16:creationId xmlns:a16="http://schemas.microsoft.com/office/drawing/2014/main" id="{B568E674-8292-A3C3-6416-82C8B7FC443F}"/>
              </a:ext>
            </a:extLst>
          </p:cNvPr>
          <p:cNvSpPr txBox="1"/>
          <p:nvPr/>
        </p:nvSpPr>
        <p:spPr>
          <a:xfrm>
            <a:off x="10315184" y="6596390"/>
            <a:ext cx="3263030" cy="215444"/>
          </a:xfrm>
          <a:prstGeom prst="rect">
            <a:avLst/>
          </a:prstGeom>
          <a:noFill/>
        </p:spPr>
        <p:txBody>
          <a:bodyPr wrap="square" rtlCol="0">
            <a:spAutoFit/>
          </a:bodyPr>
          <a:lstStyle/>
          <a:p>
            <a:r>
              <a:rPr lang="fi-FI" sz="800" dirty="0"/>
              <a:t>Kuva copyright: pixabay.com</a:t>
            </a:r>
          </a:p>
        </p:txBody>
      </p:sp>
      <p:sp>
        <p:nvSpPr>
          <p:cNvPr id="10" name="Suorakulmio 9">
            <a:extLst>
              <a:ext uri="{FF2B5EF4-FFF2-40B4-BE49-F238E27FC236}">
                <a16:creationId xmlns:a16="http://schemas.microsoft.com/office/drawing/2014/main" id="{73B61910-1322-A3A1-C235-26BE2D551F99}"/>
              </a:ext>
            </a:extLst>
          </p:cNvPr>
          <p:cNvSpPr/>
          <p:nvPr/>
        </p:nvSpPr>
        <p:spPr>
          <a:xfrm>
            <a:off x="1624958" y="3593403"/>
            <a:ext cx="1539204" cy="923330"/>
          </a:xfrm>
          <a:prstGeom prst="rect">
            <a:avLst/>
          </a:prstGeom>
          <a:noFill/>
        </p:spPr>
        <p:txBody>
          <a:bodyPr wrap="none" lIns="91440" tIns="45720" rIns="91440" bIns="45720">
            <a:spAutoFit/>
          </a:bodyPr>
          <a:lstStyle/>
          <a:p>
            <a:pPr algn="ctr"/>
            <a:r>
              <a:rPr lang="fi-FI" sz="5400" b="0" cap="none" spc="0" dirty="0">
                <a:ln w="0"/>
                <a:solidFill>
                  <a:schemeClr val="tx1"/>
                </a:solidFill>
                <a:effectLst>
                  <a:outerShdw blurRad="38100" dist="19050" dir="2700000" algn="tl" rotWithShape="0">
                    <a:schemeClr val="dk1">
                      <a:alpha val="40000"/>
                    </a:schemeClr>
                  </a:outerShdw>
                </a:effectLst>
              </a:rPr>
              <a:t>17 %</a:t>
            </a:r>
          </a:p>
        </p:txBody>
      </p:sp>
    </p:spTree>
    <p:extLst>
      <p:ext uri="{BB962C8B-B14F-4D97-AF65-F5344CB8AC3E}">
        <p14:creationId xmlns:p14="http://schemas.microsoft.com/office/powerpoint/2010/main" val="141840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 </a:t>
            </a:r>
          </a:p>
        </p:txBody>
      </p:sp>
      <p:sp>
        <p:nvSpPr>
          <p:cNvPr id="3" name="Sisällön paikkamerkki 2"/>
          <p:cNvSpPr>
            <a:spLocks noGrp="1"/>
          </p:cNvSpPr>
          <p:nvPr>
            <p:ph idx="1"/>
          </p:nvPr>
        </p:nvSpPr>
        <p:spPr>
          <a:xfrm>
            <a:off x="838200" y="1844414"/>
            <a:ext cx="10515600" cy="4351338"/>
          </a:xfrm>
        </p:spPr>
        <p:txBody>
          <a:bodyPr/>
          <a:lstStyle/>
          <a:p>
            <a:pPr marL="0" indent="0">
              <a:buNone/>
            </a:pPr>
            <a:r>
              <a:rPr lang="fi-FI" dirty="0"/>
              <a:t> </a:t>
            </a:r>
          </a:p>
        </p:txBody>
      </p:sp>
      <p:sp>
        <p:nvSpPr>
          <p:cNvPr id="4" name="Suorakulmio 3"/>
          <p:cNvSpPr/>
          <p:nvPr/>
        </p:nvSpPr>
        <p:spPr>
          <a:xfrm>
            <a:off x="1631504" y="1174790"/>
            <a:ext cx="8928992" cy="923330"/>
          </a:xfrm>
          <a:prstGeom prst="rect">
            <a:avLst/>
          </a:prstGeom>
          <a:solidFill>
            <a:schemeClr val="tx1"/>
          </a:solidFill>
          <a:ln>
            <a:solidFill>
              <a:schemeClr val="tx1"/>
            </a:solidFill>
          </a:ln>
        </p:spPr>
        <p:txBody>
          <a:bodyPr wrap="square" lIns="91440" tIns="45720" rIns="91440" bIns="45720">
            <a:spAutoFit/>
          </a:bodyPr>
          <a:lstStyle/>
          <a:p>
            <a:pPr algn="ctr"/>
            <a:r>
              <a:rPr lang="fi-FI" sz="5400" b="1" dirty="0">
                <a:ln w="10541" cmpd="sng">
                  <a:solidFill>
                    <a:schemeClr val="accent1">
                      <a:shade val="88000"/>
                      <a:satMod val="110000"/>
                    </a:schemeClr>
                  </a:solidFill>
                  <a:prstDash val="solid"/>
                </a:ln>
                <a:solidFill>
                  <a:schemeClr val="bg2">
                    <a:lumMod val="20000"/>
                    <a:lumOff val="80000"/>
                  </a:schemeClr>
                </a:solidFill>
              </a:rPr>
              <a:t>17 % = 57 %  ???</a:t>
            </a:r>
          </a:p>
        </p:txBody>
      </p:sp>
      <p:pic>
        <p:nvPicPr>
          <p:cNvPr id="5" name="Kuva 4">
            <a:extLst>
              <a:ext uri="{FF2B5EF4-FFF2-40B4-BE49-F238E27FC236}">
                <a16:creationId xmlns:a16="http://schemas.microsoft.com/office/drawing/2014/main" id="{116FFFC4-EB44-22B5-8F7C-A3AC3ED542F2}"/>
              </a:ext>
            </a:extLst>
          </p:cNvPr>
          <p:cNvPicPr>
            <a:picLocks noChangeAspect="1"/>
          </p:cNvPicPr>
          <p:nvPr/>
        </p:nvPicPr>
        <p:blipFill>
          <a:blip r:embed="rId3"/>
          <a:stretch>
            <a:fillRect/>
          </a:stretch>
        </p:blipFill>
        <p:spPr>
          <a:xfrm>
            <a:off x="2955881" y="2370615"/>
            <a:ext cx="5829300" cy="3419475"/>
          </a:xfrm>
          <a:prstGeom prst="rect">
            <a:avLst/>
          </a:prstGeom>
          <a:effectLst>
            <a:softEdge rad="63500"/>
          </a:effectLst>
        </p:spPr>
      </p:pic>
      <p:sp>
        <p:nvSpPr>
          <p:cNvPr id="6" name="Tekstiruutu 5">
            <a:extLst>
              <a:ext uri="{FF2B5EF4-FFF2-40B4-BE49-F238E27FC236}">
                <a16:creationId xmlns:a16="http://schemas.microsoft.com/office/drawing/2014/main" id="{C809D9E3-5D17-5A9C-67DA-D4832A467057}"/>
              </a:ext>
            </a:extLst>
          </p:cNvPr>
          <p:cNvSpPr txBox="1"/>
          <p:nvPr/>
        </p:nvSpPr>
        <p:spPr>
          <a:xfrm>
            <a:off x="10285957" y="6596390"/>
            <a:ext cx="2872636" cy="215444"/>
          </a:xfrm>
          <a:prstGeom prst="rect">
            <a:avLst/>
          </a:prstGeom>
          <a:noFill/>
        </p:spPr>
        <p:txBody>
          <a:bodyPr wrap="square" rtlCol="0">
            <a:spAutoFit/>
          </a:bodyPr>
          <a:lstStyle/>
          <a:p>
            <a:r>
              <a:rPr lang="fi-FI" sz="800" dirty="0"/>
              <a:t>Kuva copyright: pixabay.com</a:t>
            </a:r>
          </a:p>
        </p:txBody>
      </p:sp>
    </p:spTree>
    <p:extLst>
      <p:ext uri="{BB962C8B-B14F-4D97-AF65-F5344CB8AC3E}">
        <p14:creationId xmlns:p14="http://schemas.microsoft.com/office/powerpoint/2010/main" val="3423035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EECF74-F574-21A5-E739-8064D977C80D}"/>
              </a:ext>
            </a:extLst>
          </p:cNvPr>
          <p:cNvSpPr>
            <a:spLocks noGrp="1"/>
          </p:cNvSpPr>
          <p:nvPr>
            <p:ph type="title"/>
          </p:nvPr>
        </p:nvSpPr>
        <p:spPr>
          <a:xfrm>
            <a:off x="559694" y="857472"/>
            <a:ext cx="10515600" cy="4375976"/>
          </a:xfrm>
        </p:spPr>
        <p:txBody>
          <a:bodyPr/>
          <a:lstStyle/>
          <a:p>
            <a:r>
              <a:rPr lang="fi-FI" sz="3200" dirty="0"/>
              <a:t>-Terveyden kannattelu</a:t>
            </a:r>
            <a:br>
              <a:rPr lang="fi-FI" sz="3200" dirty="0"/>
            </a:br>
            <a:br>
              <a:rPr lang="fi-FI" sz="3200" dirty="0"/>
            </a:br>
            <a:r>
              <a:rPr lang="fi-FI" sz="3200" dirty="0"/>
              <a:t>-Oireiden hoitaminen vai sairauksien syihin puuttuminen?</a:t>
            </a:r>
            <a:br>
              <a:rPr lang="fi-FI" sz="3200" dirty="0"/>
            </a:br>
            <a:br>
              <a:rPr lang="fi-FI" sz="3200" dirty="0"/>
            </a:br>
            <a:r>
              <a:rPr lang="fi-FI" sz="3200" dirty="0"/>
              <a:t>-Vuosia elämään ja elämää vuosiin</a:t>
            </a:r>
            <a:br>
              <a:rPr lang="fi-FI" sz="3200" dirty="0"/>
            </a:br>
            <a:br>
              <a:rPr lang="fi-FI" sz="3200" dirty="0"/>
            </a:br>
            <a:r>
              <a:rPr lang="fi-FI" sz="3200" dirty="0"/>
              <a:t>-Siirrytään sairauskeskeisyydestä terveyskeskeisyyteen</a:t>
            </a:r>
            <a:br>
              <a:rPr lang="fi-FI" dirty="0"/>
            </a:br>
            <a:endParaRPr lang="fi-FI" dirty="0"/>
          </a:p>
        </p:txBody>
      </p:sp>
      <p:sp>
        <p:nvSpPr>
          <p:cNvPr id="3" name="Sisällön paikkamerkki 2">
            <a:extLst>
              <a:ext uri="{FF2B5EF4-FFF2-40B4-BE49-F238E27FC236}">
                <a16:creationId xmlns:a16="http://schemas.microsoft.com/office/drawing/2014/main" id="{3F8DB026-9F4D-E7B1-94EF-A2BBFE78DBEF}"/>
              </a:ext>
            </a:extLst>
          </p:cNvPr>
          <p:cNvSpPr>
            <a:spLocks noGrp="1"/>
          </p:cNvSpPr>
          <p:nvPr>
            <p:ph idx="1"/>
          </p:nvPr>
        </p:nvSpPr>
        <p:spPr>
          <a:xfrm>
            <a:off x="838200" y="5649237"/>
            <a:ext cx="10515600" cy="527725"/>
          </a:xfrm>
        </p:spPr>
        <p:txBody>
          <a:bodyPr/>
          <a:lstStyle/>
          <a:p>
            <a:pPr marL="0" indent="0">
              <a:buNone/>
            </a:pPr>
            <a:r>
              <a:rPr lang="fi-FI" dirty="0"/>
              <a:t> </a:t>
            </a:r>
          </a:p>
        </p:txBody>
      </p:sp>
      <p:pic>
        <p:nvPicPr>
          <p:cNvPr id="4" name="Kuva 3">
            <a:extLst>
              <a:ext uri="{FF2B5EF4-FFF2-40B4-BE49-F238E27FC236}">
                <a16:creationId xmlns:a16="http://schemas.microsoft.com/office/drawing/2014/main" id="{1DAB4BD8-D1B8-3D9A-B8E5-9E181D42212A}"/>
              </a:ext>
            </a:extLst>
          </p:cNvPr>
          <p:cNvPicPr>
            <a:picLocks noChangeAspect="1"/>
          </p:cNvPicPr>
          <p:nvPr/>
        </p:nvPicPr>
        <p:blipFill>
          <a:blip r:embed="rId3"/>
          <a:stretch>
            <a:fillRect/>
          </a:stretch>
        </p:blipFill>
        <p:spPr>
          <a:xfrm>
            <a:off x="9466027" y="4384108"/>
            <a:ext cx="2326183" cy="2342999"/>
          </a:xfrm>
          <a:prstGeom prst="rect">
            <a:avLst/>
          </a:prstGeom>
        </p:spPr>
      </p:pic>
    </p:spTree>
    <p:extLst>
      <p:ext uri="{BB962C8B-B14F-4D97-AF65-F5344CB8AC3E}">
        <p14:creationId xmlns:p14="http://schemas.microsoft.com/office/powerpoint/2010/main" val="3695564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09598" y="302431"/>
            <a:ext cx="10972800" cy="1307701"/>
          </a:xfrm>
          <a:solidFill>
            <a:schemeClr val="accent6">
              <a:lumMod val="20000"/>
              <a:lumOff val="80000"/>
            </a:schemeClr>
          </a:solidFill>
        </p:spPr>
        <p:txBody>
          <a:bodyPr>
            <a:normAutofit/>
          </a:bodyPr>
          <a:lstStyle/>
          <a:p>
            <a:pPr algn="l"/>
            <a:r>
              <a:rPr lang="fi-FI" sz="3200" u="sng" dirty="0"/>
              <a:t>Paljonko rasvaa </a:t>
            </a:r>
            <a:r>
              <a:rPr lang="fi-FI" sz="3200" u="sng" dirty="0">
                <a:highlight>
                  <a:srgbClr val="FFFF00"/>
                </a:highlight>
              </a:rPr>
              <a:t>kokonaisenergiasta</a:t>
            </a:r>
            <a:r>
              <a:rPr lang="fi-FI" sz="3200" u="sng" dirty="0"/>
              <a:t>?</a:t>
            </a:r>
            <a:br>
              <a:rPr lang="fi-FI" sz="3200" u="sng" dirty="0"/>
            </a:br>
            <a:endParaRPr lang="fi-FI" sz="3200" dirty="0"/>
          </a:p>
        </p:txBody>
      </p:sp>
      <p:sp>
        <p:nvSpPr>
          <p:cNvPr id="3" name="Tekstin paikkamerkki 2"/>
          <p:cNvSpPr>
            <a:spLocks noGrp="1"/>
          </p:cNvSpPr>
          <p:nvPr>
            <p:ph type="body" idx="1"/>
          </p:nvPr>
        </p:nvSpPr>
        <p:spPr>
          <a:xfrm>
            <a:off x="609598" y="1610133"/>
            <a:ext cx="5583769" cy="936104"/>
          </a:xfrm>
        </p:spPr>
        <p:txBody>
          <a:bodyPr>
            <a:normAutofit/>
          </a:bodyPr>
          <a:lstStyle/>
          <a:p>
            <a:r>
              <a:rPr lang="fi-FI" dirty="0"/>
              <a:t>Ravintosisältö 100 g:ssa 17% juusto</a:t>
            </a:r>
          </a:p>
        </p:txBody>
      </p:sp>
      <p:graphicFrame>
        <p:nvGraphicFramePr>
          <p:cNvPr id="7" name="Sisällön paikkamerkki 6"/>
          <p:cNvGraphicFramePr>
            <a:graphicFrameLocks noGrp="1"/>
          </p:cNvGraphicFramePr>
          <p:nvPr>
            <p:ph sz="half" idx="2"/>
          </p:nvPr>
        </p:nvGraphicFramePr>
        <p:xfrm>
          <a:off x="615820" y="2574032"/>
          <a:ext cx="3946849" cy="3402598"/>
        </p:xfrm>
        <a:graphic>
          <a:graphicData uri="http://schemas.openxmlformats.org/drawingml/2006/table">
            <a:tbl>
              <a:tblPr/>
              <a:tblGrid>
                <a:gridCol w="2086138">
                  <a:extLst>
                    <a:ext uri="{9D8B030D-6E8A-4147-A177-3AD203B41FA5}">
                      <a16:colId xmlns:a16="http://schemas.microsoft.com/office/drawing/2014/main" val="20000"/>
                    </a:ext>
                  </a:extLst>
                </a:gridCol>
                <a:gridCol w="936835">
                  <a:extLst>
                    <a:ext uri="{9D8B030D-6E8A-4147-A177-3AD203B41FA5}">
                      <a16:colId xmlns:a16="http://schemas.microsoft.com/office/drawing/2014/main" val="20001"/>
                    </a:ext>
                  </a:extLst>
                </a:gridCol>
                <a:gridCol w="923876">
                  <a:extLst>
                    <a:ext uri="{9D8B030D-6E8A-4147-A177-3AD203B41FA5}">
                      <a16:colId xmlns:a16="http://schemas.microsoft.com/office/drawing/2014/main" val="20002"/>
                    </a:ext>
                  </a:extLst>
                </a:gridCol>
              </a:tblGrid>
              <a:tr h="456047">
                <a:tc>
                  <a:txBody>
                    <a:bodyPr/>
                    <a:lstStyle/>
                    <a:p>
                      <a:r>
                        <a:rPr lang="fi-FI" sz="1400" b="1" dirty="0"/>
                        <a:t>Energiaa</a:t>
                      </a:r>
                    </a:p>
                  </a:txBody>
                  <a:tcPr marL="44891" marR="44891" marT="22445" marB="22445" anchor="ctr">
                    <a:lnL>
                      <a:noFill/>
                    </a:lnL>
                    <a:lnR>
                      <a:noFill/>
                    </a:lnR>
                    <a:lnT>
                      <a:noFill/>
                    </a:lnT>
                    <a:lnB>
                      <a:noFill/>
                    </a:lnB>
                  </a:tcPr>
                </a:tc>
                <a:tc>
                  <a:txBody>
                    <a:bodyPr/>
                    <a:lstStyle/>
                    <a:p>
                      <a:r>
                        <a:rPr lang="fi-FI" sz="1400" b="1"/>
                        <a:t>1150</a:t>
                      </a:r>
                    </a:p>
                  </a:txBody>
                  <a:tcPr marL="44891" marR="44891" marT="22445" marB="22445" anchor="ctr">
                    <a:lnL>
                      <a:noFill/>
                    </a:lnL>
                    <a:lnR>
                      <a:noFill/>
                    </a:lnR>
                    <a:lnT>
                      <a:noFill/>
                    </a:lnT>
                    <a:lnB>
                      <a:noFill/>
                    </a:lnB>
                  </a:tcPr>
                </a:tc>
                <a:tc>
                  <a:txBody>
                    <a:bodyPr/>
                    <a:lstStyle/>
                    <a:p>
                      <a:r>
                        <a:rPr lang="fi-FI" sz="1400" b="1" dirty="0"/>
                        <a:t>kJ</a:t>
                      </a:r>
                    </a:p>
                  </a:txBody>
                  <a:tcPr marL="44891" marR="44891" marT="22445" marB="22445" anchor="ctr">
                    <a:lnL>
                      <a:noFill/>
                    </a:lnL>
                    <a:lnR>
                      <a:noFill/>
                    </a:lnR>
                    <a:lnT>
                      <a:noFill/>
                    </a:lnT>
                    <a:lnB>
                      <a:noFill/>
                    </a:lnB>
                  </a:tcPr>
                </a:tc>
                <a:extLst>
                  <a:ext uri="{0D108BD9-81ED-4DB2-BD59-A6C34878D82A}">
                    <a16:rowId xmlns:a16="http://schemas.microsoft.com/office/drawing/2014/main" val="10000"/>
                  </a:ext>
                </a:extLst>
              </a:tr>
              <a:tr h="384043">
                <a:tc>
                  <a:txBody>
                    <a:bodyPr/>
                    <a:lstStyle/>
                    <a:p>
                      <a:r>
                        <a:rPr lang="fi-FI" sz="1400" b="1" dirty="0"/>
                        <a:t>Energiaa (</a:t>
                      </a:r>
                      <a:r>
                        <a:rPr lang="fi-FI" sz="1400" b="1" dirty="0" err="1"/>
                        <a:t>kcal</a:t>
                      </a:r>
                      <a:r>
                        <a:rPr lang="fi-FI" sz="1400" b="1" dirty="0"/>
                        <a:t>)</a:t>
                      </a:r>
                    </a:p>
                  </a:txBody>
                  <a:tcPr marL="44891" marR="44891" marT="22445" marB="22445" anchor="ctr">
                    <a:lnL>
                      <a:noFill/>
                    </a:lnL>
                    <a:lnR>
                      <a:noFill/>
                    </a:lnR>
                    <a:lnT>
                      <a:noFill/>
                    </a:lnT>
                    <a:lnB>
                      <a:noFill/>
                    </a:lnB>
                  </a:tcPr>
                </a:tc>
                <a:tc>
                  <a:txBody>
                    <a:bodyPr/>
                    <a:lstStyle/>
                    <a:p>
                      <a:r>
                        <a:rPr lang="fi-FI" sz="1400" b="1" dirty="0"/>
                        <a:t>270</a:t>
                      </a:r>
                    </a:p>
                  </a:txBody>
                  <a:tcPr marL="44891" marR="44891" marT="22445" marB="22445" anchor="ctr">
                    <a:lnL>
                      <a:noFill/>
                    </a:lnL>
                    <a:lnR>
                      <a:noFill/>
                    </a:lnR>
                    <a:lnT>
                      <a:noFill/>
                    </a:lnT>
                    <a:lnB>
                      <a:noFill/>
                    </a:lnB>
                  </a:tcPr>
                </a:tc>
                <a:tc>
                  <a:txBody>
                    <a:bodyPr/>
                    <a:lstStyle/>
                    <a:p>
                      <a:r>
                        <a:rPr lang="fi-FI" sz="1400" b="1" dirty="0"/>
                        <a:t>kcal</a:t>
                      </a:r>
                    </a:p>
                  </a:txBody>
                  <a:tcPr marL="44891" marR="44891" marT="22445" marB="22445" anchor="ctr">
                    <a:lnL>
                      <a:noFill/>
                    </a:lnL>
                    <a:lnR>
                      <a:noFill/>
                    </a:lnR>
                    <a:lnT>
                      <a:noFill/>
                    </a:lnT>
                    <a:lnB>
                      <a:noFill/>
                    </a:lnB>
                  </a:tcPr>
                </a:tc>
                <a:extLst>
                  <a:ext uri="{0D108BD9-81ED-4DB2-BD59-A6C34878D82A}">
                    <a16:rowId xmlns:a16="http://schemas.microsoft.com/office/drawing/2014/main" val="10001"/>
                  </a:ext>
                </a:extLst>
              </a:tr>
              <a:tr h="384043">
                <a:tc>
                  <a:txBody>
                    <a:bodyPr/>
                    <a:lstStyle/>
                    <a:p>
                      <a:r>
                        <a:rPr lang="fi-FI" sz="1400" b="1" dirty="0"/>
                        <a:t>Proteiinia</a:t>
                      </a:r>
                    </a:p>
                  </a:txBody>
                  <a:tcPr marL="44891" marR="44891" marT="22445" marB="22445" anchor="ctr">
                    <a:lnL>
                      <a:noFill/>
                    </a:lnL>
                    <a:lnR>
                      <a:noFill/>
                    </a:lnR>
                    <a:lnT>
                      <a:noFill/>
                    </a:lnT>
                    <a:lnB>
                      <a:noFill/>
                    </a:lnB>
                  </a:tcPr>
                </a:tc>
                <a:tc>
                  <a:txBody>
                    <a:bodyPr/>
                    <a:lstStyle/>
                    <a:p>
                      <a:r>
                        <a:rPr lang="fi-FI" sz="1400" b="1" dirty="0"/>
                        <a:t>29</a:t>
                      </a:r>
                    </a:p>
                  </a:txBody>
                  <a:tcPr marL="44891" marR="44891" marT="22445" marB="22445" anchor="ctr">
                    <a:lnL>
                      <a:noFill/>
                    </a:lnL>
                    <a:lnR>
                      <a:noFill/>
                    </a:lnR>
                    <a:lnT>
                      <a:noFill/>
                    </a:lnT>
                    <a:lnB>
                      <a:noFill/>
                    </a:lnB>
                  </a:tcPr>
                </a:tc>
                <a:tc>
                  <a:txBody>
                    <a:bodyPr/>
                    <a:lstStyle/>
                    <a:p>
                      <a:r>
                        <a:rPr lang="fi-FI" sz="1400" b="1"/>
                        <a:t>g</a:t>
                      </a:r>
                    </a:p>
                  </a:txBody>
                  <a:tcPr marL="44891" marR="44891" marT="22445" marB="22445" anchor="ctr">
                    <a:lnL>
                      <a:noFill/>
                    </a:lnL>
                    <a:lnR>
                      <a:noFill/>
                    </a:lnR>
                    <a:lnT>
                      <a:noFill/>
                    </a:lnT>
                    <a:lnB>
                      <a:noFill/>
                    </a:lnB>
                  </a:tcPr>
                </a:tc>
                <a:extLst>
                  <a:ext uri="{0D108BD9-81ED-4DB2-BD59-A6C34878D82A}">
                    <a16:rowId xmlns:a16="http://schemas.microsoft.com/office/drawing/2014/main" val="10002"/>
                  </a:ext>
                </a:extLst>
              </a:tr>
              <a:tr h="384043">
                <a:tc>
                  <a:txBody>
                    <a:bodyPr/>
                    <a:lstStyle/>
                    <a:p>
                      <a:r>
                        <a:rPr lang="fi-FI" sz="1400" b="1" dirty="0"/>
                        <a:t>Hiilihydraatteja</a:t>
                      </a:r>
                    </a:p>
                  </a:txBody>
                  <a:tcPr marL="44891" marR="44891" marT="22445" marB="22445" anchor="ctr">
                    <a:lnL>
                      <a:noFill/>
                    </a:lnL>
                    <a:lnR>
                      <a:noFill/>
                    </a:lnR>
                    <a:lnT>
                      <a:noFill/>
                    </a:lnT>
                    <a:lnB>
                      <a:noFill/>
                    </a:lnB>
                  </a:tcPr>
                </a:tc>
                <a:tc>
                  <a:txBody>
                    <a:bodyPr/>
                    <a:lstStyle/>
                    <a:p>
                      <a:r>
                        <a:rPr lang="fi-FI" sz="1400" b="1" dirty="0"/>
                        <a:t>0</a:t>
                      </a:r>
                    </a:p>
                  </a:txBody>
                  <a:tcPr marL="44891" marR="44891" marT="22445" marB="22445" anchor="ctr">
                    <a:lnL>
                      <a:noFill/>
                    </a:lnL>
                    <a:lnR>
                      <a:noFill/>
                    </a:lnR>
                    <a:lnT>
                      <a:noFill/>
                    </a:lnT>
                    <a:lnB>
                      <a:noFill/>
                    </a:lnB>
                  </a:tcPr>
                </a:tc>
                <a:tc>
                  <a:txBody>
                    <a:bodyPr/>
                    <a:lstStyle/>
                    <a:p>
                      <a:r>
                        <a:rPr lang="fi-FI" sz="1400" b="1"/>
                        <a:t>g</a:t>
                      </a:r>
                    </a:p>
                  </a:txBody>
                  <a:tcPr marL="44891" marR="44891" marT="22445" marB="22445" anchor="ctr">
                    <a:lnL>
                      <a:noFill/>
                    </a:lnL>
                    <a:lnR>
                      <a:noFill/>
                    </a:lnR>
                    <a:lnT>
                      <a:noFill/>
                    </a:lnT>
                    <a:lnB>
                      <a:noFill/>
                    </a:lnB>
                  </a:tcPr>
                </a:tc>
                <a:extLst>
                  <a:ext uri="{0D108BD9-81ED-4DB2-BD59-A6C34878D82A}">
                    <a16:rowId xmlns:a16="http://schemas.microsoft.com/office/drawing/2014/main" val="10003"/>
                  </a:ext>
                </a:extLst>
              </a:tr>
              <a:tr h="252770">
                <a:tc>
                  <a:txBody>
                    <a:bodyPr/>
                    <a:lstStyle/>
                    <a:p>
                      <a:r>
                        <a:rPr lang="fi-FI" sz="1400" b="1" dirty="0"/>
                        <a:t>josta laktoosia</a:t>
                      </a:r>
                    </a:p>
                  </a:txBody>
                  <a:tcPr marL="44891" marR="44891" marT="22445" marB="22445" anchor="ctr">
                    <a:lnL>
                      <a:noFill/>
                    </a:lnL>
                    <a:lnR>
                      <a:noFill/>
                    </a:lnR>
                    <a:lnT>
                      <a:noFill/>
                    </a:lnT>
                    <a:lnB>
                      <a:noFill/>
                    </a:lnB>
                  </a:tcPr>
                </a:tc>
                <a:tc>
                  <a:txBody>
                    <a:bodyPr/>
                    <a:lstStyle/>
                    <a:p>
                      <a:r>
                        <a:rPr lang="fi-FI" sz="1400" b="1"/>
                        <a:t>0</a:t>
                      </a:r>
                    </a:p>
                  </a:txBody>
                  <a:tcPr marL="44891" marR="44891" marT="22445" marB="22445" anchor="ctr">
                    <a:lnL>
                      <a:noFill/>
                    </a:lnL>
                    <a:lnR>
                      <a:noFill/>
                    </a:lnR>
                    <a:lnT>
                      <a:noFill/>
                    </a:lnT>
                    <a:lnB>
                      <a:noFill/>
                    </a:lnB>
                  </a:tcPr>
                </a:tc>
                <a:tc>
                  <a:txBody>
                    <a:bodyPr/>
                    <a:lstStyle/>
                    <a:p>
                      <a:r>
                        <a:rPr lang="fi-FI" sz="1400" b="1"/>
                        <a:t>g</a:t>
                      </a:r>
                    </a:p>
                  </a:txBody>
                  <a:tcPr marL="44891" marR="44891" marT="22445" marB="22445" anchor="ctr">
                    <a:lnL>
                      <a:noFill/>
                    </a:lnL>
                    <a:lnR>
                      <a:noFill/>
                    </a:lnR>
                    <a:lnT>
                      <a:noFill/>
                    </a:lnT>
                    <a:lnB>
                      <a:noFill/>
                    </a:lnB>
                  </a:tcPr>
                </a:tc>
                <a:extLst>
                  <a:ext uri="{0D108BD9-81ED-4DB2-BD59-A6C34878D82A}">
                    <a16:rowId xmlns:a16="http://schemas.microsoft.com/office/drawing/2014/main" val="10004"/>
                  </a:ext>
                </a:extLst>
              </a:tr>
              <a:tr h="384043">
                <a:tc>
                  <a:txBody>
                    <a:bodyPr/>
                    <a:lstStyle/>
                    <a:p>
                      <a:r>
                        <a:rPr lang="fi-FI" sz="1400" b="1" dirty="0"/>
                        <a:t>josta sokereita</a:t>
                      </a:r>
                    </a:p>
                  </a:txBody>
                  <a:tcPr marL="44891" marR="44891" marT="22445" marB="22445" anchor="ctr">
                    <a:lnL>
                      <a:noFill/>
                    </a:lnL>
                    <a:lnR>
                      <a:noFill/>
                    </a:lnR>
                    <a:lnT>
                      <a:noFill/>
                    </a:lnT>
                    <a:lnB>
                      <a:noFill/>
                    </a:lnB>
                  </a:tcPr>
                </a:tc>
                <a:tc>
                  <a:txBody>
                    <a:bodyPr/>
                    <a:lstStyle/>
                    <a:p>
                      <a:r>
                        <a:rPr lang="fi-FI" sz="1400" b="1"/>
                        <a:t>0</a:t>
                      </a:r>
                    </a:p>
                  </a:txBody>
                  <a:tcPr marL="44891" marR="44891" marT="22445" marB="22445" anchor="ctr">
                    <a:lnL>
                      <a:noFill/>
                    </a:lnL>
                    <a:lnR>
                      <a:noFill/>
                    </a:lnR>
                    <a:lnT>
                      <a:noFill/>
                    </a:lnT>
                    <a:lnB>
                      <a:noFill/>
                    </a:lnB>
                  </a:tcPr>
                </a:tc>
                <a:tc>
                  <a:txBody>
                    <a:bodyPr/>
                    <a:lstStyle/>
                    <a:p>
                      <a:r>
                        <a:rPr lang="fi-FI" sz="1400" b="1"/>
                        <a:t>g</a:t>
                      </a:r>
                    </a:p>
                  </a:txBody>
                  <a:tcPr marL="44891" marR="44891" marT="22445" marB="22445" anchor="ctr">
                    <a:lnL>
                      <a:noFill/>
                    </a:lnL>
                    <a:lnR>
                      <a:noFill/>
                    </a:lnR>
                    <a:lnT>
                      <a:noFill/>
                    </a:lnT>
                    <a:lnB>
                      <a:noFill/>
                    </a:lnB>
                  </a:tcPr>
                </a:tc>
                <a:extLst>
                  <a:ext uri="{0D108BD9-81ED-4DB2-BD59-A6C34878D82A}">
                    <a16:rowId xmlns:a16="http://schemas.microsoft.com/office/drawing/2014/main" val="10005"/>
                  </a:ext>
                </a:extLst>
              </a:tr>
              <a:tr h="384043">
                <a:tc>
                  <a:txBody>
                    <a:bodyPr/>
                    <a:lstStyle/>
                    <a:p>
                      <a:r>
                        <a:rPr lang="fi-FI" sz="1400" b="1" dirty="0"/>
                        <a:t>Rasvaa</a:t>
                      </a:r>
                    </a:p>
                  </a:txBody>
                  <a:tcPr marL="44891" marR="44891" marT="22445" marB="22445" anchor="ctr">
                    <a:lnL>
                      <a:noFill/>
                    </a:lnL>
                    <a:lnR>
                      <a:noFill/>
                    </a:lnR>
                    <a:lnT>
                      <a:noFill/>
                    </a:lnT>
                    <a:lnB>
                      <a:noFill/>
                    </a:lnB>
                  </a:tcPr>
                </a:tc>
                <a:tc>
                  <a:txBody>
                    <a:bodyPr/>
                    <a:lstStyle/>
                    <a:p>
                      <a:r>
                        <a:rPr lang="fi-FI" sz="1400" b="1" dirty="0"/>
                        <a:t>17</a:t>
                      </a:r>
                    </a:p>
                  </a:txBody>
                  <a:tcPr marL="44891" marR="44891" marT="22445" marB="22445" anchor="ctr">
                    <a:lnL>
                      <a:noFill/>
                    </a:lnL>
                    <a:lnR>
                      <a:noFill/>
                    </a:lnR>
                    <a:lnT>
                      <a:noFill/>
                    </a:lnT>
                    <a:lnB>
                      <a:noFill/>
                    </a:lnB>
                  </a:tcPr>
                </a:tc>
                <a:tc>
                  <a:txBody>
                    <a:bodyPr/>
                    <a:lstStyle/>
                    <a:p>
                      <a:r>
                        <a:rPr lang="fi-FI" sz="1400" b="1"/>
                        <a:t>g</a:t>
                      </a:r>
                    </a:p>
                  </a:txBody>
                  <a:tcPr marL="44891" marR="44891" marT="22445" marB="22445" anchor="ctr">
                    <a:lnL>
                      <a:noFill/>
                    </a:lnL>
                    <a:lnR>
                      <a:noFill/>
                    </a:lnR>
                    <a:lnT>
                      <a:noFill/>
                    </a:lnT>
                    <a:lnB>
                      <a:noFill/>
                    </a:lnB>
                  </a:tcPr>
                </a:tc>
                <a:extLst>
                  <a:ext uri="{0D108BD9-81ED-4DB2-BD59-A6C34878D82A}">
                    <a16:rowId xmlns:a16="http://schemas.microsoft.com/office/drawing/2014/main" val="10006"/>
                  </a:ext>
                </a:extLst>
              </a:tr>
              <a:tr h="384043">
                <a:tc>
                  <a:txBody>
                    <a:bodyPr/>
                    <a:lstStyle/>
                    <a:p>
                      <a:r>
                        <a:rPr lang="fi-FI" sz="1400" b="1" dirty="0"/>
                        <a:t>Tyydyttynyttä rasvaa</a:t>
                      </a:r>
                    </a:p>
                  </a:txBody>
                  <a:tcPr marL="44891" marR="44891" marT="22445" marB="22445" anchor="ctr">
                    <a:lnL>
                      <a:noFill/>
                    </a:lnL>
                    <a:lnR>
                      <a:noFill/>
                    </a:lnR>
                    <a:lnT>
                      <a:noFill/>
                    </a:lnT>
                    <a:lnB>
                      <a:noFill/>
                    </a:lnB>
                  </a:tcPr>
                </a:tc>
                <a:tc>
                  <a:txBody>
                    <a:bodyPr/>
                    <a:lstStyle/>
                    <a:p>
                      <a:r>
                        <a:rPr lang="fi-FI" sz="1400" b="1" dirty="0"/>
                        <a:t>9,4</a:t>
                      </a:r>
                    </a:p>
                  </a:txBody>
                  <a:tcPr marL="44891" marR="44891" marT="22445" marB="22445" anchor="ctr">
                    <a:lnL>
                      <a:noFill/>
                    </a:lnL>
                    <a:lnR>
                      <a:noFill/>
                    </a:lnR>
                    <a:lnT>
                      <a:noFill/>
                    </a:lnT>
                    <a:lnB>
                      <a:noFill/>
                    </a:lnB>
                  </a:tcPr>
                </a:tc>
                <a:tc>
                  <a:txBody>
                    <a:bodyPr/>
                    <a:lstStyle/>
                    <a:p>
                      <a:r>
                        <a:rPr lang="fi-FI" sz="1400" b="1" dirty="0"/>
                        <a:t>g</a:t>
                      </a:r>
                    </a:p>
                  </a:txBody>
                  <a:tcPr marL="44891" marR="44891" marT="22445" marB="22445" anchor="ctr">
                    <a:lnL>
                      <a:noFill/>
                    </a:lnL>
                    <a:lnR>
                      <a:noFill/>
                    </a:lnR>
                    <a:lnT>
                      <a:noFill/>
                    </a:lnT>
                    <a:lnB>
                      <a:noFill/>
                    </a:lnB>
                  </a:tcPr>
                </a:tc>
                <a:extLst>
                  <a:ext uri="{0D108BD9-81ED-4DB2-BD59-A6C34878D82A}">
                    <a16:rowId xmlns:a16="http://schemas.microsoft.com/office/drawing/2014/main" val="10007"/>
                  </a:ext>
                </a:extLst>
              </a:tr>
              <a:tr h="384043">
                <a:tc>
                  <a:txBody>
                    <a:bodyPr/>
                    <a:lstStyle/>
                    <a:p>
                      <a:r>
                        <a:rPr lang="fi-FI" sz="1400" b="1"/>
                        <a:t>Natriumia</a:t>
                      </a:r>
                    </a:p>
                  </a:txBody>
                  <a:tcPr marL="44891" marR="44891" marT="22445" marB="22445" anchor="ctr">
                    <a:lnL>
                      <a:noFill/>
                    </a:lnL>
                    <a:lnR>
                      <a:noFill/>
                    </a:lnR>
                    <a:lnT>
                      <a:noFill/>
                    </a:lnT>
                    <a:lnB>
                      <a:noFill/>
                    </a:lnB>
                  </a:tcPr>
                </a:tc>
                <a:tc>
                  <a:txBody>
                    <a:bodyPr/>
                    <a:lstStyle/>
                    <a:p>
                      <a:r>
                        <a:rPr lang="fi-FI" sz="1400" b="1" dirty="0"/>
                        <a:t>0,5</a:t>
                      </a:r>
                    </a:p>
                  </a:txBody>
                  <a:tcPr marL="44891" marR="44891" marT="22445" marB="22445" anchor="ctr">
                    <a:lnL>
                      <a:noFill/>
                    </a:lnL>
                    <a:lnR>
                      <a:noFill/>
                    </a:lnR>
                    <a:lnT>
                      <a:noFill/>
                    </a:lnT>
                    <a:lnB>
                      <a:noFill/>
                    </a:lnB>
                  </a:tcPr>
                </a:tc>
                <a:tc>
                  <a:txBody>
                    <a:bodyPr/>
                    <a:lstStyle/>
                    <a:p>
                      <a:r>
                        <a:rPr lang="fi-FI" sz="1400" b="1" dirty="0"/>
                        <a:t>g</a:t>
                      </a:r>
                    </a:p>
                  </a:txBody>
                  <a:tcPr marL="44891" marR="44891" marT="22445" marB="22445"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5" name="Tekstin paikkamerkki 4"/>
          <p:cNvSpPr>
            <a:spLocks noGrp="1"/>
          </p:cNvSpPr>
          <p:nvPr>
            <p:ph type="body" sz="quarter" idx="3"/>
          </p:nvPr>
        </p:nvSpPr>
        <p:spPr/>
        <p:txBody>
          <a:bodyPr/>
          <a:lstStyle/>
          <a:p>
            <a:r>
              <a:rPr lang="fi-FI" dirty="0"/>
              <a:t> </a:t>
            </a:r>
          </a:p>
        </p:txBody>
      </p:sp>
      <p:sp>
        <p:nvSpPr>
          <p:cNvPr id="6" name="Sisällön paikkamerkki 5"/>
          <p:cNvSpPr>
            <a:spLocks noGrp="1"/>
          </p:cNvSpPr>
          <p:nvPr>
            <p:ph sz="quarter" idx="4"/>
          </p:nvPr>
        </p:nvSpPr>
        <p:spPr>
          <a:xfrm>
            <a:off x="7342056" y="3814344"/>
            <a:ext cx="4581724" cy="1747308"/>
          </a:xfrm>
          <a:solidFill>
            <a:schemeClr val="accent6">
              <a:lumMod val="20000"/>
              <a:lumOff val="80000"/>
            </a:schemeClr>
          </a:solidFill>
          <a:ln>
            <a:solidFill>
              <a:schemeClr val="tx1"/>
            </a:solidFill>
          </a:ln>
        </p:spPr>
        <p:txBody>
          <a:bodyPr>
            <a:normAutofit fontScale="85000" lnSpcReduction="10000"/>
          </a:bodyPr>
          <a:lstStyle/>
          <a:p>
            <a:pPr marL="0" indent="0">
              <a:buNone/>
            </a:pPr>
            <a:r>
              <a:rPr lang="fi-FI" dirty="0"/>
              <a:t>Lasku: </a:t>
            </a:r>
          </a:p>
          <a:p>
            <a:pPr marL="0" indent="0">
              <a:buNone/>
            </a:pPr>
            <a:r>
              <a:rPr lang="fi-FI" dirty="0"/>
              <a:t>Rasvakalorit/kokonaiskalorit x 100</a:t>
            </a:r>
          </a:p>
          <a:p>
            <a:pPr marL="0" indent="0">
              <a:buNone/>
            </a:pPr>
            <a:endParaRPr lang="fi-FI" dirty="0"/>
          </a:p>
          <a:p>
            <a:pPr marL="0" indent="0">
              <a:buNone/>
            </a:pPr>
            <a:r>
              <a:rPr lang="fi-FI" dirty="0"/>
              <a:t>(9x17/270) x 100 = </a:t>
            </a:r>
            <a:r>
              <a:rPr lang="fi-FI" dirty="0">
                <a:highlight>
                  <a:srgbClr val="FFFF00"/>
                </a:highlight>
              </a:rPr>
              <a:t>57%</a:t>
            </a:r>
          </a:p>
          <a:p>
            <a:endParaRPr lang="fi-FI" dirty="0"/>
          </a:p>
        </p:txBody>
      </p:sp>
      <p:sp>
        <p:nvSpPr>
          <p:cNvPr id="9" name="Ellipsi 8"/>
          <p:cNvSpPr/>
          <p:nvPr/>
        </p:nvSpPr>
        <p:spPr>
          <a:xfrm>
            <a:off x="2625040" y="3068205"/>
            <a:ext cx="620668" cy="3461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p:cNvSpPr/>
          <p:nvPr/>
        </p:nvSpPr>
        <p:spPr>
          <a:xfrm>
            <a:off x="2625040" y="4841115"/>
            <a:ext cx="563003" cy="3487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p:cNvSpPr/>
          <p:nvPr/>
        </p:nvSpPr>
        <p:spPr>
          <a:xfrm>
            <a:off x="7342056" y="4886803"/>
            <a:ext cx="3144389" cy="6748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p:cNvSpPr/>
          <p:nvPr/>
        </p:nvSpPr>
        <p:spPr>
          <a:xfrm>
            <a:off x="4072164" y="4755047"/>
            <a:ext cx="2646943" cy="830997"/>
          </a:xfrm>
          <a:prstGeom prst="rect">
            <a:avLst/>
          </a:prstGeom>
          <a:noFill/>
        </p:spPr>
        <p:txBody>
          <a:bodyPr wrap="none" lIns="91440" tIns="45720" rIns="91440" bIns="45720">
            <a:spAutoFit/>
          </a:bodyPr>
          <a:lstStyle/>
          <a:p>
            <a:pPr algn="ctr"/>
            <a:r>
              <a:rPr lang="fi-F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 g rasvaa = 9 kcal)</a:t>
            </a:r>
          </a:p>
          <a:p>
            <a:pPr algn="ctr"/>
            <a:r>
              <a:rPr lang="fi-F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17 g x 9 = </a:t>
            </a:r>
            <a:r>
              <a:rPr lang="fi-F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ighlight>
                  <a:srgbClr val="FFFF00"/>
                </a:highlight>
              </a:rPr>
              <a:t>153 kcal</a:t>
            </a:r>
          </a:p>
        </p:txBody>
      </p:sp>
      <p:pic>
        <p:nvPicPr>
          <p:cNvPr id="11" name="Kuva 10">
            <a:extLst>
              <a:ext uri="{FF2B5EF4-FFF2-40B4-BE49-F238E27FC236}">
                <a16:creationId xmlns:a16="http://schemas.microsoft.com/office/drawing/2014/main" id="{14972452-F970-4986-BF04-46B994F1DE66}"/>
              </a:ext>
            </a:extLst>
          </p:cNvPr>
          <p:cNvPicPr>
            <a:picLocks noChangeAspect="1"/>
          </p:cNvPicPr>
          <p:nvPr/>
        </p:nvPicPr>
        <p:blipFill rotWithShape="1">
          <a:blip r:embed="rId3"/>
          <a:srcRect t="-1" r="18707" b="24814"/>
          <a:stretch/>
        </p:blipFill>
        <p:spPr>
          <a:xfrm>
            <a:off x="7523012" y="416100"/>
            <a:ext cx="2963433" cy="950778"/>
          </a:xfrm>
          <a:prstGeom prst="rect">
            <a:avLst/>
          </a:prstGeom>
        </p:spPr>
      </p:pic>
      <p:sp>
        <p:nvSpPr>
          <p:cNvPr id="15" name="Suorakulmio 14">
            <a:extLst>
              <a:ext uri="{FF2B5EF4-FFF2-40B4-BE49-F238E27FC236}">
                <a16:creationId xmlns:a16="http://schemas.microsoft.com/office/drawing/2014/main" id="{71FA55AB-5BA0-4146-B846-9D2ECBAEF7F5}"/>
              </a:ext>
            </a:extLst>
          </p:cNvPr>
          <p:cNvSpPr/>
          <p:nvPr/>
        </p:nvSpPr>
        <p:spPr>
          <a:xfrm>
            <a:off x="486033" y="4819136"/>
            <a:ext cx="3586132" cy="4287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6E31A3CB-D3A7-4E2B-AAE7-C680D40E05AC}"/>
              </a:ext>
            </a:extLst>
          </p:cNvPr>
          <p:cNvSpPr/>
          <p:nvPr/>
        </p:nvSpPr>
        <p:spPr>
          <a:xfrm>
            <a:off x="486032" y="3015049"/>
            <a:ext cx="3586132" cy="4139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28BCC482-9488-48EE-8CF0-626A369F2DFE}"/>
              </a:ext>
            </a:extLst>
          </p:cNvPr>
          <p:cNvSpPr/>
          <p:nvPr/>
        </p:nvSpPr>
        <p:spPr>
          <a:xfrm>
            <a:off x="4180752" y="3015049"/>
            <a:ext cx="1214883" cy="461665"/>
          </a:xfrm>
          <a:prstGeom prst="rect">
            <a:avLst/>
          </a:prstGeom>
          <a:noFill/>
        </p:spPr>
        <p:txBody>
          <a:bodyPr wrap="none" lIns="91440" tIns="45720" rIns="91440" bIns="45720">
            <a:spAutoFit/>
          </a:bodyPr>
          <a:lstStyle/>
          <a:p>
            <a:pPr algn="ctr"/>
            <a:r>
              <a:rPr lang="fi-F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ighlight>
                  <a:srgbClr val="FFFF00"/>
                </a:highlight>
              </a:rPr>
              <a:t>270 kcal</a:t>
            </a:r>
          </a:p>
        </p:txBody>
      </p:sp>
      <p:pic>
        <p:nvPicPr>
          <p:cNvPr id="8" name="Kuva 7">
            <a:extLst>
              <a:ext uri="{FF2B5EF4-FFF2-40B4-BE49-F238E27FC236}">
                <a16:creationId xmlns:a16="http://schemas.microsoft.com/office/drawing/2014/main" id="{26CC88FC-3723-6D2D-6F7E-D533D00465B9}"/>
              </a:ext>
            </a:extLst>
          </p:cNvPr>
          <p:cNvPicPr>
            <a:picLocks noChangeAspect="1"/>
          </p:cNvPicPr>
          <p:nvPr/>
        </p:nvPicPr>
        <p:blipFill>
          <a:blip r:embed="rId4"/>
          <a:stretch>
            <a:fillRect/>
          </a:stretch>
        </p:blipFill>
        <p:spPr>
          <a:xfrm>
            <a:off x="609598" y="1267749"/>
            <a:ext cx="1041511" cy="674849"/>
          </a:xfrm>
          <a:prstGeom prst="rect">
            <a:avLst/>
          </a:prstGeom>
        </p:spPr>
      </p:pic>
    </p:spTree>
    <p:extLst>
      <p:ext uri="{BB962C8B-B14F-4D97-AF65-F5344CB8AC3E}">
        <p14:creationId xmlns:p14="http://schemas.microsoft.com/office/powerpoint/2010/main" val="1760805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CDA9C3-B1B9-406E-8AA8-4EFAF320176B}"/>
              </a:ext>
            </a:extLst>
          </p:cNvPr>
          <p:cNvSpPr>
            <a:spLocks noGrp="1"/>
          </p:cNvSpPr>
          <p:nvPr>
            <p:ph type="title"/>
          </p:nvPr>
        </p:nvSpPr>
        <p:spPr>
          <a:xfrm>
            <a:off x="1800807" y="290557"/>
            <a:ext cx="9408367" cy="1143000"/>
          </a:xfrm>
          <a:solidFill>
            <a:schemeClr val="accent2">
              <a:lumMod val="40000"/>
              <a:lumOff val="60000"/>
            </a:schemeClr>
          </a:solidFill>
        </p:spPr>
        <p:txBody>
          <a:bodyPr>
            <a:normAutofit fontScale="90000"/>
          </a:bodyPr>
          <a:lstStyle/>
          <a:p>
            <a:r>
              <a:rPr lang="fi-FI" dirty="0"/>
              <a:t>Tavoite on: Kovaa rasvaa alle 1/3 tuotteen kokonaisrasvasta!</a:t>
            </a:r>
          </a:p>
        </p:txBody>
      </p:sp>
      <p:pic>
        <p:nvPicPr>
          <p:cNvPr id="5" name="Sisällön paikkamerkki 4">
            <a:extLst>
              <a:ext uri="{FF2B5EF4-FFF2-40B4-BE49-F238E27FC236}">
                <a16:creationId xmlns:a16="http://schemas.microsoft.com/office/drawing/2014/main" id="{F18D4DDC-E6AA-4C77-8A97-6673A121A28A}"/>
              </a:ext>
            </a:extLst>
          </p:cNvPr>
          <p:cNvPicPr>
            <a:picLocks noGrp="1" noChangeAspect="1"/>
          </p:cNvPicPr>
          <p:nvPr>
            <p:ph idx="1"/>
          </p:nvPr>
        </p:nvPicPr>
        <p:blipFill>
          <a:blip r:embed="rId3"/>
          <a:stretch>
            <a:fillRect/>
          </a:stretch>
        </p:blipFill>
        <p:spPr>
          <a:xfrm>
            <a:off x="1044671" y="2569934"/>
            <a:ext cx="3944454" cy="3426249"/>
          </a:xfrm>
          <a:ln>
            <a:solidFill>
              <a:schemeClr val="tx1"/>
            </a:solidFill>
          </a:ln>
        </p:spPr>
      </p:pic>
      <p:sp>
        <p:nvSpPr>
          <p:cNvPr id="7" name="Tekstiruutu 6">
            <a:extLst>
              <a:ext uri="{FF2B5EF4-FFF2-40B4-BE49-F238E27FC236}">
                <a16:creationId xmlns:a16="http://schemas.microsoft.com/office/drawing/2014/main" id="{4864266B-5709-4F1F-AD08-6128B78F9DD3}"/>
              </a:ext>
            </a:extLst>
          </p:cNvPr>
          <p:cNvSpPr txBox="1"/>
          <p:nvPr/>
        </p:nvSpPr>
        <p:spPr>
          <a:xfrm>
            <a:off x="1044671" y="1826081"/>
            <a:ext cx="3944454" cy="646331"/>
          </a:xfrm>
          <a:prstGeom prst="rect">
            <a:avLst/>
          </a:prstGeom>
          <a:noFill/>
          <a:ln>
            <a:solidFill>
              <a:schemeClr val="tx1"/>
            </a:solidFill>
          </a:ln>
        </p:spPr>
        <p:txBody>
          <a:bodyPr wrap="square">
            <a:spAutoFit/>
          </a:bodyPr>
          <a:lstStyle/>
          <a:p>
            <a:r>
              <a:rPr lang="fi-FI" dirty="0"/>
              <a:t>Ravintosisältö 100 g:ssa </a:t>
            </a:r>
          </a:p>
          <a:p>
            <a:r>
              <a:rPr lang="fi-FI" dirty="0"/>
              <a:t>Edam 17% juusto</a:t>
            </a:r>
          </a:p>
        </p:txBody>
      </p:sp>
      <p:sp>
        <p:nvSpPr>
          <p:cNvPr id="8" name="Suorakulmio 7">
            <a:extLst>
              <a:ext uri="{FF2B5EF4-FFF2-40B4-BE49-F238E27FC236}">
                <a16:creationId xmlns:a16="http://schemas.microsoft.com/office/drawing/2014/main" id="{AD34D524-2D5F-42EA-ACAD-72389DFD5F96}"/>
              </a:ext>
            </a:extLst>
          </p:cNvPr>
          <p:cNvSpPr/>
          <p:nvPr/>
        </p:nvSpPr>
        <p:spPr>
          <a:xfrm>
            <a:off x="849086" y="4814596"/>
            <a:ext cx="4366726" cy="767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w="38100">
                <a:solidFill>
                  <a:srgbClr val="FF0000"/>
                </a:solidFill>
              </a:ln>
            </a:endParaRPr>
          </a:p>
        </p:txBody>
      </p:sp>
      <p:pic>
        <p:nvPicPr>
          <p:cNvPr id="9" name="Kuva 8">
            <a:extLst>
              <a:ext uri="{FF2B5EF4-FFF2-40B4-BE49-F238E27FC236}">
                <a16:creationId xmlns:a16="http://schemas.microsoft.com/office/drawing/2014/main" id="{C4573CCA-DF7E-468A-90F9-71E3348AA8F2}"/>
              </a:ext>
            </a:extLst>
          </p:cNvPr>
          <p:cNvPicPr>
            <a:picLocks noChangeAspect="1"/>
          </p:cNvPicPr>
          <p:nvPr/>
        </p:nvPicPr>
        <p:blipFill>
          <a:blip r:embed="rId4"/>
          <a:stretch>
            <a:fillRect/>
          </a:stretch>
        </p:blipFill>
        <p:spPr>
          <a:xfrm>
            <a:off x="6027499" y="4325385"/>
            <a:ext cx="4667710" cy="1597290"/>
          </a:xfrm>
          <a:prstGeom prst="rect">
            <a:avLst/>
          </a:prstGeom>
          <a:ln>
            <a:solidFill>
              <a:schemeClr val="tx1"/>
            </a:solidFill>
          </a:ln>
        </p:spPr>
      </p:pic>
      <p:pic>
        <p:nvPicPr>
          <p:cNvPr id="3" name="Kuva 2">
            <a:extLst>
              <a:ext uri="{FF2B5EF4-FFF2-40B4-BE49-F238E27FC236}">
                <a16:creationId xmlns:a16="http://schemas.microsoft.com/office/drawing/2014/main" id="{7C6131FF-57DE-B899-EF6B-99ACEBE89113}"/>
              </a:ext>
            </a:extLst>
          </p:cNvPr>
          <p:cNvPicPr>
            <a:picLocks noChangeAspect="1"/>
          </p:cNvPicPr>
          <p:nvPr/>
        </p:nvPicPr>
        <p:blipFill>
          <a:blip r:embed="rId5"/>
          <a:stretch>
            <a:fillRect/>
          </a:stretch>
        </p:blipFill>
        <p:spPr>
          <a:xfrm>
            <a:off x="401874" y="463462"/>
            <a:ext cx="1070010" cy="693315"/>
          </a:xfrm>
          <a:prstGeom prst="rect">
            <a:avLst/>
          </a:prstGeom>
        </p:spPr>
      </p:pic>
    </p:spTree>
    <p:extLst>
      <p:ext uri="{BB962C8B-B14F-4D97-AF65-F5344CB8AC3E}">
        <p14:creationId xmlns:p14="http://schemas.microsoft.com/office/powerpoint/2010/main" val="637543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F31AA742-0CA3-4AB3-B49B-9D7AE4640B69}"/>
              </a:ext>
            </a:extLst>
          </p:cNvPr>
          <p:cNvSpPr txBox="1"/>
          <p:nvPr/>
        </p:nvSpPr>
        <p:spPr>
          <a:xfrm>
            <a:off x="189416" y="74141"/>
            <a:ext cx="1997676" cy="646331"/>
          </a:xfrm>
          <a:prstGeom prst="rect">
            <a:avLst/>
          </a:prstGeom>
          <a:noFill/>
          <a:ln>
            <a:solidFill>
              <a:schemeClr val="tx1"/>
            </a:solidFill>
          </a:ln>
        </p:spPr>
        <p:txBody>
          <a:bodyPr wrap="square" rtlCol="0">
            <a:spAutoFit/>
          </a:bodyPr>
          <a:lstStyle/>
          <a:p>
            <a:pPr algn="ctr"/>
            <a:r>
              <a:rPr lang="fi-FI" dirty="0"/>
              <a:t>Kevytmaito</a:t>
            </a:r>
          </a:p>
          <a:p>
            <a:pPr algn="ctr"/>
            <a:r>
              <a:rPr lang="fi-FI" dirty="0"/>
              <a:t>1,5 % =  29%</a:t>
            </a:r>
          </a:p>
        </p:txBody>
      </p:sp>
      <p:sp>
        <p:nvSpPr>
          <p:cNvPr id="7" name="Tekstiruutu 6">
            <a:extLst>
              <a:ext uri="{FF2B5EF4-FFF2-40B4-BE49-F238E27FC236}">
                <a16:creationId xmlns:a16="http://schemas.microsoft.com/office/drawing/2014/main" id="{91EA36E2-7181-4E02-A134-B30BBA80D175}"/>
              </a:ext>
            </a:extLst>
          </p:cNvPr>
          <p:cNvSpPr txBox="1"/>
          <p:nvPr/>
        </p:nvSpPr>
        <p:spPr>
          <a:xfrm>
            <a:off x="3317343" y="74141"/>
            <a:ext cx="1186249" cy="646331"/>
          </a:xfrm>
          <a:prstGeom prst="rect">
            <a:avLst/>
          </a:prstGeom>
          <a:noFill/>
          <a:ln>
            <a:solidFill>
              <a:schemeClr val="tx1"/>
            </a:solidFill>
          </a:ln>
        </p:spPr>
        <p:txBody>
          <a:bodyPr wrap="square">
            <a:spAutoFit/>
          </a:bodyPr>
          <a:lstStyle/>
          <a:p>
            <a:pPr algn="ctr"/>
            <a:r>
              <a:rPr lang="fi-FI" dirty="0"/>
              <a:t>Edam 9%</a:t>
            </a:r>
          </a:p>
          <a:p>
            <a:pPr algn="ctr"/>
            <a:r>
              <a:rPr lang="fi-FI" dirty="0"/>
              <a:t>9 % = 39%</a:t>
            </a:r>
          </a:p>
        </p:txBody>
      </p:sp>
      <p:sp>
        <p:nvSpPr>
          <p:cNvPr id="9" name="Tekstiruutu 8">
            <a:extLst>
              <a:ext uri="{FF2B5EF4-FFF2-40B4-BE49-F238E27FC236}">
                <a16:creationId xmlns:a16="http://schemas.microsoft.com/office/drawing/2014/main" id="{ECEFFD17-0D00-41D6-B4AB-ACFD69F3F9CD}"/>
              </a:ext>
            </a:extLst>
          </p:cNvPr>
          <p:cNvSpPr txBox="1"/>
          <p:nvPr/>
        </p:nvSpPr>
        <p:spPr>
          <a:xfrm>
            <a:off x="8959194" y="74139"/>
            <a:ext cx="1802081" cy="646331"/>
          </a:xfrm>
          <a:prstGeom prst="rect">
            <a:avLst/>
          </a:prstGeom>
          <a:noFill/>
          <a:ln>
            <a:solidFill>
              <a:schemeClr val="tx1"/>
            </a:solidFill>
          </a:ln>
        </p:spPr>
        <p:txBody>
          <a:bodyPr wrap="square" rtlCol="0">
            <a:spAutoFit/>
          </a:bodyPr>
          <a:lstStyle/>
          <a:p>
            <a:pPr algn="ctr"/>
            <a:r>
              <a:rPr lang="fi-FI" sz="1800" dirty="0"/>
              <a:t>Kahvikerma 10 % </a:t>
            </a:r>
          </a:p>
          <a:p>
            <a:pPr algn="ctr"/>
            <a:r>
              <a:rPr lang="fi-FI" sz="1800" dirty="0"/>
              <a:t>10 % = 75 %</a:t>
            </a:r>
          </a:p>
        </p:txBody>
      </p:sp>
      <p:sp>
        <p:nvSpPr>
          <p:cNvPr id="11" name="Tekstiruutu 10">
            <a:extLst>
              <a:ext uri="{FF2B5EF4-FFF2-40B4-BE49-F238E27FC236}">
                <a16:creationId xmlns:a16="http://schemas.microsoft.com/office/drawing/2014/main" id="{698BADB2-1A08-4181-9013-E329D9CC02B4}"/>
              </a:ext>
            </a:extLst>
          </p:cNvPr>
          <p:cNvSpPr txBox="1"/>
          <p:nvPr/>
        </p:nvSpPr>
        <p:spPr>
          <a:xfrm>
            <a:off x="5924613" y="74140"/>
            <a:ext cx="1416137" cy="646331"/>
          </a:xfrm>
          <a:prstGeom prst="rect">
            <a:avLst/>
          </a:prstGeom>
          <a:noFill/>
          <a:ln>
            <a:solidFill>
              <a:schemeClr val="tx1"/>
            </a:solidFill>
          </a:ln>
        </p:spPr>
        <p:txBody>
          <a:bodyPr wrap="square" rtlCol="0">
            <a:spAutoFit/>
          </a:bodyPr>
          <a:lstStyle/>
          <a:p>
            <a:pPr algn="ctr"/>
            <a:r>
              <a:rPr lang="fi-FI" sz="1800" dirty="0"/>
              <a:t>Täysmaito</a:t>
            </a:r>
          </a:p>
          <a:p>
            <a:pPr algn="ctr"/>
            <a:r>
              <a:rPr lang="fi-FI" sz="1800" dirty="0"/>
              <a:t>3,5 % =  50 %</a:t>
            </a:r>
          </a:p>
        </p:txBody>
      </p:sp>
      <p:sp>
        <p:nvSpPr>
          <p:cNvPr id="14" name="Tekstiruutu 13">
            <a:extLst>
              <a:ext uri="{FF2B5EF4-FFF2-40B4-BE49-F238E27FC236}">
                <a16:creationId xmlns:a16="http://schemas.microsoft.com/office/drawing/2014/main" id="{F2650A18-E558-42D9-B51F-1353F8CEB088}"/>
              </a:ext>
            </a:extLst>
          </p:cNvPr>
          <p:cNvSpPr txBox="1"/>
          <p:nvPr/>
        </p:nvSpPr>
        <p:spPr>
          <a:xfrm>
            <a:off x="189416" y="3405150"/>
            <a:ext cx="2370438" cy="646331"/>
          </a:xfrm>
          <a:prstGeom prst="rect">
            <a:avLst/>
          </a:prstGeom>
          <a:noFill/>
          <a:ln>
            <a:solidFill>
              <a:schemeClr val="tx1"/>
            </a:solidFill>
          </a:ln>
        </p:spPr>
        <p:txBody>
          <a:bodyPr wrap="square">
            <a:spAutoFit/>
          </a:bodyPr>
          <a:lstStyle/>
          <a:p>
            <a:pPr marL="0" indent="0">
              <a:buNone/>
            </a:pPr>
            <a:r>
              <a:rPr lang="fi-FI" dirty="0"/>
              <a:t>Naudan paistijauheliha</a:t>
            </a:r>
          </a:p>
          <a:p>
            <a:pPr marL="0" indent="0">
              <a:buNone/>
            </a:pPr>
            <a:r>
              <a:rPr lang="fi-FI" dirty="0"/>
              <a:t>10 % = 53 %</a:t>
            </a:r>
          </a:p>
        </p:txBody>
      </p:sp>
      <p:sp>
        <p:nvSpPr>
          <p:cNvPr id="17" name="Tekstiruutu 16">
            <a:extLst>
              <a:ext uri="{FF2B5EF4-FFF2-40B4-BE49-F238E27FC236}">
                <a16:creationId xmlns:a16="http://schemas.microsoft.com/office/drawing/2014/main" id="{E884A3E2-FA0B-43E9-84D8-2D661C3EC2FC}"/>
              </a:ext>
            </a:extLst>
          </p:cNvPr>
          <p:cNvSpPr txBox="1"/>
          <p:nvPr/>
        </p:nvSpPr>
        <p:spPr>
          <a:xfrm>
            <a:off x="3625180" y="3406128"/>
            <a:ext cx="2090350" cy="701731"/>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i-FI" dirty="0"/>
              <a:t>Nakki</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i-FI" dirty="0"/>
              <a:t>21 % = 79 %</a:t>
            </a:r>
          </a:p>
        </p:txBody>
      </p:sp>
      <p:sp>
        <p:nvSpPr>
          <p:cNvPr id="20" name="Tekstiruutu 19">
            <a:extLst>
              <a:ext uri="{FF2B5EF4-FFF2-40B4-BE49-F238E27FC236}">
                <a16:creationId xmlns:a16="http://schemas.microsoft.com/office/drawing/2014/main" id="{852BBF77-7751-40D5-850B-288FF368F70F}"/>
              </a:ext>
            </a:extLst>
          </p:cNvPr>
          <p:cNvSpPr txBox="1"/>
          <p:nvPr/>
        </p:nvSpPr>
        <p:spPr>
          <a:xfrm>
            <a:off x="6658000" y="3405150"/>
            <a:ext cx="1671465" cy="70173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i-FI" dirty="0"/>
              <a:t>Kalkkunaleike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i-FI" dirty="0"/>
              <a:t>3,5 % = 30 %</a:t>
            </a:r>
          </a:p>
        </p:txBody>
      </p:sp>
      <p:sp>
        <p:nvSpPr>
          <p:cNvPr id="23" name="Tekstiruutu 22">
            <a:extLst>
              <a:ext uri="{FF2B5EF4-FFF2-40B4-BE49-F238E27FC236}">
                <a16:creationId xmlns:a16="http://schemas.microsoft.com/office/drawing/2014/main" id="{BCB631E0-3D55-4F5D-9649-D5F2F479EE0D}"/>
              </a:ext>
            </a:extLst>
          </p:cNvPr>
          <p:cNvSpPr txBox="1"/>
          <p:nvPr/>
        </p:nvSpPr>
        <p:spPr>
          <a:xfrm>
            <a:off x="9702499" y="3406127"/>
            <a:ext cx="1952368" cy="701731"/>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i-FI" dirty="0"/>
              <a:t>Lohifilee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i-FI" dirty="0"/>
              <a:t>13,5 % = 62 %</a:t>
            </a:r>
          </a:p>
        </p:txBody>
      </p:sp>
      <p:sp>
        <p:nvSpPr>
          <p:cNvPr id="24" name="Tekstiruutu 23">
            <a:extLst>
              <a:ext uri="{FF2B5EF4-FFF2-40B4-BE49-F238E27FC236}">
                <a16:creationId xmlns:a16="http://schemas.microsoft.com/office/drawing/2014/main" id="{B1279B3B-11BF-42CA-824E-181C6DD0DC5F}"/>
              </a:ext>
            </a:extLst>
          </p:cNvPr>
          <p:cNvSpPr txBox="1"/>
          <p:nvPr/>
        </p:nvSpPr>
        <p:spPr>
          <a:xfrm>
            <a:off x="2323322" y="2567361"/>
            <a:ext cx="7082323" cy="523220"/>
          </a:xfrm>
          <a:prstGeom prst="rect">
            <a:avLst/>
          </a:prstGeom>
          <a:solidFill>
            <a:schemeClr val="tx1"/>
          </a:solidFill>
          <a:ln>
            <a:solidFill>
              <a:schemeClr val="tx1"/>
            </a:solidFill>
          </a:ln>
        </p:spPr>
        <p:txBody>
          <a:bodyPr wrap="none" rtlCol="0">
            <a:spAutoFit/>
          </a:bodyPr>
          <a:lstStyle/>
          <a:p>
            <a:r>
              <a:rPr lang="fi-FI" sz="2800" dirty="0">
                <a:solidFill>
                  <a:schemeClr val="bg1"/>
                </a:solidFill>
              </a:rPr>
              <a:t>Montako prosenttia energiasta tulee rasvasta?</a:t>
            </a:r>
            <a:r>
              <a:rPr lang="fi-FI" sz="2800" dirty="0"/>
              <a:t>?</a:t>
            </a:r>
          </a:p>
        </p:txBody>
      </p:sp>
      <p:pic>
        <p:nvPicPr>
          <p:cNvPr id="5" name="Kuva 4">
            <a:extLst>
              <a:ext uri="{FF2B5EF4-FFF2-40B4-BE49-F238E27FC236}">
                <a16:creationId xmlns:a16="http://schemas.microsoft.com/office/drawing/2014/main" id="{575B2C67-1757-A2DF-5607-63D5978015E4}"/>
              </a:ext>
            </a:extLst>
          </p:cNvPr>
          <p:cNvPicPr>
            <a:picLocks noChangeAspect="1"/>
          </p:cNvPicPr>
          <p:nvPr/>
        </p:nvPicPr>
        <p:blipFill rotWithShape="1">
          <a:blip r:embed="rId3"/>
          <a:srcRect l="22253" r="22086"/>
          <a:stretch/>
        </p:blipFill>
        <p:spPr>
          <a:xfrm>
            <a:off x="820154" y="1127914"/>
            <a:ext cx="736199" cy="1322630"/>
          </a:xfrm>
          <a:prstGeom prst="rect">
            <a:avLst/>
          </a:prstGeom>
        </p:spPr>
      </p:pic>
      <p:pic>
        <p:nvPicPr>
          <p:cNvPr id="6" name="Kuva 5">
            <a:extLst>
              <a:ext uri="{FF2B5EF4-FFF2-40B4-BE49-F238E27FC236}">
                <a16:creationId xmlns:a16="http://schemas.microsoft.com/office/drawing/2014/main" id="{E586B167-FFFE-6D9E-759A-15E80CE06FA9}"/>
              </a:ext>
            </a:extLst>
          </p:cNvPr>
          <p:cNvPicPr>
            <a:picLocks noChangeAspect="1"/>
          </p:cNvPicPr>
          <p:nvPr/>
        </p:nvPicPr>
        <p:blipFill>
          <a:blip r:embed="rId4"/>
          <a:stretch>
            <a:fillRect/>
          </a:stretch>
        </p:blipFill>
        <p:spPr>
          <a:xfrm>
            <a:off x="3299789" y="1127914"/>
            <a:ext cx="1042506" cy="676715"/>
          </a:xfrm>
          <a:prstGeom prst="rect">
            <a:avLst/>
          </a:prstGeom>
        </p:spPr>
      </p:pic>
      <p:pic>
        <p:nvPicPr>
          <p:cNvPr id="13" name="Kuva 12">
            <a:extLst>
              <a:ext uri="{FF2B5EF4-FFF2-40B4-BE49-F238E27FC236}">
                <a16:creationId xmlns:a16="http://schemas.microsoft.com/office/drawing/2014/main" id="{CB4286BE-AAF2-12C0-ADD8-95C1F229CDE5}"/>
              </a:ext>
            </a:extLst>
          </p:cNvPr>
          <p:cNvPicPr>
            <a:picLocks noChangeAspect="1"/>
          </p:cNvPicPr>
          <p:nvPr/>
        </p:nvPicPr>
        <p:blipFill rotWithShape="1">
          <a:blip r:embed="rId5"/>
          <a:srcRect l="26650" t="16426" r="26936" b="15887"/>
          <a:stretch/>
        </p:blipFill>
        <p:spPr>
          <a:xfrm>
            <a:off x="6176606" y="1001804"/>
            <a:ext cx="791292" cy="1153968"/>
          </a:xfrm>
          <a:prstGeom prst="rect">
            <a:avLst/>
          </a:prstGeom>
        </p:spPr>
      </p:pic>
      <p:pic>
        <p:nvPicPr>
          <p:cNvPr id="16" name="Kuva 15">
            <a:extLst>
              <a:ext uri="{FF2B5EF4-FFF2-40B4-BE49-F238E27FC236}">
                <a16:creationId xmlns:a16="http://schemas.microsoft.com/office/drawing/2014/main" id="{44AED086-ED1C-0992-2B69-17FBDB3E45BA}"/>
              </a:ext>
            </a:extLst>
          </p:cNvPr>
          <p:cNvPicPr>
            <a:picLocks noChangeAspect="1"/>
          </p:cNvPicPr>
          <p:nvPr/>
        </p:nvPicPr>
        <p:blipFill rotWithShape="1">
          <a:blip r:embed="rId6"/>
          <a:srcRect l="21442" t="25558" r="21064" b="18896"/>
          <a:stretch/>
        </p:blipFill>
        <p:spPr>
          <a:xfrm>
            <a:off x="9338829" y="1030200"/>
            <a:ext cx="851094" cy="1239481"/>
          </a:xfrm>
          <a:prstGeom prst="rect">
            <a:avLst/>
          </a:prstGeom>
        </p:spPr>
      </p:pic>
      <p:pic>
        <p:nvPicPr>
          <p:cNvPr id="19" name="Kuva 18">
            <a:extLst>
              <a:ext uri="{FF2B5EF4-FFF2-40B4-BE49-F238E27FC236}">
                <a16:creationId xmlns:a16="http://schemas.microsoft.com/office/drawing/2014/main" id="{56CA4457-770F-3FE1-6853-43BCE305F4EC}"/>
              </a:ext>
            </a:extLst>
          </p:cNvPr>
          <p:cNvPicPr>
            <a:picLocks noChangeAspect="1"/>
          </p:cNvPicPr>
          <p:nvPr/>
        </p:nvPicPr>
        <p:blipFill rotWithShape="1">
          <a:blip r:embed="rId7"/>
          <a:srcRect l="22682" t="26859" r="35656" b="27197"/>
          <a:stretch/>
        </p:blipFill>
        <p:spPr>
          <a:xfrm>
            <a:off x="366256" y="4509283"/>
            <a:ext cx="2016758" cy="1482733"/>
          </a:xfrm>
          <a:prstGeom prst="rect">
            <a:avLst/>
          </a:prstGeom>
        </p:spPr>
      </p:pic>
      <p:pic>
        <p:nvPicPr>
          <p:cNvPr id="22" name="Kuva 21">
            <a:extLst>
              <a:ext uri="{FF2B5EF4-FFF2-40B4-BE49-F238E27FC236}">
                <a16:creationId xmlns:a16="http://schemas.microsoft.com/office/drawing/2014/main" id="{EE09408A-D33D-63A3-D52E-1DEDAC344663}"/>
              </a:ext>
            </a:extLst>
          </p:cNvPr>
          <p:cNvPicPr>
            <a:picLocks noChangeAspect="1"/>
          </p:cNvPicPr>
          <p:nvPr/>
        </p:nvPicPr>
        <p:blipFill>
          <a:blip r:embed="rId8"/>
          <a:stretch>
            <a:fillRect/>
          </a:stretch>
        </p:blipFill>
        <p:spPr>
          <a:xfrm>
            <a:off x="3820438" y="4507068"/>
            <a:ext cx="1768207" cy="1768207"/>
          </a:xfrm>
          <a:prstGeom prst="rect">
            <a:avLst/>
          </a:prstGeom>
        </p:spPr>
      </p:pic>
      <p:pic>
        <p:nvPicPr>
          <p:cNvPr id="25" name="Kuva 24">
            <a:extLst>
              <a:ext uri="{FF2B5EF4-FFF2-40B4-BE49-F238E27FC236}">
                <a16:creationId xmlns:a16="http://schemas.microsoft.com/office/drawing/2014/main" id="{ED15E014-CC32-3B5E-531C-796ED2EFAF70}"/>
              </a:ext>
            </a:extLst>
          </p:cNvPr>
          <p:cNvPicPr>
            <a:picLocks noChangeAspect="1"/>
          </p:cNvPicPr>
          <p:nvPr/>
        </p:nvPicPr>
        <p:blipFill rotWithShape="1">
          <a:blip r:embed="rId9"/>
          <a:srcRect l="13848" r="13721"/>
          <a:stretch/>
        </p:blipFill>
        <p:spPr>
          <a:xfrm>
            <a:off x="6765382" y="4507068"/>
            <a:ext cx="1869340" cy="1564541"/>
          </a:xfrm>
          <a:prstGeom prst="rect">
            <a:avLst/>
          </a:prstGeom>
        </p:spPr>
      </p:pic>
      <p:pic>
        <p:nvPicPr>
          <p:cNvPr id="26" name="Kuva 25">
            <a:extLst>
              <a:ext uri="{FF2B5EF4-FFF2-40B4-BE49-F238E27FC236}">
                <a16:creationId xmlns:a16="http://schemas.microsoft.com/office/drawing/2014/main" id="{6712AFAF-E55A-EA64-F59A-965ABF1345E1}"/>
              </a:ext>
            </a:extLst>
          </p:cNvPr>
          <p:cNvPicPr>
            <a:picLocks noChangeAspect="1"/>
          </p:cNvPicPr>
          <p:nvPr/>
        </p:nvPicPr>
        <p:blipFill rotWithShape="1">
          <a:blip r:embed="rId10"/>
          <a:srcRect l="42336" t="10596" r="11686" b="13013"/>
          <a:stretch/>
        </p:blipFill>
        <p:spPr>
          <a:xfrm>
            <a:off x="9860234" y="4507068"/>
            <a:ext cx="1515403" cy="1678489"/>
          </a:xfrm>
          <a:prstGeom prst="rect">
            <a:avLst/>
          </a:prstGeom>
        </p:spPr>
      </p:pic>
      <p:sp>
        <p:nvSpPr>
          <p:cNvPr id="27" name="Tekstiruutu 26">
            <a:extLst>
              <a:ext uri="{FF2B5EF4-FFF2-40B4-BE49-F238E27FC236}">
                <a16:creationId xmlns:a16="http://schemas.microsoft.com/office/drawing/2014/main" id="{8CEFECF4-5C80-B410-4587-31A946F48DAF}"/>
              </a:ext>
            </a:extLst>
          </p:cNvPr>
          <p:cNvSpPr txBox="1"/>
          <p:nvPr/>
        </p:nvSpPr>
        <p:spPr>
          <a:xfrm>
            <a:off x="10154382" y="6584767"/>
            <a:ext cx="3387805" cy="215444"/>
          </a:xfrm>
          <a:prstGeom prst="rect">
            <a:avLst/>
          </a:prstGeom>
          <a:noFill/>
        </p:spPr>
        <p:txBody>
          <a:bodyPr wrap="square" rtlCol="0">
            <a:spAutoFit/>
          </a:bodyPr>
          <a:lstStyle/>
          <a:p>
            <a:r>
              <a:rPr lang="fi-FI" sz="800" dirty="0"/>
              <a:t>Kuvat copyright: pixabay.com</a:t>
            </a:r>
          </a:p>
        </p:txBody>
      </p:sp>
    </p:spTree>
    <p:extLst>
      <p:ext uri="{BB962C8B-B14F-4D97-AF65-F5344CB8AC3E}">
        <p14:creationId xmlns:p14="http://schemas.microsoft.com/office/powerpoint/2010/main" val="3632762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Rasva%</a:t>
            </a:r>
            <a:br>
              <a:rPr lang="fi-FI" dirty="0"/>
            </a:br>
            <a:r>
              <a:rPr lang="fi-FI" dirty="0"/>
              <a:t>kokonaiskalorimäärästä</a:t>
            </a:r>
          </a:p>
        </p:txBody>
      </p:sp>
      <p:graphicFrame>
        <p:nvGraphicFramePr>
          <p:cNvPr id="4" name="Sisällön paikkamerkki 3"/>
          <p:cNvGraphicFramePr>
            <a:graphicFrameLocks noGrp="1"/>
          </p:cNvGraphicFramePr>
          <p:nvPr>
            <p:ph idx="1"/>
          </p:nvPr>
        </p:nvGraphicFramePr>
        <p:xfrm>
          <a:off x="1991544" y="2492896"/>
          <a:ext cx="8229600" cy="25958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fi-FI" dirty="0"/>
                        <a:t>Tuote</a:t>
                      </a:r>
                    </a:p>
                  </a:txBody>
                  <a:tcPr/>
                </a:tc>
                <a:tc>
                  <a:txBody>
                    <a:bodyPr/>
                    <a:lstStyle/>
                    <a:p>
                      <a:r>
                        <a:rPr lang="fi-FI" dirty="0"/>
                        <a:t>Rasva% </a:t>
                      </a:r>
                    </a:p>
                  </a:txBody>
                  <a:tcPr/>
                </a:tc>
                <a:tc>
                  <a:txBody>
                    <a:bodyPr/>
                    <a:lstStyle/>
                    <a:p>
                      <a:r>
                        <a:rPr lang="fi-FI" dirty="0"/>
                        <a:t>Tuote</a:t>
                      </a:r>
                    </a:p>
                  </a:txBody>
                  <a:tcPr/>
                </a:tc>
                <a:tc>
                  <a:txBody>
                    <a:bodyPr/>
                    <a:lstStyle/>
                    <a:p>
                      <a:r>
                        <a:rPr lang="fi-FI" dirty="0"/>
                        <a:t>Rasva%</a:t>
                      </a:r>
                    </a:p>
                  </a:txBody>
                  <a:tcPr/>
                </a:tc>
                <a:extLst>
                  <a:ext uri="{0D108BD9-81ED-4DB2-BD59-A6C34878D82A}">
                    <a16:rowId xmlns:a16="http://schemas.microsoft.com/office/drawing/2014/main" val="10000"/>
                  </a:ext>
                </a:extLst>
              </a:tr>
              <a:tr h="370840">
                <a:tc>
                  <a:txBody>
                    <a:bodyPr/>
                    <a:lstStyle/>
                    <a:p>
                      <a:r>
                        <a:rPr lang="fi-FI" dirty="0"/>
                        <a:t>Täysmaito</a:t>
                      </a:r>
                    </a:p>
                  </a:txBody>
                  <a:tcPr/>
                </a:tc>
                <a:tc>
                  <a:txBody>
                    <a:bodyPr/>
                    <a:lstStyle/>
                    <a:p>
                      <a:r>
                        <a:rPr lang="fi-FI" dirty="0"/>
                        <a:t>52</a:t>
                      </a:r>
                    </a:p>
                  </a:txBody>
                  <a:tcPr/>
                </a:tc>
                <a:tc>
                  <a:txBody>
                    <a:bodyPr/>
                    <a:lstStyle/>
                    <a:p>
                      <a:r>
                        <a:rPr lang="fi-FI" dirty="0"/>
                        <a:t>Naudanliha</a:t>
                      </a:r>
                    </a:p>
                  </a:txBody>
                  <a:tcPr/>
                </a:tc>
                <a:tc>
                  <a:txBody>
                    <a:bodyPr/>
                    <a:lstStyle/>
                    <a:p>
                      <a:r>
                        <a:rPr lang="fi-FI" dirty="0"/>
                        <a:t>70</a:t>
                      </a:r>
                    </a:p>
                  </a:txBody>
                  <a:tcPr/>
                </a:tc>
                <a:extLst>
                  <a:ext uri="{0D108BD9-81ED-4DB2-BD59-A6C34878D82A}">
                    <a16:rowId xmlns:a16="http://schemas.microsoft.com/office/drawing/2014/main" val="10001"/>
                  </a:ext>
                </a:extLst>
              </a:tr>
              <a:tr h="370840">
                <a:tc>
                  <a:txBody>
                    <a:bodyPr/>
                    <a:lstStyle/>
                    <a:p>
                      <a:r>
                        <a:rPr lang="fi-FI" dirty="0"/>
                        <a:t>Jäätelö</a:t>
                      </a:r>
                    </a:p>
                  </a:txBody>
                  <a:tcPr/>
                </a:tc>
                <a:tc>
                  <a:txBody>
                    <a:bodyPr/>
                    <a:lstStyle/>
                    <a:p>
                      <a:r>
                        <a:rPr lang="fi-FI" dirty="0"/>
                        <a:t>55</a:t>
                      </a:r>
                    </a:p>
                  </a:txBody>
                  <a:tcPr/>
                </a:tc>
                <a:tc>
                  <a:txBody>
                    <a:bodyPr/>
                    <a:lstStyle/>
                    <a:p>
                      <a:r>
                        <a:rPr lang="fi-FI" dirty="0"/>
                        <a:t>Sianliha</a:t>
                      </a:r>
                    </a:p>
                  </a:txBody>
                  <a:tcPr/>
                </a:tc>
                <a:tc>
                  <a:txBody>
                    <a:bodyPr/>
                    <a:lstStyle/>
                    <a:p>
                      <a:r>
                        <a:rPr lang="fi-FI" dirty="0"/>
                        <a:t>70</a:t>
                      </a:r>
                    </a:p>
                  </a:txBody>
                  <a:tcPr/>
                </a:tc>
                <a:extLst>
                  <a:ext uri="{0D108BD9-81ED-4DB2-BD59-A6C34878D82A}">
                    <a16:rowId xmlns:a16="http://schemas.microsoft.com/office/drawing/2014/main" val="10002"/>
                  </a:ext>
                </a:extLst>
              </a:tr>
              <a:tr h="370840">
                <a:tc>
                  <a:txBody>
                    <a:bodyPr/>
                    <a:lstStyle/>
                    <a:p>
                      <a:r>
                        <a:rPr lang="fi-FI" dirty="0"/>
                        <a:t>Juusto</a:t>
                      </a:r>
                    </a:p>
                  </a:txBody>
                  <a:tcPr/>
                </a:tc>
                <a:tc>
                  <a:txBody>
                    <a:bodyPr/>
                    <a:lstStyle/>
                    <a:p>
                      <a:r>
                        <a:rPr lang="fi-FI" dirty="0"/>
                        <a:t>72</a:t>
                      </a:r>
                    </a:p>
                  </a:txBody>
                  <a:tcPr/>
                </a:tc>
                <a:tc>
                  <a:txBody>
                    <a:bodyPr/>
                    <a:lstStyle/>
                    <a:p>
                      <a:r>
                        <a:rPr lang="fi-FI" dirty="0"/>
                        <a:t>Hampurilainen</a:t>
                      </a:r>
                    </a:p>
                  </a:txBody>
                  <a:tcPr/>
                </a:tc>
                <a:tc>
                  <a:txBody>
                    <a:bodyPr/>
                    <a:lstStyle/>
                    <a:p>
                      <a:r>
                        <a:rPr lang="fi-FI" dirty="0"/>
                        <a:t>80</a:t>
                      </a:r>
                    </a:p>
                  </a:txBody>
                  <a:tcPr/>
                </a:tc>
                <a:extLst>
                  <a:ext uri="{0D108BD9-81ED-4DB2-BD59-A6C34878D82A}">
                    <a16:rowId xmlns:a16="http://schemas.microsoft.com/office/drawing/2014/main" val="10003"/>
                  </a:ext>
                </a:extLst>
              </a:tr>
              <a:tr h="370840">
                <a:tc>
                  <a:txBody>
                    <a:bodyPr/>
                    <a:lstStyle/>
                    <a:p>
                      <a:r>
                        <a:rPr lang="fi-FI" dirty="0"/>
                        <a:t>Kermat</a:t>
                      </a:r>
                    </a:p>
                  </a:txBody>
                  <a:tcPr/>
                </a:tc>
                <a:tc>
                  <a:txBody>
                    <a:bodyPr/>
                    <a:lstStyle/>
                    <a:p>
                      <a:r>
                        <a:rPr lang="fi-FI" dirty="0"/>
                        <a:t>90</a:t>
                      </a:r>
                    </a:p>
                  </a:txBody>
                  <a:tcPr/>
                </a:tc>
                <a:tc>
                  <a:txBody>
                    <a:bodyPr/>
                    <a:lstStyle/>
                    <a:p>
                      <a:r>
                        <a:rPr lang="fi-FI" dirty="0"/>
                        <a:t>Pähkinät</a:t>
                      </a:r>
                    </a:p>
                  </a:txBody>
                  <a:tcPr/>
                </a:tc>
                <a:tc>
                  <a:txBody>
                    <a:bodyPr/>
                    <a:lstStyle/>
                    <a:p>
                      <a:r>
                        <a:rPr lang="fi-FI" dirty="0"/>
                        <a:t>80</a:t>
                      </a:r>
                    </a:p>
                  </a:txBody>
                  <a:tcPr/>
                </a:tc>
                <a:extLst>
                  <a:ext uri="{0D108BD9-81ED-4DB2-BD59-A6C34878D82A}">
                    <a16:rowId xmlns:a16="http://schemas.microsoft.com/office/drawing/2014/main" val="10004"/>
                  </a:ext>
                </a:extLst>
              </a:tr>
              <a:tr h="370840">
                <a:tc>
                  <a:txBody>
                    <a:bodyPr/>
                    <a:lstStyle/>
                    <a:p>
                      <a:r>
                        <a:rPr lang="fi-FI" dirty="0"/>
                        <a:t>Hedelmät</a:t>
                      </a:r>
                    </a:p>
                  </a:txBody>
                  <a:tcPr>
                    <a:solidFill>
                      <a:srgbClr val="92D050"/>
                    </a:solidFill>
                  </a:tcPr>
                </a:tc>
                <a:tc>
                  <a:txBody>
                    <a:bodyPr/>
                    <a:lstStyle/>
                    <a:p>
                      <a:r>
                        <a:rPr lang="fi-FI" dirty="0"/>
                        <a:t>1-5 </a:t>
                      </a:r>
                    </a:p>
                  </a:txBody>
                  <a:tcPr>
                    <a:solidFill>
                      <a:srgbClr val="92D050"/>
                    </a:solidFill>
                  </a:tcPr>
                </a:tc>
                <a:tc>
                  <a:txBody>
                    <a:bodyPr/>
                    <a:lstStyle/>
                    <a:p>
                      <a:r>
                        <a:rPr lang="fi-FI" dirty="0"/>
                        <a:t>Kasvikset</a:t>
                      </a:r>
                    </a:p>
                  </a:txBody>
                  <a:tcPr>
                    <a:solidFill>
                      <a:srgbClr val="92D050"/>
                    </a:solidFill>
                  </a:tcPr>
                </a:tc>
                <a:tc>
                  <a:txBody>
                    <a:bodyPr/>
                    <a:lstStyle/>
                    <a:p>
                      <a:r>
                        <a:rPr lang="fi-FI" dirty="0"/>
                        <a:t>1-5</a:t>
                      </a:r>
                    </a:p>
                  </a:txBody>
                  <a:tcPr>
                    <a:solidFill>
                      <a:srgbClr val="92D050"/>
                    </a:solidFill>
                  </a:tcPr>
                </a:tc>
                <a:extLst>
                  <a:ext uri="{0D108BD9-81ED-4DB2-BD59-A6C34878D82A}">
                    <a16:rowId xmlns:a16="http://schemas.microsoft.com/office/drawing/2014/main" val="10005"/>
                  </a:ext>
                </a:extLst>
              </a:tr>
              <a:tr h="370840">
                <a:tc>
                  <a:txBody>
                    <a:bodyPr/>
                    <a:lstStyle/>
                    <a:p>
                      <a:r>
                        <a:rPr lang="fi-FI" dirty="0"/>
                        <a:t>Pavut</a:t>
                      </a:r>
                    </a:p>
                  </a:txBody>
                  <a:tcPr>
                    <a:solidFill>
                      <a:srgbClr val="92D050"/>
                    </a:solidFill>
                  </a:tcPr>
                </a:tc>
                <a:tc>
                  <a:txBody>
                    <a:bodyPr/>
                    <a:lstStyle/>
                    <a:p>
                      <a:r>
                        <a:rPr lang="fi-FI" dirty="0"/>
                        <a:t>5-10</a:t>
                      </a:r>
                    </a:p>
                  </a:txBody>
                  <a:tcPr>
                    <a:solidFill>
                      <a:srgbClr val="92D050"/>
                    </a:solidFill>
                  </a:tcPr>
                </a:tc>
                <a:tc>
                  <a:txBody>
                    <a:bodyPr/>
                    <a:lstStyle/>
                    <a:p>
                      <a:r>
                        <a:rPr lang="fi-FI" dirty="0"/>
                        <a:t>Viljat</a:t>
                      </a:r>
                    </a:p>
                  </a:txBody>
                  <a:tcPr>
                    <a:solidFill>
                      <a:srgbClr val="92D050"/>
                    </a:solidFill>
                  </a:tcPr>
                </a:tc>
                <a:tc>
                  <a:txBody>
                    <a:bodyPr/>
                    <a:lstStyle/>
                    <a:p>
                      <a:r>
                        <a:rPr lang="fi-FI" dirty="0"/>
                        <a:t>5-10</a:t>
                      </a:r>
                    </a:p>
                  </a:txBody>
                  <a:tcPr>
                    <a:solidFill>
                      <a:srgbClr val="92D050"/>
                    </a:solidFill>
                  </a:tcPr>
                </a:tc>
                <a:extLst>
                  <a:ext uri="{0D108BD9-81ED-4DB2-BD59-A6C34878D82A}">
                    <a16:rowId xmlns:a16="http://schemas.microsoft.com/office/drawing/2014/main" val="10006"/>
                  </a:ext>
                </a:extLst>
              </a:tr>
            </a:tbl>
          </a:graphicData>
        </a:graphic>
      </p:graphicFrame>
      <p:sp>
        <p:nvSpPr>
          <p:cNvPr id="3" name="Tekstiruutu 2">
            <a:extLst>
              <a:ext uri="{FF2B5EF4-FFF2-40B4-BE49-F238E27FC236}">
                <a16:creationId xmlns:a16="http://schemas.microsoft.com/office/drawing/2014/main" id="{2CB50204-C7DC-4528-95A0-C1FD6785ADB6}"/>
              </a:ext>
            </a:extLst>
          </p:cNvPr>
          <p:cNvSpPr txBox="1"/>
          <p:nvPr/>
        </p:nvSpPr>
        <p:spPr>
          <a:xfrm>
            <a:off x="1922590" y="5654351"/>
            <a:ext cx="8298554" cy="646331"/>
          </a:xfrm>
          <a:prstGeom prst="rect">
            <a:avLst/>
          </a:prstGeom>
          <a:solidFill>
            <a:schemeClr val="accent3">
              <a:lumMod val="40000"/>
              <a:lumOff val="60000"/>
            </a:schemeClr>
          </a:solidFill>
          <a:ln>
            <a:solidFill>
              <a:schemeClr val="tx1"/>
            </a:solidFill>
          </a:ln>
        </p:spPr>
        <p:txBody>
          <a:bodyPr wrap="none" rtlCol="0">
            <a:spAutoFit/>
          </a:bodyPr>
          <a:lstStyle/>
          <a:p>
            <a:r>
              <a:rPr lang="fi-FI" dirty="0"/>
              <a:t>Jos ravitsemus on kasvisvoittoinen, niin luonnollisesti tulee syötyä vähemmän rasvaa ja</a:t>
            </a:r>
          </a:p>
          <a:p>
            <a:r>
              <a:rPr lang="fi-FI" dirty="0"/>
              <a:t>erityisesti kovia rasvoja, kolesterolia ja transrasvoja.</a:t>
            </a:r>
          </a:p>
        </p:txBody>
      </p:sp>
    </p:spTree>
    <p:extLst>
      <p:ext uri="{BB962C8B-B14F-4D97-AF65-F5344CB8AC3E}">
        <p14:creationId xmlns:p14="http://schemas.microsoft.com/office/powerpoint/2010/main" val="1018949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17439B-DA6B-86F1-DE14-6F4E60956CB9}"/>
              </a:ext>
            </a:extLst>
          </p:cNvPr>
          <p:cNvSpPr>
            <a:spLocks noGrp="1"/>
          </p:cNvSpPr>
          <p:nvPr>
            <p:ph type="title"/>
          </p:nvPr>
        </p:nvSpPr>
        <p:spPr/>
        <p:txBody>
          <a:bodyPr>
            <a:normAutofit/>
          </a:bodyPr>
          <a:lstStyle/>
          <a:p>
            <a:r>
              <a:rPr lang="fi-FI" u="sng" dirty="0"/>
              <a:t>Eläinperäisten ruokien ravintosisältö verrattua palkokasveihin</a:t>
            </a:r>
          </a:p>
        </p:txBody>
      </p:sp>
      <p:graphicFrame>
        <p:nvGraphicFramePr>
          <p:cNvPr id="4" name="Taulukko 4">
            <a:extLst>
              <a:ext uri="{FF2B5EF4-FFF2-40B4-BE49-F238E27FC236}">
                <a16:creationId xmlns:a16="http://schemas.microsoft.com/office/drawing/2014/main" id="{E6104782-E688-16D9-BC27-20F9D9421417}"/>
              </a:ext>
            </a:extLst>
          </p:cNvPr>
          <p:cNvGraphicFramePr>
            <a:graphicFrameLocks noGrp="1"/>
          </p:cNvGraphicFramePr>
          <p:nvPr>
            <p:ph idx="1"/>
          </p:nvPr>
        </p:nvGraphicFramePr>
        <p:xfrm>
          <a:off x="1381760" y="1950720"/>
          <a:ext cx="5852160" cy="4216400"/>
        </p:xfrm>
        <a:graphic>
          <a:graphicData uri="http://schemas.openxmlformats.org/drawingml/2006/table">
            <a:tbl>
              <a:tblPr firstRow="1" bandRow="1">
                <a:tableStyleId>{93296810-A885-4BE3-A3E7-6D5BEEA58F35}</a:tableStyleId>
              </a:tblPr>
              <a:tblGrid>
                <a:gridCol w="2925092">
                  <a:extLst>
                    <a:ext uri="{9D8B030D-6E8A-4147-A177-3AD203B41FA5}">
                      <a16:colId xmlns:a16="http://schemas.microsoft.com/office/drawing/2014/main" val="1910389966"/>
                    </a:ext>
                  </a:extLst>
                </a:gridCol>
                <a:gridCol w="1613152">
                  <a:extLst>
                    <a:ext uri="{9D8B030D-6E8A-4147-A177-3AD203B41FA5}">
                      <a16:colId xmlns:a16="http://schemas.microsoft.com/office/drawing/2014/main" val="1864093389"/>
                    </a:ext>
                  </a:extLst>
                </a:gridCol>
                <a:gridCol w="1313916">
                  <a:extLst>
                    <a:ext uri="{9D8B030D-6E8A-4147-A177-3AD203B41FA5}">
                      <a16:colId xmlns:a16="http://schemas.microsoft.com/office/drawing/2014/main" val="2917099134"/>
                    </a:ext>
                  </a:extLst>
                </a:gridCol>
              </a:tblGrid>
              <a:tr h="1082010">
                <a:tc>
                  <a:txBody>
                    <a:bodyPr/>
                    <a:lstStyle/>
                    <a:p>
                      <a:r>
                        <a:rPr lang="fi-FI" dirty="0">
                          <a:solidFill>
                            <a:schemeClr val="tx1"/>
                          </a:solidFill>
                        </a:rPr>
                        <a:t>Ravintosisältö 100g</a:t>
                      </a:r>
                    </a:p>
                  </a:txBody>
                  <a:tcPr/>
                </a:tc>
                <a:tc>
                  <a:txBody>
                    <a:bodyPr/>
                    <a:lstStyle/>
                    <a:p>
                      <a:r>
                        <a:rPr lang="fi-FI" dirty="0">
                          <a:solidFill>
                            <a:schemeClr val="tx1"/>
                          </a:solidFill>
                        </a:rPr>
                        <a:t>Eläinperäinen </a:t>
                      </a:r>
                    </a:p>
                    <a:p>
                      <a:r>
                        <a:rPr lang="fi-FI" dirty="0">
                          <a:solidFill>
                            <a:schemeClr val="tx1"/>
                          </a:solidFill>
                        </a:rPr>
                        <a:t>nakki</a:t>
                      </a:r>
                    </a:p>
                  </a:txBody>
                  <a:tcPr/>
                </a:tc>
                <a:tc>
                  <a:txBody>
                    <a:bodyPr/>
                    <a:lstStyle/>
                    <a:p>
                      <a:r>
                        <a:rPr lang="fi-FI" dirty="0">
                          <a:solidFill>
                            <a:schemeClr val="tx1"/>
                          </a:solidFill>
                        </a:rPr>
                        <a:t>Soijanakki</a:t>
                      </a:r>
                    </a:p>
                  </a:txBody>
                  <a:tcPr/>
                </a:tc>
                <a:extLst>
                  <a:ext uri="{0D108BD9-81ED-4DB2-BD59-A6C34878D82A}">
                    <a16:rowId xmlns:a16="http://schemas.microsoft.com/office/drawing/2014/main" val="860946630"/>
                  </a:ext>
                </a:extLst>
              </a:tr>
              <a:tr h="626878">
                <a:tc>
                  <a:txBody>
                    <a:bodyPr/>
                    <a:lstStyle/>
                    <a:p>
                      <a:r>
                        <a:rPr lang="fi-FI" dirty="0">
                          <a:solidFill>
                            <a:schemeClr val="tx1"/>
                          </a:solidFill>
                        </a:rPr>
                        <a:t>Proteiini (g)</a:t>
                      </a:r>
                    </a:p>
                  </a:txBody>
                  <a:tcPr/>
                </a:tc>
                <a:tc>
                  <a:txBody>
                    <a:bodyPr/>
                    <a:lstStyle/>
                    <a:p>
                      <a:r>
                        <a:rPr lang="fi-FI" dirty="0">
                          <a:solidFill>
                            <a:schemeClr val="tx1"/>
                          </a:solidFill>
                        </a:rPr>
                        <a:t>11.3</a:t>
                      </a:r>
                    </a:p>
                  </a:txBody>
                  <a:tcPr/>
                </a:tc>
                <a:tc>
                  <a:txBody>
                    <a:bodyPr/>
                    <a:lstStyle/>
                    <a:p>
                      <a:r>
                        <a:rPr lang="fi-FI" dirty="0">
                          <a:solidFill>
                            <a:schemeClr val="tx1"/>
                          </a:solidFill>
                        </a:rPr>
                        <a:t>16.4</a:t>
                      </a:r>
                    </a:p>
                  </a:txBody>
                  <a:tcPr/>
                </a:tc>
                <a:extLst>
                  <a:ext uri="{0D108BD9-81ED-4DB2-BD59-A6C34878D82A}">
                    <a16:rowId xmlns:a16="http://schemas.microsoft.com/office/drawing/2014/main" val="2925141215"/>
                  </a:ext>
                </a:extLst>
              </a:tr>
              <a:tr h="626878">
                <a:tc>
                  <a:txBody>
                    <a:bodyPr/>
                    <a:lstStyle/>
                    <a:p>
                      <a:r>
                        <a:rPr lang="fi-FI" dirty="0">
                          <a:solidFill>
                            <a:schemeClr val="tx1"/>
                          </a:solidFill>
                        </a:rPr>
                        <a:t>Rasvaa (g), josta</a:t>
                      </a:r>
                    </a:p>
                  </a:txBody>
                  <a:tcPr/>
                </a:tc>
                <a:tc>
                  <a:txBody>
                    <a:bodyPr/>
                    <a:lstStyle/>
                    <a:p>
                      <a:r>
                        <a:rPr lang="fi-FI" dirty="0">
                          <a:solidFill>
                            <a:schemeClr val="tx1"/>
                          </a:solidFill>
                        </a:rPr>
                        <a:t>18.2</a:t>
                      </a:r>
                    </a:p>
                  </a:txBody>
                  <a:tcPr/>
                </a:tc>
                <a:tc>
                  <a:txBody>
                    <a:bodyPr/>
                    <a:lstStyle/>
                    <a:p>
                      <a:r>
                        <a:rPr lang="fi-FI" dirty="0">
                          <a:solidFill>
                            <a:schemeClr val="tx1"/>
                          </a:solidFill>
                        </a:rPr>
                        <a:t>16.0</a:t>
                      </a:r>
                    </a:p>
                  </a:txBody>
                  <a:tcPr/>
                </a:tc>
                <a:extLst>
                  <a:ext uri="{0D108BD9-81ED-4DB2-BD59-A6C34878D82A}">
                    <a16:rowId xmlns:a16="http://schemas.microsoft.com/office/drawing/2014/main" val="2996127205"/>
                  </a:ext>
                </a:extLst>
              </a:tr>
              <a:tr h="626878">
                <a:tc>
                  <a:txBody>
                    <a:bodyPr/>
                    <a:lstStyle/>
                    <a:p>
                      <a:r>
                        <a:rPr lang="fi-FI" dirty="0">
                          <a:solidFill>
                            <a:schemeClr val="tx1"/>
                          </a:solidFill>
                        </a:rPr>
                        <a:t>Kovaa (g)</a:t>
                      </a:r>
                    </a:p>
                  </a:txBody>
                  <a:tcPr/>
                </a:tc>
                <a:tc>
                  <a:txBody>
                    <a:bodyPr/>
                    <a:lstStyle/>
                    <a:p>
                      <a:r>
                        <a:rPr lang="fi-FI" dirty="0">
                          <a:solidFill>
                            <a:schemeClr val="tx1"/>
                          </a:solidFill>
                        </a:rPr>
                        <a:t>7.2</a:t>
                      </a:r>
                    </a:p>
                  </a:txBody>
                  <a:tcPr/>
                </a:tc>
                <a:tc>
                  <a:txBody>
                    <a:bodyPr/>
                    <a:lstStyle/>
                    <a:p>
                      <a:r>
                        <a:rPr lang="fi-FI" dirty="0">
                          <a:solidFill>
                            <a:schemeClr val="tx1"/>
                          </a:solidFill>
                        </a:rPr>
                        <a:t>1.4</a:t>
                      </a:r>
                    </a:p>
                  </a:txBody>
                  <a:tcPr/>
                </a:tc>
                <a:extLst>
                  <a:ext uri="{0D108BD9-81ED-4DB2-BD59-A6C34878D82A}">
                    <a16:rowId xmlns:a16="http://schemas.microsoft.com/office/drawing/2014/main" val="224981544"/>
                  </a:ext>
                </a:extLst>
              </a:tr>
              <a:tr h="626878">
                <a:tc>
                  <a:txBody>
                    <a:bodyPr/>
                    <a:lstStyle/>
                    <a:p>
                      <a:r>
                        <a:rPr lang="fi-FI" dirty="0" err="1">
                          <a:solidFill>
                            <a:schemeClr val="tx1"/>
                          </a:solidFill>
                        </a:rPr>
                        <a:t>Kolestrolia</a:t>
                      </a:r>
                      <a:r>
                        <a:rPr lang="fi-FI" dirty="0">
                          <a:solidFill>
                            <a:schemeClr val="tx1"/>
                          </a:solidFill>
                        </a:rPr>
                        <a:t> (mg)</a:t>
                      </a:r>
                    </a:p>
                  </a:txBody>
                  <a:tcPr/>
                </a:tc>
                <a:tc>
                  <a:txBody>
                    <a:bodyPr/>
                    <a:lstStyle/>
                    <a:p>
                      <a:r>
                        <a:rPr lang="fi-FI" dirty="0">
                          <a:solidFill>
                            <a:schemeClr val="tx1"/>
                          </a:solidFill>
                        </a:rPr>
                        <a:t>37</a:t>
                      </a:r>
                    </a:p>
                  </a:txBody>
                  <a:tcPr/>
                </a:tc>
                <a:tc>
                  <a:txBody>
                    <a:bodyPr/>
                    <a:lstStyle/>
                    <a:p>
                      <a:r>
                        <a:rPr lang="fi-FI" dirty="0">
                          <a:solidFill>
                            <a:schemeClr val="tx1"/>
                          </a:solidFill>
                        </a:rPr>
                        <a:t>0</a:t>
                      </a:r>
                    </a:p>
                  </a:txBody>
                  <a:tcPr/>
                </a:tc>
                <a:extLst>
                  <a:ext uri="{0D108BD9-81ED-4DB2-BD59-A6C34878D82A}">
                    <a16:rowId xmlns:a16="http://schemas.microsoft.com/office/drawing/2014/main" val="642537511"/>
                  </a:ext>
                </a:extLst>
              </a:tr>
              <a:tr h="626878">
                <a:tc>
                  <a:txBody>
                    <a:bodyPr/>
                    <a:lstStyle/>
                    <a:p>
                      <a:r>
                        <a:rPr lang="fi-FI" dirty="0">
                          <a:solidFill>
                            <a:schemeClr val="tx1"/>
                          </a:solidFill>
                        </a:rPr>
                        <a:t>Kuitua (g)</a:t>
                      </a:r>
                    </a:p>
                  </a:txBody>
                  <a:tcPr/>
                </a:tc>
                <a:tc>
                  <a:txBody>
                    <a:bodyPr/>
                    <a:lstStyle/>
                    <a:p>
                      <a:r>
                        <a:rPr lang="fi-FI" dirty="0">
                          <a:solidFill>
                            <a:schemeClr val="tx1"/>
                          </a:solidFill>
                        </a:rPr>
                        <a:t>0</a:t>
                      </a:r>
                    </a:p>
                  </a:txBody>
                  <a:tcPr/>
                </a:tc>
                <a:tc>
                  <a:txBody>
                    <a:bodyPr/>
                    <a:lstStyle/>
                    <a:p>
                      <a:r>
                        <a:rPr lang="fi-FI" dirty="0">
                          <a:solidFill>
                            <a:schemeClr val="tx1"/>
                          </a:solidFill>
                        </a:rPr>
                        <a:t>7.7</a:t>
                      </a:r>
                    </a:p>
                  </a:txBody>
                  <a:tcPr/>
                </a:tc>
                <a:extLst>
                  <a:ext uri="{0D108BD9-81ED-4DB2-BD59-A6C34878D82A}">
                    <a16:rowId xmlns:a16="http://schemas.microsoft.com/office/drawing/2014/main" val="1595211738"/>
                  </a:ext>
                </a:extLst>
              </a:tr>
            </a:tbl>
          </a:graphicData>
        </a:graphic>
      </p:graphicFrame>
      <p:sp>
        <p:nvSpPr>
          <p:cNvPr id="5" name="Tekstiruutu 4">
            <a:extLst>
              <a:ext uri="{FF2B5EF4-FFF2-40B4-BE49-F238E27FC236}">
                <a16:creationId xmlns:a16="http://schemas.microsoft.com/office/drawing/2014/main" id="{13FC446E-368F-90AA-801B-FD6A7BC8228D}"/>
              </a:ext>
            </a:extLst>
          </p:cNvPr>
          <p:cNvSpPr txBox="1"/>
          <p:nvPr/>
        </p:nvSpPr>
        <p:spPr>
          <a:xfrm>
            <a:off x="10383520" y="6309360"/>
            <a:ext cx="1545936" cy="369332"/>
          </a:xfrm>
          <a:prstGeom prst="rect">
            <a:avLst/>
          </a:prstGeom>
          <a:noFill/>
          <a:ln>
            <a:solidFill>
              <a:schemeClr val="tx1"/>
            </a:solidFill>
          </a:ln>
        </p:spPr>
        <p:txBody>
          <a:bodyPr wrap="none" rtlCol="0">
            <a:spAutoFit/>
          </a:bodyPr>
          <a:lstStyle/>
          <a:p>
            <a:r>
              <a:rPr lang="fi-FI" dirty="0"/>
              <a:t>Lähde: Fineli.fi</a:t>
            </a:r>
          </a:p>
        </p:txBody>
      </p:sp>
      <p:pic>
        <p:nvPicPr>
          <p:cNvPr id="6" name="Kuva 5">
            <a:extLst>
              <a:ext uri="{FF2B5EF4-FFF2-40B4-BE49-F238E27FC236}">
                <a16:creationId xmlns:a16="http://schemas.microsoft.com/office/drawing/2014/main" id="{886E24F5-591E-F5C9-38CC-4AA1744CBF70}"/>
              </a:ext>
            </a:extLst>
          </p:cNvPr>
          <p:cNvPicPr>
            <a:picLocks noChangeAspect="1"/>
          </p:cNvPicPr>
          <p:nvPr/>
        </p:nvPicPr>
        <p:blipFill>
          <a:blip r:embed="rId2"/>
          <a:stretch>
            <a:fillRect/>
          </a:stretch>
        </p:blipFill>
        <p:spPr>
          <a:xfrm>
            <a:off x="7233920" y="1925135"/>
            <a:ext cx="1700931" cy="4267570"/>
          </a:xfrm>
          <a:prstGeom prst="rect">
            <a:avLst/>
          </a:prstGeom>
        </p:spPr>
      </p:pic>
      <p:sp>
        <p:nvSpPr>
          <p:cNvPr id="8" name="Suorakulmio: Pyöristetyt kulmat 7">
            <a:extLst>
              <a:ext uri="{FF2B5EF4-FFF2-40B4-BE49-F238E27FC236}">
                <a16:creationId xmlns:a16="http://schemas.microsoft.com/office/drawing/2014/main" id="{768F5A60-B6F4-0204-7A11-6A5BD0413D94}"/>
              </a:ext>
            </a:extLst>
          </p:cNvPr>
          <p:cNvSpPr/>
          <p:nvPr/>
        </p:nvSpPr>
        <p:spPr>
          <a:xfrm>
            <a:off x="3616960" y="4216400"/>
            <a:ext cx="4561840" cy="109728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16358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93EB40-9F2F-411A-AD2F-B07068B212DF}"/>
              </a:ext>
            </a:extLst>
          </p:cNvPr>
          <p:cNvSpPr>
            <a:spLocks noGrp="1"/>
          </p:cNvSpPr>
          <p:nvPr>
            <p:ph type="title"/>
          </p:nvPr>
        </p:nvSpPr>
        <p:spPr>
          <a:solidFill>
            <a:schemeClr val="accent6">
              <a:lumMod val="20000"/>
              <a:lumOff val="80000"/>
            </a:schemeClr>
          </a:solidFill>
        </p:spPr>
        <p:txBody>
          <a:bodyPr/>
          <a:lstStyle/>
          <a:p>
            <a:r>
              <a:rPr lang="fi-FI" dirty="0">
                <a:highlight>
                  <a:srgbClr val="CCFFCC"/>
                </a:highlight>
              </a:rPr>
              <a:t>Proteiinia kasveista </a:t>
            </a:r>
            <a:br>
              <a:rPr lang="fi-FI" dirty="0">
                <a:highlight>
                  <a:srgbClr val="CCFFCC"/>
                </a:highlight>
              </a:rPr>
            </a:br>
            <a:r>
              <a:rPr lang="fi-FI" sz="2400" dirty="0">
                <a:highlight>
                  <a:srgbClr val="CCFFCC"/>
                </a:highlight>
              </a:rPr>
              <a:t>– sydänliiton sivuilta</a:t>
            </a:r>
          </a:p>
        </p:txBody>
      </p:sp>
      <p:sp>
        <p:nvSpPr>
          <p:cNvPr id="5" name="Tekstiruutu 4">
            <a:extLst>
              <a:ext uri="{FF2B5EF4-FFF2-40B4-BE49-F238E27FC236}">
                <a16:creationId xmlns:a16="http://schemas.microsoft.com/office/drawing/2014/main" id="{0AE20CCC-52F5-CFE7-C5E0-9F66F3428BC5}"/>
              </a:ext>
            </a:extLst>
          </p:cNvPr>
          <p:cNvSpPr txBox="1"/>
          <p:nvPr/>
        </p:nvSpPr>
        <p:spPr>
          <a:xfrm>
            <a:off x="995541" y="6283755"/>
            <a:ext cx="4196080" cy="369332"/>
          </a:xfrm>
          <a:prstGeom prst="rect">
            <a:avLst/>
          </a:prstGeom>
          <a:noFill/>
          <a:ln>
            <a:solidFill>
              <a:schemeClr val="accent3">
                <a:lumMod val="50000"/>
              </a:schemeClr>
            </a:solidFill>
          </a:ln>
        </p:spPr>
        <p:txBody>
          <a:bodyPr wrap="square" rtlCol="0">
            <a:spAutoFit/>
          </a:bodyPr>
          <a:lstStyle/>
          <a:p>
            <a:r>
              <a:rPr lang="fi-FI" sz="1800">
                <a:solidFill>
                  <a:srgbClr val="333334"/>
                </a:solidFill>
                <a:latin typeface="Gerbera"/>
              </a:rPr>
              <a:t>https://sydan.fi/fakta/proteiinia-kasveista</a:t>
            </a:r>
            <a:endParaRPr lang="fi-FI" sz="1800" dirty="0">
              <a:solidFill>
                <a:srgbClr val="333334"/>
              </a:solidFill>
              <a:latin typeface="Gerbera"/>
            </a:endParaRPr>
          </a:p>
        </p:txBody>
      </p:sp>
      <p:pic>
        <p:nvPicPr>
          <p:cNvPr id="4" name="Kuva 3">
            <a:extLst>
              <a:ext uri="{FF2B5EF4-FFF2-40B4-BE49-F238E27FC236}">
                <a16:creationId xmlns:a16="http://schemas.microsoft.com/office/drawing/2014/main" id="{69B969A9-CA9C-F113-7B3D-CDC416F4BCDF}"/>
              </a:ext>
            </a:extLst>
          </p:cNvPr>
          <p:cNvPicPr>
            <a:picLocks noChangeAspect="1"/>
          </p:cNvPicPr>
          <p:nvPr/>
        </p:nvPicPr>
        <p:blipFill>
          <a:blip r:embed="rId3"/>
          <a:stretch>
            <a:fillRect/>
          </a:stretch>
        </p:blipFill>
        <p:spPr>
          <a:xfrm>
            <a:off x="7648607" y="264970"/>
            <a:ext cx="2830350" cy="1888873"/>
          </a:xfrm>
          <a:prstGeom prst="rect">
            <a:avLst/>
          </a:prstGeom>
        </p:spPr>
      </p:pic>
      <p:sp>
        <p:nvSpPr>
          <p:cNvPr id="3" name="Sisällön paikkamerkki 2">
            <a:extLst>
              <a:ext uri="{FF2B5EF4-FFF2-40B4-BE49-F238E27FC236}">
                <a16:creationId xmlns:a16="http://schemas.microsoft.com/office/drawing/2014/main" id="{8EBEA376-A2E6-9798-AB55-F2CAEF137ADD}"/>
              </a:ext>
            </a:extLst>
          </p:cNvPr>
          <p:cNvSpPr>
            <a:spLocks noGrp="1"/>
          </p:cNvSpPr>
          <p:nvPr>
            <p:ph idx="1"/>
          </p:nvPr>
        </p:nvSpPr>
        <p:spPr>
          <a:xfrm>
            <a:off x="838200" y="1825625"/>
            <a:ext cx="6896622" cy="4351338"/>
          </a:xfrm>
          <a:effectLst/>
        </p:spPr>
        <p:txBody>
          <a:bodyPr>
            <a:normAutofit fontScale="92500" lnSpcReduction="10000"/>
          </a:bodyPr>
          <a:lstStyle/>
          <a:p>
            <a:pPr marL="0" indent="0">
              <a:buNone/>
            </a:pPr>
            <a:endParaRPr lang="fi-FI" sz="2400" dirty="0">
              <a:solidFill>
                <a:srgbClr val="333334"/>
              </a:solidFill>
              <a:latin typeface="Gerbera"/>
            </a:endParaRPr>
          </a:p>
          <a:p>
            <a:r>
              <a:rPr lang="fi-FI" sz="2400" dirty="0"/>
              <a:t>Kasvipohjaisilla proteiineilla on mahdollista korvata eläinproteiinit kokonaan</a:t>
            </a:r>
          </a:p>
          <a:p>
            <a:r>
              <a:rPr lang="fi-FI" sz="2400" b="0" i="0" dirty="0">
                <a:solidFill>
                  <a:srgbClr val="333334"/>
                </a:solidFill>
                <a:effectLst/>
                <a:latin typeface="Gerbera"/>
              </a:rPr>
              <a:t>Kasvikunnan proteiini tulee pääasiassa: </a:t>
            </a:r>
          </a:p>
          <a:p>
            <a:pPr lvl="1"/>
            <a:r>
              <a:rPr lang="fi-FI" sz="2000" dirty="0">
                <a:highlight>
                  <a:srgbClr val="FFFF00"/>
                </a:highlight>
              </a:rPr>
              <a:t>viljavalmisteista, palkokasveista, pähkinöistä ja siemenistä. </a:t>
            </a:r>
          </a:p>
          <a:p>
            <a:pPr marL="457200" lvl="1" indent="0">
              <a:buNone/>
            </a:pPr>
            <a:endParaRPr lang="fi-FI" sz="2000" dirty="0"/>
          </a:p>
          <a:p>
            <a:r>
              <a:rPr lang="fi-FI" sz="2400" dirty="0"/>
              <a:t>Jos syö </a:t>
            </a:r>
            <a:r>
              <a:rPr lang="fi-FI" sz="2400" dirty="0">
                <a:highlight>
                  <a:srgbClr val="FFFF00"/>
                </a:highlight>
              </a:rPr>
              <a:t>sekä viljoja että palkokasveja</a:t>
            </a:r>
            <a:r>
              <a:rPr lang="fi-FI" sz="2400" dirty="0"/>
              <a:t>, aminohappokoostumus tasapainottuu niin, että sekä </a:t>
            </a:r>
            <a:r>
              <a:rPr lang="fi-FI" sz="2400" dirty="0" err="1"/>
              <a:t>metioniinia</a:t>
            </a:r>
            <a:r>
              <a:rPr lang="fi-FI" sz="2400" dirty="0"/>
              <a:t> (palkokasveissa niukasti) että </a:t>
            </a:r>
            <a:r>
              <a:rPr lang="fi-FI" sz="2400" dirty="0" err="1"/>
              <a:t>lysiiniä</a:t>
            </a:r>
            <a:r>
              <a:rPr lang="fi-FI" sz="2400" dirty="0"/>
              <a:t> (viljatuotteissa niukasti) saadaan riittävästi.</a:t>
            </a:r>
          </a:p>
          <a:p>
            <a:r>
              <a:rPr lang="fi-FI" sz="2400" dirty="0">
                <a:highlight>
                  <a:srgbClr val="FFFF00"/>
                </a:highlight>
              </a:rPr>
              <a:t>Soijassa</a:t>
            </a:r>
            <a:r>
              <a:rPr lang="fi-FI" sz="2400" dirty="0"/>
              <a:t> kaikkia välttämättömiä aminohappoja riittävästi</a:t>
            </a:r>
          </a:p>
          <a:p>
            <a:r>
              <a:rPr lang="fi-FI" sz="2400" dirty="0">
                <a:solidFill>
                  <a:srgbClr val="333334"/>
                </a:solidFill>
                <a:latin typeface="Gerbera"/>
              </a:rPr>
              <a:t>Joka aterialla ei tarvitse olla kaikkia proteiineja</a:t>
            </a:r>
          </a:p>
        </p:txBody>
      </p:sp>
      <p:pic>
        <p:nvPicPr>
          <p:cNvPr id="7" name="Kuva 6">
            <a:extLst>
              <a:ext uri="{FF2B5EF4-FFF2-40B4-BE49-F238E27FC236}">
                <a16:creationId xmlns:a16="http://schemas.microsoft.com/office/drawing/2014/main" id="{F4EC9560-3EBE-685D-2981-E35735344A01}"/>
              </a:ext>
            </a:extLst>
          </p:cNvPr>
          <p:cNvPicPr>
            <a:picLocks noChangeAspect="1"/>
          </p:cNvPicPr>
          <p:nvPr/>
        </p:nvPicPr>
        <p:blipFill>
          <a:blip r:embed="rId4"/>
          <a:stretch>
            <a:fillRect/>
          </a:stretch>
        </p:blipFill>
        <p:spPr>
          <a:xfrm>
            <a:off x="8982363" y="4197212"/>
            <a:ext cx="2969630" cy="1979752"/>
          </a:xfrm>
          <a:prstGeom prst="rect">
            <a:avLst/>
          </a:prstGeom>
        </p:spPr>
      </p:pic>
      <p:pic>
        <p:nvPicPr>
          <p:cNvPr id="8" name="Kuva 7">
            <a:extLst>
              <a:ext uri="{FF2B5EF4-FFF2-40B4-BE49-F238E27FC236}">
                <a16:creationId xmlns:a16="http://schemas.microsoft.com/office/drawing/2014/main" id="{7E3B9939-AA7E-4AEE-FDE8-490A34047B9B}"/>
              </a:ext>
            </a:extLst>
          </p:cNvPr>
          <p:cNvPicPr>
            <a:picLocks noChangeAspect="1"/>
          </p:cNvPicPr>
          <p:nvPr/>
        </p:nvPicPr>
        <p:blipFill>
          <a:blip r:embed="rId5"/>
          <a:stretch>
            <a:fillRect/>
          </a:stretch>
        </p:blipFill>
        <p:spPr>
          <a:xfrm>
            <a:off x="8248390" y="2232077"/>
            <a:ext cx="2830350" cy="1886900"/>
          </a:xfrm>
          <a:prstGeom prst="rect">
            <a:avLst/>
          </a:prstGeom>
        </p:spPr>
      </p:pic>
      <p:sp>
        <p:nvSpPr>
          <p:cNvPr id="9" name="Tekstiruutu 8">
            <a:extLst>
              <a:ext uri="{FF2B5EF4-FFF2-40B4-BE49-F238E27FC236}">
                <a16:creationId xmlns:a16="http://schemas.microsoft.com/office/drawing/2014/main" id="{5097FAA9-0BB2-2FE5-6D55-6E7733718A6A}"/>
              </a:ext>
            </a:extLst>
          </p:cNvPr>
          <p:cNvSpPr txBox="1"/>
          <p:nvPr/>
        </p:nvSpPr>
        <p:spPr>
          <a:xfrm>
            <a:off x="10467178" y="6593030"/>
            <a:ext cx="1998946" cy="215444"/>
          </a:xfrm>
          <a:prstGeom prst="rect">
            <a:avLst/>
          </a:prstGeom>
          <a:noFill/>
        </p:spPr>
        <p:txBody>
          <a:bodyPr wrap="square" rtlCol="0">
            <a:spAutoFit/>
          </a:bodyPr>
          <a:lstStyle/>
          <a:p>
            <a:r>
              <a:rPr lang="fi-FI" sz="800" dirty="0"/>
              <a:t>Kuvat copyright: pixabay.com</a:t>
            </a:r>
          </a:p>
        </p:txBody>
      </p:sp>
    </p:spTree>
    <p:extLst>
      <p:ext uri="{BB962C8B-B14F-4D97-AF65-F5344CB8AC3E}">
        <p14:creationId xmlns:p14="http://schemas.microsoft.com/office/powerpoint/2010/main" val="2954536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4CEF8-9EF2-49E8-3F16-01D28C28703C}"/>
              </a:ext>
            </a:extLst>
          </p:cNvPr>
          <p:cNvSpPr>
            <a:spLocks noGrp="1"/>
          </p:cNvSpPr>
          <p:nvPr>
            <p:ph type="title"/>
          </p:nvPr>
        </p:nvSpPr>
        <p:spPr/>
        <p:txBody>
          <a:bodyPr/>
          <a:lstStyle/>
          <a:p>
            <a:r>
              <a:rPr lang="fi-FI" dirty="0"/>
              <a:t> </a:t>
            </a:r>
          </a:p>
        </p:txBody>
      </p:sp>
      <p:pic>
        <p:nvPicPr>
          <p:cNvPr id="4" name="Kuva 3">
            <a:extLst>
              <a:ext uri="{FF2B5EF4-FFF2-40B4-BE49-F238E27FC236}">
                <a16:creationId xmlns:a16="http://schemas.microsoft.com/office/drawing/2014/main" id="{9C63FEEB-399A-AFA3-30D8-12AD5586C866}"/>
              </a:ext>
            </a:extLst>
          </p:cNvPr>
          <p:cNvPicPr>
            <a:picLocks noChangeAspect="1"/>
          </p:cNvPicPr>
          <p:nvPr/>
        </p:nvPicPr>
        <p:blipFill rotWithShape="1">
          <a:blip r:embed="rId3"/>
          <a:srcRect l="24571" t="39404" r="42846" b="27306"/>
          <a:stretch/>
        </p:blipFill>
        <p:spPr>
          <a:xfrm>
            <a:off x="1706879" y="1123378"/>
            <a:ext cx="8313943" cy="4978400"/>
          </a:xfrm>
          <a:prstGeom prst="rect">
            <a:avLst/>
          </a:prstGeom>
        </p:spPr>
      </p:pic>
      <p:sp>
        <p:nvSpPr>
          <p:cNvPr id="6" name="Tekstiruutu 5">
            <a:extLst>
              <a:ext uri="{FF2B5EF4-FFF2-40B4-BE49-F238E27FC236}">
                <a16:creationId xmlns:a16="http://schemas.microsoft.com/office/drawing/2014/main" id="{B941F500-A368-6A18-0E4A-1AE6998C1C4E}"/>
              </a:ext>
            </a:extLst>
          </p:cNvPr>
          <p:cNvSpPr txBox="1"/>
          <p:nvPr/>
        </p:nvSpPr>
        <p:spPr>
          <a:xfrm>
            <a:off x="226860" y="6311355"/>
            <a:ext cx="4399280" cy="369332"/>
          </a:xfrm>
          <a:prstGeom prst="rect">
            <a:avLst/>
          </a:prstGeom>
          <a:noFill/>
        </p:spPr>
        <p:txBody>
          <a:bodyPr wrap="square" rtlCol="0">
            <a:spAutoFit/>
          </a:bodyPr>
          <a:lstStyle/>
          <a:p>
            <a:r>
              <a:rPr lang="fi-FI" sz="1800" dirty="0">
                <a:solidFill>
                  <a:srgbClr val="333334"/>
                </a:solidFill>
                <a:latin typeface="Gerbera"/>
              </a:rPr>
              <a:t>https://sydan.fi/fakta/proteiinia-kasveista</a:t>
            </a:r>
          </a:p>
        </p:txBody>
      </p:sp>
      <p:sp>
        <p:nvSpPr>
          <p:cNvPr id="7" name="Suorakulmio: Pyöristetyt kulmat 6">
            <a:extLst>
              <a:ext uri="{FF2B5EF4-FFF2-40B4-BE49-F238E27FC236}">
                <a16:creationId xmlns:a16="http://schemas.microsoft.com/office/drawing/2014/main" id="{198D3B74-7014-7F6F-88B4-645D602F32B5}"/>
              </a:ext>
            </a:extLst>
          </p:cNvPr>
          <p:cNvSpPr/>
          <p:nvPr/>
        </p:nvSpPr>
        <p:spPr>
          <a:xfrm>
            <a:off x="2702560" y="1818640"/>
            <a:ext cx="6827520" cy="1381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Pyöristetyt kulmat 7">
            <a:extLst>
              <a:ext uri="{FF2B5EF4-FFF2-40B4-BE49-F238E27FC236}">
                <a16:creationId xmlns:a16="http://schemas.microsoft.com/office/drawing/2014/main" id="{8D5DEDA3-36A8-E429-FF64-6789CB55FC29}"/>
              </a:ext>
            </a:extLst>
          </p:cNvPr>
          <p:cNvSpPr/>
          <p:nvPr/>
        </p:nvSpPr>
        <p:spPr>
          <a:xfrm>
            <a:off x="2702560" y="3281680"/>
            <a:ext cx="6827520" cy="914400"/>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356A944F-48B9-E6E0-13A4-EA89CC89326E}"/>
              </a:ext>
            </a:extLst>
          </p:cNvPr>
          <p:cNvSpPr/>
          <p:nvPr/>
        </p:nvSpPr>
        <p:spPr>
          <a:xfrm>
            <a:off x="2702560" y="4277360"/>
            <a:ext cx="6827520" cy="1219200"/>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C61794E8-1000-7478-F028-6941FDDC62CE}"/>
              </a:ext>
            </a:extLst>
          </p:cNvPr>
          <p:cNvSpPr txBox="1"/>
          <p:nvPr/>
        </p:nvSpPr>
        <p:spPr>
          <a:xfrm>
            <a:off x="1706880" y="451864"/>
            <a:ext cx="9065518" cy="584775"/>
          </a:xfrm>
          <a:prstGeom prst="rect">
            <a:avLst/>
          </a:prstGeom>
          <a:solidFill>
            <a:schemeClr val="bg2">
              <a:lumMod val="90000"/>
            </a:schemeClr>
          </a:solidFill>
          <a:ln>
            <a:solidFill>
              <a:schemeClr val="accent3">
                <a:lumMod val="50000"/>
              </a:schemeClr>
            </a:solidFill>
          </a:ln>
        </p:spPr>
        <p:txBody>
          <a:bodyPr wrap="square" rtlCol="0">
            <a:spAutoFit/>
          </a:bodyPr>
          <a:lstStyle/>
          <a:p>
            <a:r>
              <a:rPr lang="fi-FI" sz="3200" dirty="0"/>
              <a:t>80-90 kg ihminen: esimerkki päivän proteiinilähteistä</a:t>
            </a:r>
          </a:p>
        </p:txBody>
      </p:sp>
      <p:pic>
        <p:nvPicPr>
          <p:cNvPr id="3" name="Kuva 2">
            <a:extLst>
              <a:ext uri="{FF2B5EF4-FFF2-40B4-BE49-F238E27FC236}">
                <a16:creationId xmlns:a16="http://schemas.microsoft.com/office/drawing/2014/main" id="{B2F6F2F8-9F8E-6D2F-641F-A9DBFDB51046}"/>
              </a:ext>
            </a:extLst>
          </p:cNvPr>
          <p:cNvPicPr>
            <a:picLocks noChangeAspect="1"/>
          </p:cNvPicPr>
          <p:nvPr/>
        </p:nvPicPr>
        <p:blipFill rotWithShape="1">
          <a:blip r:embed="rId4"/>
          <a:srcRect l="24967" r="22334"/>
          <a:stretch/>
        </p:blipFill>
        <p:spPr>
          <a:xfrm>
            <a:off x="1722893" y="1690688"/>
            <a:ext cx="939027" cy="2672778"/>
          </a:xfrm>
          <a:prstGeom prst="rect">
            <a:avLst/>
          </a:prstGeom>
        </p:spPr>
      </p:pic>
      <p:sp>
        <p:nvSpPr>
          <p:cNvPr id="5" name="Tekstiruutu 4">
            <a:extLst>
              <a:ext uri="{FF2B5EF4-FFF2-40B4-BE49-F238E27FC236}">
                <a16:creationId xmlns:a16="http://schemas.microsoft.com/office/drawing/2014/main" id="{694F42C1-9DC5-EC27-AC6D-1D665094DC18}"/>
              </a:ext>
            </a:extLst>
          </p:cNvPr>
          <p:cNvSpPr txBox="1"/>
          <p:nvPr/>
        </p:nvSpPr>
        <p:spPr>
          <a:xfrm>
            <a:off x="10523707" y="6557576"/>
            <a:ext cx="2882866" cy="246221"/>
          </a:xfrm>
          <a:prstGeom prst="rect">
            <a:avLst/>
          </a:prstGeom>
          <a:noFill/>
        </p:spPr>
        <p:txBody>
          <a:bodyPr wrap="square" rtlCol="0">
            <a:spAutoFit/>
          </a:bodyPr>
          <a:lstStyle/>
          <a:p>
            <a:r>
              <a:rPr lang="fi-FI" sz="1000" dirty="0"/>
              <a:t>Kuva copyright: pixabay.com</a:t>
            </a:r>
          </a:p>
        </p:txBody>
      </p:sp>
    </p:spTree>
    <p:extLst>
      <p:ext uri="{BB962C8B-B14F-4D97-AF65-F5344CB8AC3E}">
        <p14:creationId xmlns:p14="http://schemas.microsoft.com/office/powerpoint/2010/main" val="3344124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6C7109-E6D6-12E8-C522-191F4A66CAC8}"/>
              </a:ext>
            </a:extLst>
          </p:cNvPr>
          <p:cNvSpPr>
            <a:spLocks noGrp="1"/>
          </p:cNvSpPr>
          <p:nvPr>
            <p:ph type="title"/>
          </p:nvPr>
        </p:nvSpPr>
        <p:spPr/>
        <p:txBody>
          <a:bodyPr/>
          <a:lstStyle/>
          <a:p>
            <a:r>
              <a:rPr lang="fi-FI" dirty="0" err="1"/>
              <a:t>Entäs</a:t>
            </a:r>
            <a:r>
              <a:rPr lang="fi-FI" dirty="0"/>
              <a:t> sitten kala ja omega-3?</a:t>
            </a:r>
            <a:br>
              <a:rPr lang="fi-FI" dirty="0"/>
            </a:br>
            <a:r>
              <a:rPr lang="fi-FI" dirty="0" err="1"/>
              <a:t>Entäs</a:t>
            </a:r>
            <a:r>
              <a:rPr lang="fi-FI" dirty="0"/>
              <a:t> omega-6?</a:t>
            </a:r>
          </a:p>
        </p:txBody>
      </p:sp>
      <p:sp>
        <p:nvSpPr>
          <p:cNvPr id="3" name="Sisällön paikkamerkki 2">
            <a:extLst>
              <a:ext uri="{FF2B5EF4-FFF2-40B4-BE49-F238E27FC236}">
                <a16:creationId xmlns:a16="http://schemas.microsoft.com/office/drawing/2014/main" id="{C722AA00-6F2A-8F55-B10E-57783B2F096B}"/>
              </a:ext>
            </a:extLst>
          </p:cNvPr>
          <p:cNvSpPr>
            <a:spLocks noGrp="1"/>
          </p:cNvSpPr>
          <p:nvPr>
            <p:ph sz="half" idx="1"/>
          </p:nvPr>
        </p:nvSpPr>
        <p:spPr>
          <a:xfrm>
            <a:off x="675363" y="2439400"/>
            <a:ext cx="5181600" cy="4117975"/>
          </a:xfrm>
          <a:solidFill>
            <a:schemeClr val="accent4">
              <a:lumMod val="20000"/>
              <a:lumOff val="80000"/>
            </a:schemeClr>
          </a:solidFill>
          <a:ln>
            <a:solidFill>
              <a:schemeClr val="tx1"/>
            </a:solidFill>
          </a:ln>
        </p:spPr>
        <p:txBody>
          <a:bodyPr>
            <a:normAutofit fontScale="77500" lnSpcReduction="20000"/>
          </a:bodyPr>
          <a:lstStyle/>
          <a:p>
            <a:r>
              <a:rPr lang="fi-FI" u="sng" dirty="0"/>
              <a:t>Omega-3 rasvahappoja </a:t>
            </a:r>
            <a:r>
              <a:rPr lang="fi-FI" dirty="0"/>
              <a:t>on kolme: ALA, EPA, DHA</a:t>
            </a:r>
          </a:p>
          <a:p>
            <a:r>
              <a:rPr lang="fi-FI" dirty="0"/>
              <a:t>Elimistö pystyy tekemään </a:t>
            </a:r>
            <a:r>
              <a:rPr lang="fi-FI" dirty="0" err="1"/>
              <a:t>ALA:sta</a:t>
            </a:r>
            <a:r>
              <a:rPr lang="fi-FI" dirty="0"/>
              <a:t> </a:t>
            </a:r>
            <a:r>
              <a:rPr lang="fi-FI" dirty="0" err="1"/>
              <a:t>DHA:ta</a:t>
            </a:r>
            <a:r>
              <a:rPr lang="fi-FI" dirty="0"/>
              <a:t> ja </a:t>
            </a:r>
            <a:r>
              <a:rPr lang="fi-FI" dirty="0" err="1"/>
              <a:t>EPA:aa</a:t>
            </a:r>
            <a:r>
              <a:rPr lang="fi-FI" dirty="0"/>
              <a:t>.</a:t>
            </a:r>
          </a:p>
          <a:p>
            <a:r>
              <a:rPr lang="fi-FI" dirty="0" err="1"/>
              <a:t>ALA:a</a:t>
            </a:r>
            <a:r>
              <a:rPr lang="fi-FI" dirty="0"/>
              <a:t> saa syömällä päivittäin pähkinöitä: 2 rkl </a:t>
            </a:r>
            <a:r>
              <a:rPr lang="fi-FI" dirty="0" err="1"/>
              <a:t>chia</a:t>
            </a:r>
            <a:r>
              <a:rPr lang="fi-FI" dirty="0"/>
              <a:t>, rouhittu pellavansiemen, hamppu, saksanpähkinä. Elimistö tekee niistä </a:t>
            </a:r>
            <a:r>
              <a:rPr lang="fi-FI" dirty="0" err="1"/>
              <a:t>DHA:ta</a:t>
            </a:r>
            <a:r>
              <a:rPr lang="fi-FI" dirty="0"/>
              <a:t> ja </a:t>
            </a:r>
            <a:r>
              <a:rPr lang="fi-FI" dirty="0" err="1"/>
              <a:t>EPA:a</a:t>
            </a:r>
            <a:r>
              <a:rPr lang="fi-FI" dirty="0"/>
              <a:t>.</a:t>
            </a:r>
          </a:p>
          <a:p>
            <a:endParaRPr lang="fi-FI" dirty="0"/>
          </a:p>
          <a:p>
            <a:r>
              <a:rPr lang="fi-FI" dirty="0"/>
              <a:t>Kalasta saa myös suoraan </a:t>
            </a:r>
            <a:r>
              <a:rPr lang="fi-FI" dirty="0" err="1"/>
              <a:t>DHA:ta</a:t>
            </a:r>
            <a:r>
              <a:rPr lang="fi-FI" dirty="0"/>
              <a:t> ja </a:t>
            </a:r>
            <a:r>
              <a:rPr lang="fi-FI" dirty="0" err="1"/>
              <a:t>EPA:a</a:t>
            </a:r>
            <a:r>
              <a:rPr lang="fi-FI" dirty="0"/>
              <a:t>, mutta saa myös raskasmetalleja ja kovaa rasvaa.</a:t>
            </a:r>
          </a:p>
          <a:p>
            <a:r>
              <a:rPr lang="fi-FI" dirty="0"/>
              <a:t>Omega-3 on tärkeä sydämelle, aivoille ja silmille.</a:t>
            </a:r>
          </a:p>
          <a:p>
            <a:endParaRPr lang="fi-FI" dirty="0"/>
          </a:p>
        </p:txBody>
      </p:sp>
      <p:sp>
        <p:nvSpPr>
          <p:cNvPr id="4" name="Sisällön paikkamerkki 3">
            <a:extLst>
              <a:ext uri="{FF2B5EF4-FFF2-40B4-BE49-F238E27FC236}">
                <a16:creationId xmlns:a16="http://schemas.microsoft.com/office/drawing/2014/main" id="{42335D0D-2284-1501-DDCF-B9C40CAC3636}"/>
              </a:ext>
            </a:extLst>
          </p:cNvPr>
          <p:cNvSpPr>
            <a:spLocks noGrp="1"/>
          </p:cNvSpPr>
          <p:nvPr>
            <p:ph sz="half" idx="2"/>
          </p:nvPr>
        </p:nvSpPr>
        <p:spPr>
          <a:xfrm>
            <a:off x="6096000" y="2439399"/>
            <a:ext cx="5181600" cy="4117975"/>
          </a:xfrm>
          <a:solidFill>
            <a:schemeClr val="accent4">
              <a:lumMod val="40000"/>
              <a:lumOff val="60000"/>
            </a:schemeClr>
          </a:solidFill>
          <a:ln>
            <a:solidFill>
              <a:schemeClr val="tx1"/>
            </a:solidFill>
          </a:ln>
        </p:spPr>
        <p:txBody>
          <a:bodyPr>
            <a:normAutofit fontScale="77500" lnSpcReduction="20000"/>
          </a:bodyPr>
          <a:lstStyle/>
          <a:p>
            <a:r>
              <a:rPr lang="fi-FI" u="sng" dirty="0"/>
              <a:t>Omega-6 rasvahappoa </a:t>
            </a:r>
            <a:r>
              <a:rPr lang="fi-FI" dirty="0"/>
              <a:t>on pähkinöissä, siemenissä ja öljyissä.</a:t>
            </a:r>
          </a:p>
          <a:p>
            <a:r>
              <a:rPr lang="fi-FI" dirty="0"/>
              <a:t>Ihmiset saavat sitä yleensä ihan </a:t>
            </a:r>
            <a:r>
              <a:rPr lang="fi-FI" u="sng" dirty="0"/>
              <a:t>liikaa</a:t>
            </a:r>
            <a:r>
              <a:rPr lang="fi-FI" dirty="0"/>
              <a:t>, ellei sitten syö </a:t>
            </a:r>
            <a:r>
              <a:rPr lang="fi-FI" dirty="0" err="1"/>
              <a:t>KoKaRu:a</a:t>
            </a:r>
            <a:endParaRPr lang="fi-FI" dirty="0"/>
          </a:p>
          <a:p>
            <a:endParaRPr lang="fi-FI" dirty="0"/>
          </a:p>
          <a:p>
            <a:r>
              <a:rPr lang="fi-FI" dirty="0"/>
              <a:t>Omega-6 ja omega:3 suhde saisi olla </a:t>
            </a:r>
            <a:r>
              <a:rPr lang="fi-FI" dirty="0" err="1"/>
              <a:t>max</a:t>
            </a:r>
            <a:r>
              <a:rPr lang="fi-FI" dirty="0"/>
              <a:t> 4:1. </a:t>
            </a:r>
          </a:p>
          <a:p>
            <a:r>
              <a:rPr lang="fi-FI" dirty="0"/>
              <a:t>Jos se on korkeampi, niin elimistön kyky muuntaa </a:t>
            </a:r>
            <a:r>
              <a:rPr lang="fi-FI" dirty="0" err="1"/>
              <a:t>ALA:a</a:t>
            </a:r>
            <a:r>
              <a:rPr lang="fi-FI" dirty="0"/>
              <a:t> </a:t>
            </a:r>
            <a:r>
              <a:rPr lang="fi-FI" dirty="0" err="1"/>
              <a:t>DHA:ksi</a:t>
            </a:r>
            <a:r>
              <a:rPr lang="fi-FI" dirty="0"/>
              <a:t> ja EPA:ksi heikkenee, joten varo myös öljyjä (paitsi </a:t>
            </a:r>
            <a:r>
              <a:rPr lang="fi-FI" dirty="0" err="1"/>
              <a:t>leväöljy</a:t>
            </a:r>
            <a:r>
              <a:rPr lang="fi-FI" dirty="0"/>
              <a:t>)</a:t>
            </a:r>
          </a:p>
          <a:p>
            <a:r>
              <a:rPr lang="fi-FI" dirty="0"/>
              <a:t>Jos käytät margariineja, niin rasva% pitää olla yli 60%, jotta Omega 6/3 suhde on parempi.</a:t>
            </a:r>
          </a:p>
          <a:p>
            <a:endParaRPr lang="fi-FI" dirty="0"/>
          </a:p>
        </p:txBody>
      </p:sp>
      <p:sp>
        <p:nvSpPr>
          <p:cNvPr id="5" name="Tekstiruutu 4">
            <a:extLst>
              <a:ext uri="{FF2B5EF4-FFF2-40B4-BE49-F238E27FC236}">
                <a16:creationId xmlns:a16="http://schemas.microsoft.com/office/drawing/2014/main" id="{AA93A00F-8D97-2F84-7EA2-E69AB2A03DCA}"/>
              </a:ext>
            </a:extLst>
          </p:cNvPr>
          <p:cNvSpPr txBox="1"/>
          <p:nvPr/>
        </p:nvSpPr>
        <p:spPr>
          <a:xfrm>
            <a:off x="675363" y="1690688"/>
            <a:ext cx="10602238" cy="646331"/>
          </a:xfrm>
          <a:prstGeom prst="rect">
            <a:avLst/>
          </a:prstGeom>
          <a:solidFill>
            <a:srgbClr val="F9F5D8"/>
          </a:solidFill>
          <a:ln>
            <a:solidFill>
              <a:schemeClr val="tx1"/>
            </a:solidFill>
          </a:ln>
        </p:spPr>
        <p:txBody>
          <a:bodyPr wrap="square" rtlCol="0">
            <a:spAutoFit/>
          </a:bodyPr>
          <a:lstStyle/>
          <a:p>
            <a:r>
              <a:rPr lang="fi-FI" dirty="0"/>
              <a:t>2 välttämätöntä rasvahappoa, joita on saatava ravinnosta: Alfalinoleenihappo (ALA), joka on omega-3 rasvahappo ja linolihappo (LA), joka omega-6 rasvahappo.</a:t>
            </a:r>
          </a:p>
        </p:txBody>
      </p:sp>
      <p:pic>
        <p:nvPicPr>
          <p:cNvPr id="6" name="Kuva 5">
            <a:extLst>
              <a:ext uri="{FF2B5EF4-FFF2-40B4-BE49-F238E27FC236}">
                <a16:creationId xmlns:a16="http://schemas.microsoft.com/office/drawing/2014/main" id="{C5F0E2F5-95C5-B4DB-6546-5E357154BD07}"/>
              </a:ext>
            </a:extLst>
          </p:cNvPr>
          <p:cNvPicPr>
            <a:picLocks noChangeAspect="1"/>
          </p:cNvPicPr>
          <p:nvPr/>
        </p:nvPicPr>
        <p:blipFill rotWithShape="1">
          <a:blip r:embed="rId3"/>
          <a:srcRect l="20954" t="1128" r="10284" b="-1128"/>
          <a:stretch/>
        </p:blipFill>
        <p:spPr>
          <a:xfrm>
            <a:off x="9910379" y="262744"/>
            <a:ext cx="1367221" cy="1325563"/>
          </a:xfrm>
          <a:prstGeom prst="rect">
            <a:avLst/>
          </a:prstGeom>
        </p:spPr>
      </p:pic>
      <p:sp>
        <p:nvSpPr>
          <p:cNvPr id="7" name="Tekstiruutu 6">
            <a:extLst>
              <a:ext uri="{FF2B5EF4-FFF2-40B4-BE49-F238E27FC236}">
                <a16:creationId xmlns:a16="http://schemas.microsoft.com/office/drawing/2014/main" id="{EF843878-E189-A818-50F2-8791202AA05C}"/>
              </a:ext>
            </a:extLst>
          </p:cNvPr>
          <p:cNvSpPr txBox="1"/>
          <p:nvPr/>
        </p:nvSpPr>
        <p:spPr>
          <a:xfrm>
            <a:off x="10177397" y="6557374"/>
            <a:ext cx="1903956" cy="261610"/>
          </a:xfrm>
          <a:prstGeom prst="rect">
            <a:avLst/>
          </a:prstGeom>
          <a:noFill/>
        </p:spPr>
        <p:txBody>
          <a:bodyPr wrap="square" rtlCol="0">
            <a:spAutoFit/>
          </a:bodyPr>
          <a:lstStyle/>
          <a:p>
            <a:r>
              <a:rPr lang="fi-FI" sz="1100" dirty="0"/>
              <a:t>Kuvat copyright: pixabay.com</a:t>
            </a:r>
          </a:p>
        </p:txBody>
      </p:sp>
      <p:pic>
        <p:nvPicPr>
          <p:cNvPr id="8" name="Kuva 7">
            <a:extLst>
              <a:ext uri="{FF2B5EF4-FFF2-40B4-BE49-F238E27FC236}">
                <a16:creationId xmlns:a16="http://schemas.microsoft.com/office/drawing/2014/main" id="{DCDCF123-F1DA-8250-4E98-3C77A560486B}"/>
              </a:ext>
            </a:extLst>
          </p:cNvPr>
          <p:cNvPicPr>
            <a:picLocks noChangeAspect="1"/>
          </p:cNvPicPr>
          <p:nvPr/>
        </p:nvPicPr>
        <p:blipFill rotWithShape="1">
          <a:blip r:embed="rId4"/>
          <a:srcRect l="8922" t="31268" r="10176" b="32219"/>
          <a:stretch/>
        </p:blipFill>
        <p:spPr>
          <a:xfrm>
            <a:off x="7528143" y="496337"/>
            <a:ext cx="950934" cy="429188"/>
          </a:xfrm>
          <a:prstGeom prst="rect">
            <a:avLst/>
          </a:prstGeom>
        </p:spPr>
      </p:pic>
    </p:spTree>
    <p:extLst>
      <p:ext uri="{BB962C8B-B14F-4D97-AF65-F5344CB8AC3E}">
        <p14:creationId xmlns:p14="http://schemas.microsoft.com/office/powerpoint/2010/main" val="1715528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8FB12F-6C9F-9BD7-E413-1D6C6224EE76}"/>
              </a:ext>
            </a:extLst>
          </p:cNvPr>
          <p:cNvSpPr>
            <a:spLocks noGrp="1"/>
          </p:cNvSpPr>
          <p:nvPr>
            <p:ph type="title"/>
          </p:nvPr>
        </p:nvSpPr>
        <p:spPr>
          <a:xfrm>
            <a:off x="1981200" y="274639"/>
            <a:ext cx="8229600" cy="689713"/>
          </a:xfrm>
        </p:spPr>
        <p:txBody>
          <a:bodyPr>
            <a:normAutofit fontScale="90000"/>
          </a:bodyPr>
          <a:lstStyle/>
          <a:p>
            <a:r>
              <a:rPr lang="fi-FI" dirty="0"/>
              <a:t>Ovatko öljyt (sydän)terveellisiä?</a:t>
            </a:r>
          </a:p>
        </p:txBody>
      </p:sp>
      <p:graphicFrame>
        <p:nvGraphicFramePr>
          <p:cNvPr id="4" name="Taulukko 4">
            <a:extLst>
              <a:ext uri="{FF2B5EF4-FFF2-40B4-BE49-F238E27FC236}">
                <a16:creationId xmlns:a16="http://schemas.microsoft.com/office/drawing/2014/main" id="{8F844150-CEE3-01F9-E9CD-DF6503059BAA}"/>
              </a:ext>
            </a:extLst>
          </p:cNvPr>
          <p:cNvGraphicFramePr>
            <a:graphicFrameLocks noGrp="1"/>
          </p:cNvGraphicFramePr>
          <p:nvPr>
            <p:ph idx="1"/>
            <p:extLst>
              <p:ext uri="{D42A27DB-BD31-4B8C-83A1-F6EECF244321}">
                <p14:modId xmlns:p14="http://schemas.microsoft.com/office/powerpoint/2010/main" val="689198298"/>
              </p:ext>
            </p:extLst>
          </p:nvPr>
        </p:nvGraphicFramePr>
        <p:xfrm>
          <a:off x="0" y="1019759"/>
          <a:ext cx="8169058" cy="5838241"/>
        </p:xfrm>
        <a:graphic>
          <a:graphicData uri="http://schemas.openxmlformats.org/drawingml/2006/table">
            <a:tbl>
              <a:tblPr firstRow="1" bandRow="1">
                <a:tableStyleId>{5C22544A-7EE6-4342-B048-85BDC9FD1C3A}</a:tableStyleId>
              </a:tblPr>
              <a:tblGrid>
                <a:gridCol w="1797225">
                  <a:extLst>
                    <a:ext uri="{9D8B030D-6E8A-4147-A177-3AD203B41FA5}">
                      <a16:colId xmlns:a16="http://schemas.microsoft.com/office/drawing/2014/main" val="2000063174"/>
                    </a:ext>
                  </a:extLst>
                </a:gridCol>
                <a:gridCol w="1143652">
                  <a:extLst>
                    <a:ext uri="{9D8B030D-6E8A-4147-A177-3AD203B41FA5}">
                      <a16:colId xmlns:a16="http://schemas.microsoft.com/office/drawing/2014/main" val="3220865068"/>
                    </a:ext>
                  </a:extLst>
                </a:gridCol>
                <a:gridCol w="2430261">
                  <a:extLst>
                    <a:ext uri="{9D8B030D-6E8A-4147-A177-3AD203B41FA5}">
                      <a16:colId xmlns:a16="http://schemas.microsoft.com/office/drawing/2014/main" val="4060198701"/>
                    </a:ext>
                  </a:extLst>
                </a:gridCol>
                <a:gridCol w="2797920">
                  <a:extLst>
                    <a:ext uri="{9D8B030D-6E8A-4147-A177-3AD203B41FA5}">
                      <a16:colId xmlns:a16="http://schemas.microsoft.com/office/drawing/2014/main" val="3861051438"/>
                    </a:ext>
                  </a:extLst>
                </a:gridCol>
              </a:tblGrid>
              <a:tr h="667314">
                <a:tc>
                  <a:txBody>
                    <a:bodyPr/>
                    <a:lstStyle/>
                    <a:p>
                      <a:r>
                        <a:rPr lang="fi-FI" dirty="0"/>
                        <a:t>Tutkija</a:t>
                      </a:r>
                    </a:p>
                  </a:txBody>
                  <a:tcPr/>
                </a:tc>
                <a:tc>
                  <a:txBody>
                    <a:bodyPr/>
                    <a:lstStyle/>
                    <a:p>
                      <a:r>
                        <a:rPr lang="fi-FI" dirty="0"/>
                        <a:t>Tutkittava</a:t>
                      </a:r>
                    </a:p>
                  </a:txBody>
                  <a:tcPr/>
                </a:tc>
                <a:tc>
                  <a:txBody>
                    <a:bodyPr/>
                    <a:lstStyle/>
                    <a:p>
                      <a:r>
                        <a:rPr lang="fi-FI" dirty="0"/>
                        <a:t>Öljy</a:t>
                      </a:r>
                    </a:p>
                  </a:txBody>
                  <a:tcPr/>
                </a:tc>
                <a:tc>
                  <a:txBody>
                    <a:bodyPr/>
                    <a:lstStyle/>
                    <a:p>
                      <a:r>
                        <a:rPr lang="fi-FI" dirty="0"/>
                        <a:t>Tulos</a:t>
                      </a:r>
                    </a:p>
                  </a:txBody>
                  <a:tcPr/>
                </a:tc>
                <a:extLst>
                  <a:ext uri="{0D108BD9-81ED-4DB2-BD59-A6C34878D82A}">
                    <a16:rowId xmlns:a16="http://schemas.microsoft.com/office/drawing/2014/main" val="781197867"/>
                  </a:ext>
                </a:extLst>
              </a:tr>
              <a:tr h="379169">
                <a:tc>
                  <a:txBody>
                    <a:bodyPr/>
                    <a:lstStyle/>
                    <a:p>
                      <a:r>
                        <a:rPr lang="fi-FI" sz="1600" dirty="0"/>
                        <a:t>1. </a:t>
                      </a:r>
                      <a:r>
                        <a:rPr lang="fi-FI" sz="1600" dirty="0" err="1"/>
                        <a:t>Tsunoda</a:t>
                      </a:r>
                      <a:endParaRPr lang="fi-FI" sz="1600" dirty="0"/>
                    </a:p>
                  </a:txBody>
                  <a:tcPr/>
                </a:tc>
                <a:tc>
                  <a:txBody>
                    <a:bodyPr/>
                    <a:lstStyle/>
                    <a:p>
                      <a:r>
                        <a:rPr lang="fi-FI" sz="1600" dirty="0"/>
                        <a:t>Jyrsijä</a:t>
                      </a:r>
                    </a:p>
                  </a:txBody>
                  <a:tcPr/>
                </a:tc>
                <a:tc>
                  <a:txBody>
                    <a:bodyPr/>
                    <a:lstStyle/>
                    <a:p>
                      <a:r>
                        <a:rPr lang="fi-FI" sz="1600" dirty="0"/>
                        <a:t>Kertatyydyttymätön</a:t>
                      </a:r>
                    </a:p>
                  </a:txBody>
                  <a:tcPr/>
                </a:tc>
                <a:tc>
                  <a:txBody>
                    <a:bodyPr/>
                    <a:lstStyle/>
                    <a:p>
                      <a:r>
                        <a:rPr lang="fi-FI" sz="1600" dirty="0"/>
                        <a:t>Lihavuus ja sokeritauti</a:t>
                      </a:r>
                    </a:p>
                  </a:txBody>
                  <a:tcPr/>
                </a:tc>
                <a:extLst>
                  <a:ext uri="{0D108BD9-81ED-4DB2-BD59-A6C34878D82A}">
                    <a16:rowId xmlns:a16="http://schemas.microsoft.com/office/drawing/2014/main" val="4265918315"/>
                  </a:ext>
                </a:extLst>
              </a:tr>
              <a:tr h="654456">
                <a:tc>
                  <a:txBody>
                    <a:bodyPr/>
                    <a:lstStyle/>
                    <a:p>
                      <a:r>
                        <a:rPr lang="fi-FI" sz="1600" dirty="0"/>
                        <a:t>2. </a:t>
                      </a:r>
                      <a:r>
                        <a:rPr lang="fi-FI" sz="1600" dirty="0" err="1"/>
                        <a:t>Rudel</a:t>
                      </a:r>
                      <a:endParaRPr lang="fi-FI" sz="1600" dirty="0"/>
                    </a:p>
                  </a:txBody>
                  <a:tcPr/>
                </a:tc>
                <a:tc>
                  <a:txBody>
                    <a:bodyPr/>
                    <a:lstStyle/>
                    <a:p>
                      <a:r>
                        <a:rPr lang="fi-FI" sz="1600" dirty="0"/>
                        <a:t>Jyrsijä</a:t>
                      </a:r>
                    </a:p>
                  </a:txBody>
                  <a:tcPr/>
                </a:tc>
                <a:tc>
                  <a:txBody>
                    <a:bodyPr/>
                    <a:lstStyle/>
                    <a:p>
                      <a:r>
                        <a:rPr lang="fi-FI" sz="1600" dirty="0"/>
                        <a:t>Kerta- tai monityydyttymätön</a:t>
                      </a:r>
                    </a:p>
                  </a:txBody>
                  <a:tcPr/>
                </a:tc>
                <a:tc>
                  <a:txBody>
                    <a:bodyPr/>
                    <a:lstStyle/>
                    <a:p>
                      <a:r>
                        <a:rPr lang="fi-FI" sz="1600" dirty="0"/>
                        <a:t>Valtimoiden rasvoittuminen molemmissa ryhmissä</a:t>
                      </a:r>
                    </a:p>
                  </a:txBody>
                  <a:tcPr/>
                </a:tc>
                <a:extLst>
                  <a:ext uri="{0D108BD9-81ED-4DB2-BD59-A6C34878D82A}">
                    <a16:rowId xmlns:a16="http://schemas.microsoft.com/office/drawing/2014/main" val="4084351144"/>
                  </a:ext>
                </a:extLst>
              </a:tr>
              <a:tr h="934937">
                <a:tc>
                  <a:txBody>
                    <a:bodyPr/>
                    <a:lstStyle/>
                    <a:p>
                      <a:r>
                        <a:rPr lang="fi-FI" sz="1600" dirty="0"/>
                        <a:t>3. </a:t>
                      </a:r>
                      <a:r>
                        <a:rPr lang="fi-FI" sz="1600" dirty="0" err="1"/>
                        <a:t>Rudel</a:t>
                      </a:r>
                      <a:endParaRPr lang="fi-FI" sz="1600" dirty="0"/>
                    </a:p>
                  </a:txBody>
                  <a:tcPr/>
                </a:tc>
                <a:tc>
                  <a:txBody>
                    <a:bodyPr/>
                    <a:lstStyle/>
                    <a:p>
                      <a:r>
                        <a:rPr lang="fi-FI" sz="1600" dirty="0"/>
                        <a:t>Apina</a:t>
                      </a:r>
                    </a:p>
                  </a:txBody>
                  <a:tcPr/>
                </a:tc>
                <a:tc>
                  <a:txBody>
                    <a:bodyPr/>
                    <a:lstStyle/>
                    <a:p>
                      <a:r>
                        <a:rPr lang="fi-FI" sz="1600" dirty="0"/>
                        <a:t>Kertatyydyttymätön + kova rasva tai monityydyttymätön</a:t>
                      </a:r>
                    </a:p>
                  </a:txBody>
                  <a:tcPr/>
                </a:tc>
                <a:tc>
                  <a:txBody>
                    <a:bodyPr/>
                    <a:lstStyle/>
                    <a:p>
                      <a:r>
                        <a:rPr lang="fi-FI" sz="1600" dirty="0"/>
                        <a:t>Valtimoiden rasvoittuminen molemmissa ryhmissä</a:t>
                      </a:r>
                    </a:p>
                  </a:txBody>
                  <a:tcPr/>
                </a:tc>
                <a:extLst>
                  <a:ext uri="{0D108BD9-81ED-4DB2-BD59-A6C34878D82A}">
                    <a16:rowId xmlns:a16="http://schemas.microsoft.com/office/drawing/2014/main" val="4052088222"/>
                  </a:ext>
                </a:extLst>
              </a:tr>
              <a:tr h="934937">
                <a:tc>
                  <a:txBody>
                    <a:bodyPr/>
                    <a:lstStyle/>
                    <a:p>
                      <a:r>
                        <a:rPr lang="fi-FI" sz="1600" dirty="0"/>
                        <a:t>4. </a:t>
                      </a:r>
                      <a:r>
                        <a:rPr lang="fi-FI" sz="1600" dirty="0" err="1"/>
                        <a:t>Blankenhorn</a:t>
                      </a:r>
                      <a:endParaRPr lang="fi-FI" sz="1600" dirty="0"/>
                    </a:p>
                  </a:txBody>
                  <a:tcPr/>
                </a:tc>
                <a:tc>
                  <a:txBody>
                    <a:bodyPr/>
                    <a:lstStyle/>
                    <a:p>
                      <a:r>
                        <a:rPr lang="fi-FI" sz="1600" dirty="0"/>
                        <a:t>Ihminen</a:t>
                      </a:r>
                    </a:p>
                  </a:txBody>
                  <a:tcPr/>
                </a:tc>
                <a:tc>
                  <a:txBody>
                    <a:bodyPr/>
                    <a:lstStyle/>
                    <a:p>
                      <a:r>
                        <a:rPr lang="fi-FI" sz="1600" dirty="0"/>
                        <a:t>Kerta-,  monityydyttymätön tai </a:t>
                      </a:r>
                      <a:r>
                        <a:rPr lang="fi-FI" sz="1600" dirty="0" err="1"/>
                        <a:t>linoleiinihappo</a:t>
                      </a:r>
                      <a:endParaRPr lang="fi-FI" sz="1600" dirty="0"/>
                    </a:p>
                  </a:txBody>
                  <a:tcPr/>
                </a:tc>
                <a:tc>
                  <a:txBody>
                    <a:bodyPr/>
                    <a:lstStyle/>
                    <a:p>
                      <a:r>
                        <a:rPr lang="fi-FI" sz="1600" dirty="0"/>
                        <a:t>Valtimoiden rasvoittuminen kaikissa ryhmissä</a:t>
                      </a:r>
                    </a:p>
                  </a:txBody>
                  <a:tcPr/>
                </a:tc>
                <a:extLst>
                  <a:ext uri="{0D108BD9-81ED-4DB2-BD59-A6C34878D82A}">
                    <a16:rowId xmlns:a16="http://schemas.microsoft.com/office/drawing/2014/main" val="270478854"/>
                  </a:ext>
                </a:extLst>
              </a:tr>
              <a:tr h="579347">
                <a:tc>
                  <a:txBody>
                    <a:bodyPr/>
                    <a:lstStyle/>
                    <a:p>
                      <a:r>
                        <a:rPr lang="fi-FI" sz="1600" dirty="0"/>
                        <a:t>5. </a:t>
                      </a:r>
                      <a:r>
                        <a:rPr lang="fi-FI" sz="1600" dirty="0" err="1"/>
                        <a:t>Ong</a:t>
                      </a:r>
                      <a:endParaRPr lang="fi-FI" sz="1600" dirty="0"/>
                    </a:p>
                  </a:txBody>
                  <a:tcPr/>
                </a:tc>
                <a:tc>
                  <a:txBody>
                    <a:bodyPr/>
                    <a:lstStyle/>
                    <a:p>
                      <a:r>
                        <a:rPr lang="fi-FI" sz="1600" dirty="0"/>
                        <a:t>Ihminen</a:t>
                      </a:r>
                    </a:p>
                  </a:txBody>
                  <a:tcPr/>
                </a:tc>
                <a:tc>
                  <a:txBody>
                    <a:bodyPr/>
                    <a:lstStyle/>
                    <a:p>
                      <a:r>
                        <a:rPr lang="fi-FI" sz="1600" dirty="0"/>
                        <a:t>Kertatyydyttymätön</a:t>
                      </a:r>
                    </a:p>
                  </a:txBody>
                  <a:tcPr/>
                </a:tc>
                <a:tc>
                  <a:txBody>
                    <a:bodyPr/>
                    <a:lstStyle/>
                    <a:p>
                      <a:r>
                        <a:rPr lang="fi-FI" sz="1600" dirty="0"/>
                        <a:t>Sepelvaltimoiden laajenemiskyky heikkeni</a:t>
                      </a:r>
                    </a:p>
                  </a:txBody>
                  <a:tcPr/>
                </a:tc>
                <a:extLst>
                  <a:ext uri="{0D108BD9-81ED-4DB2-BD59-A6C34878D82A}">
                    <a16:rowId xmlns:a16="http://schemas.microsoft.com/office/drawing/2014/main" val="1863779234"/>
                  </a:ext>
                </a:extLst>
              </a:tr>
              <a:tr h="379169">
                <a:tc>
                  <a:txBody>
                    <a:bodyPr/>
                    <a:lstStyle/>
                    <a:p>
                      <a:r>
                        <a:rPr lang="fi-FI" sz="1600" dirty="0"/>
                        <a:t>6. Vogel</a:t>
                      </a:r>
                    </a:p>
                  </a:txBody>
                  <a:tcPr/>
                </a:tc>
                <a:tc>
                  <a:txBody>
                    <a:bodyPr/>
                    <a:lstStyle/>
                    <a:p>
                      <a:r>
                        <a:rPr lang="fi-FI" sz="1600" dirty="0"/>
                        <a:t>Ihminen</a:t>
                      </a:r>
                    </a:p>
                  </a:txBody>
                  <a:tcPr/>
                </a:tc>
                <a:tc>
                  <a:txBody>
                    <a:bodyPr/>
                    <a:lstStyle/>
                    <a:p>
                      <a:r>
                        <a:rPr lang="fi-FI" sz="1600" dirty="0"/>
                        <a:t>Oliiviöljy</a:t>
                      </a:r>
                    </a:p>
                  </a:txBody>
                  <a:tcPr/>
                </a:tc>
                <a:tc>
                  <a:txBody>
                    <a:bodyPr/>
                    <a:lstStyle/>
                    <a:p>
                      <a:r>
                        <a:rPr lang="fi-FI" sz="1600" dirty="0"/>
                        <a:t>Sama kuin yllä</a:t>
                      </a:r>
                    </a:p>
                  </a:txBody>
                  <a:tcPr/>
                </a:tc>
                <a:extLst>
                  <a:ext uri="{0D108BD9-81ED-4DB2-BD59-A6C34878D82A}">
                    <a16:rowId xmlns:a16="http://schemas.microsoft.com/office/drawing/2014/main" val="4235569810"/>
                  </a:ext>
                </a:extLst>
              </a:tr>
              <a:tr h="654456">
                <a:tc>
                  <a:txBody>
                    <a:bodyPr/>
                    <a:lstStyle/>
                    <a:p>
                      <a:r>
                        <a:rPr lang="fi-FI" sz="1600" dirty="0"/>
                        <a:t>7. </a:t>
                      </a:r>
                      <a:r>
                        <a:rPr lang="fi-FI" sz="1600" dirty="0" err="1"/>
                        <a:t>Rueda-Clausen</a:t>
                      </a:r>
                      <a:endParaRPr lang="fi-FI" sz="1600" dirty="0"/>
                    </a:p>
                  </a:txBody>
                  <a:tcPr/>
                </a:tc>
                <a:tc>
                  <a:txBody>
                    <a:bodyPr/>
                    <a:lstStyle/>
                    <a:p>
                      <a:r>
                        <a:rPr lang="fi-FI" sz="1600" dirty="0"/>
                        <a:t>Ihminen</a:t>
                      </a:r>
                    </a:p>
                  </a:txBody>
                  <a:tcPr/>
                </a:tc>
                <a:tc>
                  <a:txBody>
                    <a:bodyPr/>
                    <a:lstStyle/>
                    <a:p>
                      <a:r>
                        <a:rPr lang="fi-FI" sz="1600" dirty="0"/>
                        <a:t>Oliivi-, soija- tai palmuöljy</a:t>
                      </a:r>
                    </a:p>
                  </a:txBody>
                  <a:tcPr/>
                </a:tc>
                <a:tc>
                  <a:txBody>
                    <a:bodyPr/>
                    <a:lstStyle/>
                    <a:p>
                      <a:r>
                        <a:rPr lang="fi-FI" sz="1600" dirty="0"/>
                        <a:t>31% enemmän </a:t>
                      </a:r>
                      <a:r>
                        <a:rPr lang="fi-FI" sz="1600" dirty="0" err="1"/>
                        <a:t>endoteelin</a:t>
                      </a:r>
                      <a:r>
                        <a:rPr lang="fi-FI" sz="1600" dirty="0"/>
                        <a:t> toimintahäiriötä, </a:t>
                      </a:r>
                      <a:r>
                        <a:rPr lang="fi-FI" sz="1600" dirty="0" err="1"/>
                        <a:t>trigly</a:t>
                      </a:r>
                      <a:r>
                        <a:rPr lang="fi-FI" sz="1600" dirty="0"/>
                        <a:t> +</a:t>
                      </a:r>
                    </a:p>
                  </a:txBody>
                  <a:tcPr/>
                </a:tc>
                <a:extLst>
                  <a:ext uri="{0D108BD9-81ED-4DB2-BD59-A6C34878D82A}">
                    <a16:rowId xmlns:a16="http://schemas.microsoft.com/office/drawing/2014/main" val="3969059549"/>
                  </a:ext>
                </a:extLst>
              </a:tr>
              <a:tr h="654456">
                <a:tc>
                  <a:txBody>
                    <a:bodyPr/>
                    <a:lstStyle/>
                    <a:p>
                      <a:r>
                        <a:rPr lang="fi-FI" sz="1600" dirty="0"/>
                        <a:t>8. </a:t>
                      </a:r>
                      <a:r>
                        <a:rPr lang="fi-FI" sz="1600" dirty="0" err="1"/>
                        <a:t>DeLorgeril</a:t>
                      </a:r>
                      <a:endParaRPr lang="fi-FI" sz="1600" dirty="0"/>
                    </a:p>
                  </a:txBody>
                  <a:tcPr/>
                </a:tc>
                <a:tc>
                  <a:txBody>
                    <a:bodyPr/>
                    <a:lstStyle/>
                    <a:p>
                      <a:r>
                        <a:rPr lang="fi-FI" sz="1600" dirty="0"/>
                        <a:t>Ihminen</a:t>
                      </a:r>
                    </a:p>
                  </a:txBody>
                  <a:tcPr/>
                </a:tc>
                <a:tc>
                  <a:txBody>
                    <a:bodyPr/>
                    <a:lstStyle/>
                    <a:p>
                      <a:r>
                        <a:rPr lang="fi-FI" sz="1600" dirty="0"/>
                        <a:t>Välimeren ruokavalio, jossa öljyä</a:t>
                      </a:r>
                    </a:p>
                  </a:txBody>
                  <a:tcPr/>
                </a:tc>
                <a:tc>
                  <a:txBody>
                    <a:bodyPr/>
                    <a:lstStyle/>
                    <a:p>
                      <a:r>
                        <a:rPr lang="fi-FI" sz="1600" dirty="0"/>
                        <a:t>4 vuodessa 25 % sai sydäntapahtuman</a:t>
                      </a:r>
                    </a:p>
                  </a:txBody>
                  <a:tcPr/>
                </a:tc>
                <a:extLst>
                  <a:ext uri="{0D108BD9-81ED-4DB2-BD59-A6C34878D82A}">
                    <a16:rowId xmlns:a16="http://schemas.microsoft.com/office/drawing/2014/main" val="1963158964"/>
                  </a:ext>
                </a:extLst>
              </a:tr>
            </a:tbl>
          </a:graphicData>
        </a:graphic>
      </p:graphicFrame>
      <p:sp>
        <p:nvSpPr>
          <p:cNvPr id="3" name="Tekstiruutu 2">
            <a:extLst>
              <a:ext uri="{FF2B5EF4-FFF2-40B4-BE49-F238E27FC236}">
                <a16:creationId xmlns:a16="http://schemas.microsoft.com/office/drawing/2014/main" id="{538DBAC4-C599-8F42-2208-C514202E409A}"/>
              </a:ext>
            </a:extLst>
          </p:cNvPr>
          <p:cNvSpPr txBox="1"/>
          <p:nvPr/>
        </p:nvSpPr>
        <p:spPr>
          <a:xfrm>
            <a:off x="8323546" y="1043699"/>
            <a:ext cx="3632547" cy="5047536"/>
          </a:xfrm>
          <a:prstGeom prst="rect">
            <a:avLst/>
          </a:prstGeom>
          <a:noFill/>
          <a:ln>
            <a:solidFill>
              <a:schemeClr val="tx1"/>
            </a:solidFill>
          </a:ln>
        </p:spPr>
        <p:txBody>
          <a:bodyPr wrap="square" rtlCol="0">
            <a:spAutoFit/>
          </a:bodyPr>
          <a:lstStyle/>
          <a:p>
            <a:r>
              <a:rPr lang="fi-FI" sz="1400" dirty="0"/>
              <a:t>Esselstyn</a:t>
            </a:r>
          </a:p>
          <a:p>
            <a:r>
              <a:rPr lang="fi-FI" sz="1400" dirty="0"/>
              <a:t>Editorial: </a:t>
            </a:r>
            <a:r>
              <a:rPr lang="fi-FI" sz="1400" dirty="0">
                <a:solidFill>
                  <a:srgbClr val="C00000"/>
                </a:solidFill>
              </a:rPr>
              <a:t>Is </a:t>
            </a:r>
            <a:r>
              <a:rPr lang="fi-FI" sz="1400" dirty="0" err="1">
                <a:solidFill>
                  <a:srgbClr val="C00000"/>
                </a:solidFill>
              </a:rPr>
              <a:t>Oil</a:t>
            </a:r>
            <a:r>
              <a:rPr lang="fi-FI" sz="1400" dirty="0">
                <a:solidFill>
                  <a:srgbClr val="C00000"/>
                </a:solidFill>
              </a:rPr>
              <a:t> </a:t>
            </a:r>
            <a:r>
              <a:rPr lang="fi-FI" sz="1400" dirty="0" err="1">
                <a:solidFill>
                  <a:srgbClr val="C00000"/>
                </a:solidFill>
              </a:rPr>
              <a:t>Healthy</a:t>
            </a:r>
            <a:r>
              <a:rPr lang="fi-FI" sz="1400" dirty="0"/>
              <a:t>? </a:t>
            </a:r>
          </a:p>
          <a:p>
            <a:r>
              <a:rPr lang="fi-FI" sz="1400" dirty="0"/>
              <a:t>International Journal of </a:t>
            </a:r>
            <a:r>
              <a:rPr lang="fi-FI" sz="1400" dirty="0" err="1"/>
              <a:t>Disease</a:t>
            </a:r>
            <a:r>
              <a:rPr lang="fi-FI" sz="1400" dirty="0"/>
              <a:t> </a:t>
            </a:r>
            <a:r>
              <a:rPr lang="fi-FI" sz="1400" dirty="0" err="1"/>
              <a:t>Reversal</a:t>
            </a:r>
            <a:r>
              <a:rPr lang="fi-FI" sz="1400" dirty="0"/>
              <a:t> and </a:t>
            </a:r>
          </a:p>
          <a:p>
            <a:r>
              <a:rPr lang="fi-FI" sz="1400" dirty="0"/>
              <a:t>Preventio 2019.</a:t>
            </a:r>
          </a:p>
          <a:p>
            <a:endParaRPr lang="fi-FI" sz="1400" dirty="0"/>
          </a:p>
          <a:p>
            <a:r>
              <a:rPr lang="fi-FI" sz="1400" dirty="0"/>
              <a:t>Seuraavassa kaaviossa on kerätty tutkimukset, </a:t>
            </a:r>
          </a:p>
          <a:p>
            <a:r>
              <a:rPr lang="fi-FI" sz="1400" dirty="0"/>
              <a:t>joissa testattu öljyjen vaikutuksia terveydelle. </a:t>
            </a:r>
          </a:p>
          <a:p>
            <a:endParaRPr lang="fi-FI" sz="1400" dirty="0"/>
          </a:p>
          <a:p>
            <a:r>
              <a:rPr lang="fi-FI" sz="1400" dirty="0"/>
              <a:t>Rasva on turvallista vain, jos se on kasviperäistä ja kasvin luonnollisena osana, ei siitä erilleen puristettuna.</a:t>
            </a:r>
          </a:p>
          <a:p>
            <a:endParaRPr lang="fi-FI" sz="1400" dirty="0"/>
          </a:p>
          <a:p>
            <a:r>
              <a:rPr lang="fi-FI" sz="1400" dirty="0"/>
              <a:t>Mutta jos potilas on käyttänyt kovia rasvoja, </a:t>
            </a:r>
          </a:p>
          <a:p>
            <a:r>
              <a:rPr lang="fi-FI" sz="1400" dirty="0"/>
              <a:t>niin niihin verrattuna öljyt ovat parempi vaihtoehto. Potilaita ohjataan tämän suhteen lempeästi vaihe vaiheelta. Ja me vain ehdotamme, emme vaadi. </a:t>
            </a:r>
          </a:p>
          <a:p>
            <a:endParaRPr lang="fi-FI" sz="1400" dirty="0"/>
          </a:p>
          <a:p>
            <a:r>
              <a:rPr lang="fi-FI" sz="1400" dirty="0"/>
              <a:t>Rasvojen terveellisyysjana: </a:t>
            </a:r>
            <a:r>
              <a:rPr lang="fi-FI" sz="1400" dirty="0" err="1"/>
              <a:t>kovat+trans</a:t>
            </a:r>
            <a:r>
              <a:rPr lang="fi-FI" sz="1400" dirty="0"/>
              <a:t>/öljyt/rasva kasvin luonnollisena osana.</a:t>
            </a:r>
          </a:p>
          <a:p>
            <a:endParaRPr lang="fi-FI" sz="1400" dirty="0"/>
          </a:p>
          <a:p>
            <a:r>
              <a:rPr lang="fi-FI" sz="1400" dirty="0"/>
              <a:t>ELI öljyjen kanssa myös malttia.</a:t>
            </a:r>
          </a:p>
        </p:txBody>
      </p:sp>
    </p:spTree>
    <p:extLst>
      <p:ext uri="{BB962C8B-B14F-4D97-AF65-F5344CB8AC3E}">
        <p14:creationId xmlns:p14="http://schemas.microsoft.com/office/powerpoint/2010/main" val="895273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solidFill>
            <a:srgbClr val="00FFFF"/>
          </a:solidFill>
        </p:spPr>
        <p:txBody>
          <a:bodyPr/>
          <a:lstStyle/>
          <a:p>
            <a:r>
              <a:rPr lang="fi-FI" dirty="0"/>
              <a:t>Suosituksia rasvojen käyttöön</a:t>
            </a:r>
          </a:p>
        </p:txBody>
      </p:sp>
      <p:sp>
        <p:nvSpPr>
          <p:cNvPr id="3" name="Sisällön paikkamerkki 2"/>
          <p:cNvSpPr>
            <a:spLocks noGrp="1"/>
          </p:cNvSpPr>
          <p:nvPr>
            <p:ph idx="1"/>
          </p:nvPr>
        </p:nvSpPr>
        <p:spPr>
          <a:solidFill>
            <a:schemeClr val="accent1">
              <a:lumMod val="20000"/>
              <a:lumOff val="80000"/>
            </a:schemeClr>
          </a:solidFill>
        </p:spPr>
        <p:txBody>
          <a:bodyPr/>
          <a:lstStyle/>
          <a:p>
            <a:r>
              <a:rPr lang="fi-FI" dirty="0"/>
              <a:t>Vältä kovia rasvoja, joten suosi kasvisvoittoista ruokavaliota</a:t>
            </a:r>
          </a:p>
          <a:p>
            <a:r>
              <a:rPr lang="fi-FI" dirty="0"/>
              <a:t>Vältä näkyvää rasvaa</a:t>
            </a:r>
          </a:p>
          <a:p>
            <a:r>
              <a:rPr lang="fi-FI" dirty="0"/>
              <a:t>Pidä myös lisättävät kasvirasvat kohtuudessa (tai poissa)</a:t>
            </a:r>
          </a:p>
          <a:p>
            <a:r>
              <a:rPr lang="fi-FI" dirty="0"/>
              <a:t>Syö ruuat niiden mahdollisimman luonnollisessa muodossa, öljytkin ovat prosessoituja</a:t>
            </a:r>
          </a:p>
          <a:p>
            <a:r>
              <a:rPr lang="fi-FI" dirty="0"/>
              <a:t>Pähkinät, siemenet ja avokadot hyväksi kohtuudella käytettynä</a:t>
            </a:r>
          </a:p>
        </p:txBody>
      </p:sp>
    </p:spTree>
    <p:extLst>
      <p:ext uri="{BB962C8B-B14F-4D97-AF65-F5344CB8AC3E}">
        <p14:creationId xmlns:p14="http://schemas.microsoft.com/office/powerpoint/2010/main" val="111066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Kuva 4">
            <a:extLst>
              <a:ext uri="{FF2B5EF4-FFF2-40B4-BE49-F238E27FC236}">
                <a16:creationId xmlns:a16="http://schemas.microsoft.com/office/drawing/2014/main" id="{E37B4B12-06AC-9C88-1D71-0D9E48AF4507}"/>
              </a:ext>
            </a:extLst>
          </p:cNvPr>
          <p:cNvPicPr>
            <a:picLocks noChangeAspect="1"/>
          </p:cNvPicPr>
          <p:nvPr/>
        </p:nvPicPr>
        <p:blipFill rotWithShape="1">
          <a:blip r:embed="rId3"/>
          <a:srcRect t="22724" r="2" b="306"/>
          <a:stretch/>
        </p:blipFill>
        <p:spPr>
          <a:xfrm>
            <a:off x="5546558" y="-1"/>
            <a:ext cx="6645441" cy="2391331"/>
          </a:xfrm>
          <a:prstGeom prst="rect">
            <a:avLst/>
          </a:prstGeom>
        </p:spPr>
      </p:pic>
      <p:pic>
        <p:nvPicPr>
          <p:cNvPr id="4" name="Kuva 3">
            <a:extLst>
              <a:ext uri="{FF2B5EF4-FFF2-40B4-BE49-F238E27FC236}">
                <a16:creationId xmlns:a16="http://schemas.microsoft.com/office/drawing/2014/main" id="{62FCC5A3-65B1-EE53-EB18-880816FBF90F}"/>
              </a:ext>
            </a:extLst>
          </p:cNvPr>
          <p:cNvPicPr>
            <a:picLocks noChangeAspect="1"/>
          </p:cNvPicPr>
          <p:nvPr/>
        </p:nvPicPr>
        <p:blipFill rotWithShape="1">
          <a:blip r:embed="rId4"/>
          <a:srcRect t="6372" r="2" b="1557"/>
          <a:stretch/>
        </p:blipFill>
        <p:spPr>
          <a:xfrm>
            <a:off x="5546558" y="2391337"/>
            <a:ext cx="6645441" cy="4466657"/>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C28D0A1C-A2A4-4E0B-1198-C8666519E7B3}"/>
              </a:ext>
            </a:extLst>
          </p:cNvPr>
          <p:cNvSpPr>
            <a:spLocks noGrp="1"/>
          </p:cNvSpPr>
          <p:nvPr>
            <p:ph type="ctrTitle"/>
          </p:nvPr>
        </p:nvSpPr>
        <p:spPr>
          <a:xfrm>
            <a:off x="501868" y="512813"/>
            <a:ext cx="8115659" cy="1466455"/>
          </a:xfrm>
        </p:spPr>
        <p:txBody>
          <a:bodyPr vert="horz" lIns="91440" tIns="45720" rIns="91440" bIns="45720" rtlCol="0" anchor="b">
            <a:normAutofit/>
          </a:bodyPr>
          <a:lstStyle/>
          <a:p>
            <a:pPr algn="l"/>
            <a:r>
              <a:rPr lang="en-US" b="1" kern="1200" dirty="0">
                <a:solidFill>
                  <a:schemeClr val="bg1"/>
                </a:solidFill>
                <a:latin typeface="+mj-lt"/>
                <a:ea typeface="+mj-ea"/>
                <a:cs typeface="+mj-cs"/>
              </a:rPr>
              <a:t>6 </a:t>
            </a:r>
            <a:r>
              <a:rPr lang="en-US" b="1" kern="1200" dirty="0" err="1">
                <a:solidFill>
                  <a:schemeClr val="bg1"/>
                </a:solidFill>
                <a:latin typeface="+mj-lt"/>
                <a:ea typeface="+mj-ea"/>
                <a:cs typeface="+mj-cs"/>
              </a:rPr>
              <a:t>terveyden</a:t>
            </a:r>
            <a:r>
              <a:rPr lang="en-US" b="1" kern="1200" dirty="0">
                <a:solidFill>
                  <a:schemeClr val="bg1"/>
                </a:solidFill>
                <a:latin typeface="+mj-lt"/>
                <a:ea typeface="+mj-ea"/>
                <a:cs typeface="+mj-cs"/>
              </a:rPr>
              <a:t> </a:t>
            </a:r>
            <a:r>
              <a:rPr lang="en-US" b="1" kern="1200" dirty="0" err="1">
                <a:solidFill>
                  <a:schemeClr val="bg1"/>
                </a:solidFill>
                <a:latin typeface="+mj-lt"/>
                <a:ea typeface="+mj-ea"/>
                <a:cs typeface="+mj-cs"/>
              </a:rPr>
              <a:t>peruspilaria</a:t>
            </a:r>
            <a:endParaRPr lang="en-US" b="1"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Alaotsikko 2">
            <a:extLst>
              <a:ext uri="{FF2B5EF4-FFF2-40B4-BE49-F238E27FC236}">
                <a16:creationId xmlns:a16="http://schemas.microsoft.com/office/drawing/2014/main" id="{EF5FD137-D04F-162E-B0D1-BFC02BEE8379}"/>
              </a:ext>
            </a:extLst>
          </p:cNvPr>
          <p:cNvSpPr>
            <a:spLocks noGrp="1"/>
          </p:cNvSpPr>
          <p:nvPr>
            <p:ph type="subTitle" idx="1"/>
          </p:nvPr>
        </p:nvSpPr>
        <p:spPr>
          <a:xfrm>
            <a:off x="380999" y="2492080"/>
            <a:ext cx="7017327" cy="3015849"/>
          </a:xfrm>
        </p:spPr>
        <p:txBody>
          <a:bodyPr vert="horz" lIns="91440" tIns="45720" rIns="91440" bIns="45720" rtlCol="0">
            <a:normAutofit fontScale="77500" lnSpcReduction="20000"/>
          </a:bodyPr>
          <a:lstStyle/>
          <a:p>
            <a:pPr marL="514350" indent="-228600" algn="l">
              <a:buFont typeface="Arial" panose="020B0604020202020204" pitchFamily="34" charset="0"/>
              <a:buChar char="•"/>
            </a:pPr>
            <a:r>
              <a:rPr lang="en-US" sz="3600" b="1" dirty="0" err="1">
                <a:solidFill>
                  <a:schemeClr val="bg1"/>
                </a:solidFill>
              </a:rPr>
              <a:t>Kokokasvisruoka</a:t>
            </a:r>
            <a:r>
              <a:rPr lang="en-US" sz="3600" b="1" dirty="0">
                <a:solidFill>
                  <a:schemeClr val="bg1"/>
                </a:solidFill>
              </a:rPr>
              <a:t> (</a:t>
            </a:r>
            <a:r>
              <a:rPr lang="en-US" sz="3600" b="1" dirty="0" err="1">
                <a:solidFill>
                  <a:schemeClr val="bg1"/>
                </a:solidFill>
              </a:rPr>
              <a:t>kokonaan</a:t>
            </a:r>
            <a:r>
              <a:rPr lang="en-US" sz="3600" b="1" dirty="0">
                <a:solidFill>
                  <a:schemeClr val="bg1"/>
                </a:solidFill>
              </a:rPr>
              <a:t> tai </a:t>
            </a:r>
            <a:r>
              <a:rPr lang="en-US" sz="3600" b="1" dirty="0" err="1">
                <a:solidFill>
                  <a:schemeClr val="bg1"/>
                </a:solidFill>
              </a:rPr>
              <a:t>osittain</a:t>
            </a:r>
            <a:r>
              <a:rPr lang="en-US" sz="3600" b="1" dirty="0">
                <a:solidFill>
                  <a:schemeClr val="bg1"/>
                </a:solidFill>
              </a:rPr>
              <a:t>)</a:t>
            </a:r>
          </a:p>
          <a:p>
            <a:pPr marL="514350" indent="-228600" algn="l">
              <a:buFont typeface="Arial" panose="020B0604020202020204" pitchFamily="34" charset="0"/>
              <a:buChar char="•"/>
            </a:pPr>
            <a:r>
              <a:rPr lang="en-US" sz="3600" b="1" dirty="0" err="1">
                <a:solidFill>
                  <a:schemeClr val="bg1"/>
                </a:solidFill>
              </a:rPr>
              <a:t>Liikunta</a:t>
            </a:r>
            <a:endParaRPr lang="en-US" sz="3600" b="1" dirty="0">
              <a:solidFill>
                <a:schemeClr val="bg1"/>
              </a:solidFill>
            </a:endParaRPr>
          </a:p>
          <a:p>
            <a:pPr marL="514350" indent="-228600" algn="l">
              <a:buFont typeface="Arial" panose="020B0604020202020204" pitchFamily="34" charset="0"/>
              <a:buChar char="•"/>
            </a:pPr>
            <a:r>
              <a:rPr lang="en-US" sz="3600" b="1" dirty="0">
                <a:solidFill>
                  <a:schemeClr val="bg1"/>
                </a:solidFill>
              </a:rPr>
              <a:t>Uni</a:t>
            </a:r>
          </a:p>
          <a:p>
            <a:pPr marL="514350" indent="-228600" algn="l">
              <a:buFont typeface="Arial" panose="020B0604020202020204" pitchFamily="34" charset="0"/>
              <a:buChar char="•"/>
            </a:pPr>
            <a:r>
              <a:rPr lang="en-US" sz="3600" b="1" dirty="0" err="1">
                <a:solidFill>
                  <a:schemeClr val="bg1"/>
                </a:solidFill>
              </a:rPr>
              <a:t>Haitallisten</a:t>
            </a:r>
            <a:r>
              <a:rPr lang="en-US" sz="3600" b="1" dirty="0">
                <a:solidFill>
                  <a:schemeClr val="bg1"/>
                </a:solidFill>
              </a:rPr>
              <a:t> </a:t>
            </a:r>
            <a:r>
              <a:rPr lang="en-US" sz="3600" b="1" dirty="0" err="1">
                <a:solidFill>
                  <a:schemeClr val="bg1"/>
                </a:solidFill>
              </a:rPr>
              <a:t>aineiden</a:t>
            </a:r>
            <a:r>
              <a:rPr lang="en-US" sz="3600" b="1" dirty="0">
                <a:solidFill>
                  <a:schemeClr val="bg1"/>
                </a:solidFill>
              </a:rPr>
              <a:t> </a:t>
            </a:r>
            <a:r>
              <a:rPr lang="en-US" sz="3600" b="1" dirty="0" err="1">
                <a:solidFill>
                  <a:schemeClr val="bg1"/>
                </a:solidFill>
              </a:rPr>
              <a:t>välttäminen</a:t>
            </a:r>
            <a:endParaRPr lang="en-US" sz="3600" b="1" dirty="0">
              <a:solidFill>
                <a:schemeClr val="bg1"/>
              </a:solidFill>
            </a:endParaRPr>
          </a:p>
          <a:p>
            <a:pPr marL="514350" indent="-228600" algn="l">
              <a:buFont typeface="Arial" panose="020B0604020202020204" pitchFamily="34" charset="0"/>
              <a:buChar char="•"/>
            </a:pPr>
            <a:r>
              <a:rPr lang="en-US" sz="3600" b="1" dirty="0" err="1">
                <a:solidFill>
                  <a:schemeClr val="bg1"/>
                </a:solidFill>
              </a:rPr>
              <a:t>Stressin</a:t>
            </a:r>
            <a:r>
              <a:rPr lang="en-US" sz="3600" b="1" dirty="0">
                <a:solidFill>
                  <a:schemeClr val="bg1"/>
                </a:solidFill>
              </a:rPr>
              <a:t> </a:t>
            </a:r>
            <a:r>
              <a:rPr lang="en-US" sz="3600" b="1" dirty="0" err="1">
                <a:solidFill>
                  <a:schemeClr val="bg1"/>
                </a:solidFill>
              </a:rPr>
              <a:t>säätelykeinot</a:t>
            </a:r>
            <a:endParaRPr lang="en-US" sz="3600" b="1" dirty="0">
              <a:solidFill>
                <a:schemeClr val="bg1"/>
              </a:solidFill>
            </a:endParaRPr>
          </a:p>
          <a:p>
            <a:pPr marL="514350" indent="-228600" algn="l">
              <a:buFont typeface="Arial" panose="020B0604020202020204" pitchFamily="34" charset="0"/>
              <a:buChar char="•"/>
            </a:pPr>
            <a:r>
              <a:rPr lang="en-US" sz="3600" b="1" dirty="0" err="1">
                <a:solidFill>
                  <a:schemeClr val="bg1"/>
                </a:solidFill>
              </a:rPr>
              <a:t>Ihmissuhteet</a:t>
            </a:r>
            <a:endParaRPr lang="en-US" sz="3600" b="1" dirty="0">
              <a:solidFill>
                <a:schemeClr val="bg1"/>
              </a:solidFill>
            </a:endParaRPr>
          </a:p>
          <a:p>
            <a:pPr indent="-228600" algn="l">
              <a:buFont typeface="Arial" panose="020B0604020202020204" pitchFamily="34" charset="0"/>
              <a:buChar char="•"/>
            </a:pPr>
            <a:endParaRPr lang="en-US" sz="2000" dirty="0">
              <a:solidFill>
                <a:schemeClr val="bg1"/>
              </a:solidFill>
            </a:endParaRPr>
          </a:p>
        </p:txBody>
      </p:sp>
      <p:sp>
        <p:nvSpPr>
          <p:cNvPr id="7" name="Tekstiruutu 6">
            <a:extLst>
              <a:ext uri="{FF2B5EF4-FFF2-40B4-BE49-F238E27FC236}">
                <a16:creationId xmlns:a16="http://schemas.microsoft.com/office/drawing/2014/main" id="{C60B2E0B-F6A3-84C1-1DDB-55A7DB0642B4}"/>
              </a:ext>
            </a:extLst>
          </p:cNvPr>
          <p:cNvSpPr txBox="1"/>
          <p:nvPr/>
        </p:nvSpPr>
        <p:spPr>
          <a:xfrm>
            <a:off x="151279" y="6581915"/>
            <a:ext cx="609824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solidFill>
                <a:effectLst/>
                <a:uLnTx/>
                <a:uFillTx/>
                <a:latin typeface="Calibri" panose="020F0502020204030204"/>
                <a:ea typeface="+mn-ea"/>
                <a:cs typeface="+mn-cs"/>
              </a:rPr>
              <a:t>Kuvat copyright: pixabay.com</a:t>
            </a:r>
          </a:p>
        </p:txBody>
      </p:sp>
    </p:spTree>
    <p:extLst>
      <p:ext uri="{BB962C8B-B14F-4D97-AF65-F5344CB8AC3E}">
        <p14:creationId xmlns:p14="http://schemas.microsoft.com/office/powerpoint/2010/main" val="4230547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72D192-3DC4-411D-B1D3-A98D4696FCCD}"/>
              </a:ext>
            </a:extLst>
          </p:cNvPr>
          <p:cNvSpPr>
            <a:spLocks noGrp="1"/>
          </p:cNvSpPr>
          <p:nvPr>
            <p:ph type="title"/>
          </p:nvPr>
        </p:nvSpPr>
        <p:spPr>
          <a:xfrm>
            <a:off x="609600" y="261864"/>
            <a:ext cx="10972800" cy="1143000"/>
          </a:xfrm>
        </p:spPr>
        <p:txBody>
          <a:bodyPr/>
          <a:lstStyle/>
          <a:p>
            <a:r>
              <a:rPr lang="fi-FI" dirty="0"/>
              <a:t> </a:t>
            </a:r>
          </a:p>
        </p:txBody>
      </p:sp>
      <p:pic>
        <p:nvPicPr>
          <p:cNvPr id="5" name="Sisällön paikkamerkki 4">
            <a:extLst>
              <a:ext uri="{FF2B5EF4-FFF2-40B4-BE49-F238E27FC236}">
                <a16:creationId xmlns:a16="http://schemas.microsoft.com/office/drawing/2014/main" id="{C9B00458-D6A5-4C4F-A271-17D44FAE7397}"/>
              </a:ext>
            </a:extLst>
          </p:cNvPr>
          <p:cNvPicPr>
            <a:picLocks noGrp="1" noChangeAspect="1"/>
          </p:cNvPicPr>
          <p:nvPr>
            <p:ph idx="1"/>
          </p:nvPr>
        </p:nvPicPr>
        <p:blipFill rotWithShape="1">
          <a:blip r:embed="rId2"/>
          <a:srcRect l="20314" t="11511" r="45837" b="61517"/>
          <a:stretch/>
        </p:blipFill>
        <p:spPr>
          <a:xfrm>
            <a:off x="382161" y="369289"/>
            <a:ext cx="6929945" cy="3002597"/>
          </a:xfrm>
          <a:ln>
            <a:solidFill>
              <a:schemeClr val="tx1"/>
            </a:solidFill>
          </a:ln>
        </p:spPr>
      </p:pic>
      <p:pic>
        <p:nvPicPr>
          <p:cNvPr id="7" name="Kuva 6">
            <a:extLst>
              <a:ext uri="{FF2B5EF4-FFF2-40B4-BE49-F238E27FC236}">
                <a16:creationId xmlns:a16="http://schemas.microsoft.com/office/drawing/2014/main" id="{B47964E0-7435-4499-80E8-4A4498D5A856}"/>
              </a:ext>
            </a:extLst>
          </p:cNvPr>
          <p:cNvPicPr>
            <a:picLocks noChangeAspect="1"/>
          </p:cNvPicPr>
          <p:nvPr/>
        </p:nvPicPr>
        <p:blipFill rotWithShape="1">
          <a:blip r:embed="rId3"/>
          <a:srcRect l="32551" t="36084" r="40761" b="47602"/>
          <a:stretch/>
        </p:blipFill>
        <p:spPr>
          <a:xfrm>
            <a:off x="340386" y="3548353"/>
            <a:ext cx="8781953" cy="2918969"/>
          </a:xfrm>
          <a:prstGeom prst="rect">
            <a:avLst/>
          </a:prstGeom>
          <a:ln>
            <a:solidFill>
              <a:schemeClr val="tx1"/>
            </a:solidFill>
          </a:ln>
        </p:spPr>
      </p:pic>
      <p:cxnSp>
        <p:nvCxnSpPr>
          <p:cNvPr id="9" name="Suora yhdysviiva 8">
            <a:extLst>
              <a:ext uri="{FF2B5EF4-FFF2-40B4-BE49-F238E27FC236}">
                <a16:creationId xmlns:a16="http://schemas.microsoft.com/office/drawing/2014/main" id="{002BEE34-FB6F-4CC2-8C43-D22892B57F32}"/>
              </a:ext>
            </a:extLst>
          </p:cNvPr>
          <p:cNvCxnSpPr>
            <a:cxnSpLocks/>
          </p:cNvCxnSpPr>
          <p:nvPr/>
        </p:nvCxnSpPr>
        <p:spPr>
          <a:xfrm>
            <a:off x="5115070" y="3003131"/>
            <a:ext cx="18380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8E8ED033-DBBA-43B7-A729-20EBCC247908}"/>
              </a:ext>
            </a:extLst>
          </p:cNvPr>
          <p:cNvCxnSpPr>
            <a:cxnSpLocks/>
          </p:cNvCxnSpPr>
          <p:nvPr/>
        </p:nvCxnSpPr>
        <p:spPr>
          <a:xfrm>
            <a:off x="686186" y="3280855"/>
            <a:ext cx="183808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Ellipsi 14">
            <a:extLst>
              <a:ext uri="{FF2B5EF4-FFF2-40B4-BE49-F238E27FC236}">
                <a16:creationId xmlns:a16="http://schemas.microsoft.com/office/drawing/2014/main" id="{4E19B6B4-B86C-4377-8B3D-D64302B3241E}"/>
              </a:ext>
            </a:extLst>
          </p:cNvPr>
          <p:cNvSpPr/>
          <p:nvPr/>
        </p:nvSpPr>
        <p:spPr>
          <a:xfrm>
            <a:off x="4971180" y="468804"/>
            <a:ext cx="552353" cy="436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7" name="Suora yhdysviiva 16">
            <a:extLst>
              <a:ext uri="{FF2B5EF4-FFF2-40B4-BE49-F238E27FC236}">
                <a16:creationId xmlns:a16="http://schemas.microsoft.com/office/drawing/2014/main" id="{CBC19B6A-D54B-4900-9398-0BA1B43082E0}"/>
              </a:ext>
            </a:extLst>
          </p:cNvPr>
          <p:cNvCxnSpPr>
            <a:cxnSpLocks/>
          </p:cNvCxnSpPr>
          <p:nvPr/>
        </p:nvCxnSpPr>
        <p:spPr>
          <a:xfrm>
            <a:off x="5351793" y="5245035"/>
            <a:ext cx="343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9F9582F7-45C4-4B15-A928-4EB1B5D6D409}"/>
              </a:ext>
            </a:extLst>
          </p:cNvPr>
          <p:cNvCxnSpPr>
            <a:cxnSpLocks/>
          </p:cNvCxnSpPr>
          <p:nvPr/>
        </p:nvCxnSpPr>
        <p:spPr>
          <a:xfrm>
            <a:off x="609600" y="5453135"/>
            <a:ext cx="684020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kstiruutu 23">
            <a:extLst>
              <a:ext uri="{FF2B5EF4-FFF2-40B4-BE49-F238E27FC236}">
                <a16:creationId xmlns:a16="http://schemas.microsoft.com/office/drawing/2014/main" id="{48813F92-DEEB-437D-872D-4E44264C6E83}"/>
              </a:ext>
            </a:extLst>
          </p:cNvPr>
          <p:cNvSpPr txBox="1"/>
          <p:nvPr/>
        </p:nvSpPr>
        <p:spPr>
          <a:xfrm>
            <a:off x="7539544" y="390678"/>
            <a:ext cx="4593661" cy="3508653"/>
          </a:xfrm>
          <a:prstGeom prst="rect">
            <a:avLst/>
          </a:prstGeom>
          <a:solidFill>
            <a:srgbClr val="FFC000"/>
          </a:solidFill>
          <a:ln>
            <a:solidFill>
              <a:schemeClr val="tx1"/>
            </a:solidFill>
          </a:ln>
        </p:spPr>
        <p:txBody>
          <a:bodyPr wrap="square" rtlCol="0">
            <a:spAutoFit/>
          </a:bodyPr>
          <a:lstStyle/>
          <a:p>
            <a:r>
              <a:rPr lang="fi-FI" sz="3200" dirty="0"/>
              <a:t>2022 </a:t>
            </a:r>
          </a:p>
          <a:p>
            <a:r>
              <a:rPr lang="fi-FI" b="1" dirty="0"/>
              <a:t>Amerikan kardiologisen seuran preventiojaoksen</a:t>
            </a:r>
            <a:r>
              <a:rPr lang="fi-FI" dirty="0"/>
              <a:t> kanta ravitsemuksesta sepelvaltimotaudin primaari- ja sekundaaripreventiossa:</a:t>
            </a:r>
          </a:p>
          <a:p>
            <a:endParaRPr lang="fi-FI" dirty="0"/>
          </a:p>
          <a:p>
            <a:r>
              <a:rPr lang="fi-FI" dirty="0"/>
              <a:t>Ruokavalio koostuu pääasiassa </a:t>
            </a:r>
            <a:r>
              <a:rPr lang="fi-FI" u="sng" dirty="0"/>
              <a:t>hedelmistä, kasviksista, palkokasveista, pähkinöistä, siemenistä, kasviproteiinista ja rasvaisesta kalasta. </a:t>
            </a:r>
          </a:p>
          <a:p>
            <a:r>
              <a:rPr lang="fi-FI" sz="1400" dirty="0"/>
              <a:t>(Listassa ei ole liha, kana, kananmuna ja maitotaloustuotteet)</a:t>
            </a:r>
          </a:p>
        </p:txBody>
      </p:sp>
    </p:spTree>
    <p:extLst>
      <p:ext uri="{BB962C8B-B14F-4D97-AF65-F5344CB8AC3E}">
        <p14:creationId xmlns:p14="http://schemas.microsoft.com/office/powerpoint/2010/main" val="4041268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37C22D-E9E0-48C5-B692-D1C3A0B39AF5}"/>
              </a:ext>
            </a:extLst>
          </p:cNvPr>
          <p:cNvSpPr>
            <a:spLocks noGrp="1"/>
          </p:cNvSpPr>
          <p:nvPr>
            <p:ph type="title"/>
          </p:nvPr>
        </p:nvSpPr>
        <p:spPr>
          <a:xfrm>
            <a:off x="609599" y="274638"/>
            <a:ext cx="10972800" cy="1143000"/>
          </a:xfrm>
          <a:solidFill>
            <a:srgbClr val="FF66FF"/>
          </a:solidFill>
          <a:ln>
            <a:solidFill>
              <a:schemeClr val="tx1"/>
            </a:solidFill>
          </a:ln>
        </p:spPr>
        <p:txBody>
          <a:bodyPr>
            <a:normAutofit fontScale="90000"/>
          </a:bodyPr>
          <a:lstStyle/>
          <a:p>
            <a:r>
              <a:rPr lang="fi-FI" dirty="0"/>
              <a:t>HUONO-HYVÄ-PAREMPI-PARAS </a:t>
            </a:r>
            <a:br>
              <a:rPr lang="fi-FI" dirty="0"/>
            </a:br>
            <a:r>
              <a:rPr lang="fi-FI" dirty="0"/>
              <a:t>–ruokavalio sepelvaltimotaudin kannalta</a:t>
            </a:r>
          </a:p>
        </p:txBody>
      </p:sp>
      <p:graphicFrame>
        <p:nvGraphicFramePr>
          <p:cNvPr id="4" name="Taulukko 4">
            <a:extLst>
              <a:ext uri="{FF2B5EF4-FFF2-40B4-BE49-F238E27FC236}">
                <a16:creationId xmlns:a16="http://schemas.microsoft.com/office/drawing/2014/main" id="{2E2DEA3F-D724-4719-AE4C-695117D89717}"/>
              </a:ext>
            </a:extLst>
          </p:cNvPr>
          <p:cNvGraphicFramePr>
            <a:graphicFrameLocks noGrp="1"/>
          </p:cNvGraphicFramePr>
          <p:nvPr>
            <p:ph idx="1"/>
            <p:extLst>
              <p:ext uri="{D42A27DB-BD31-4B8C-83A1-F6EECF244321}">
                <p14:modId xmlns:p14="http://schemas.microsoft.com/office/powerpoint/2010/main" val="141491359"/>
              </p:ext>
            </p:extLst>
          </p:nvPr>
        </p:nvGraphicFramePr>
        <p:xfrm>
          <a:off x="645186" y="1600200"/>
          <a:ext cx="10937214" cy="5125720"/>
        </p:xfrm>
        <a:graphic>
          <a:graphicData uri="http://schemas.openxmlformats.org/drawingml/2006/table">
            <a:tbl>
              <a:tblPr firstRow="1" bandRow="1">
                <a:tableStyleId>{5C22544A-7EE6-4342-B048-85BDC9FD1C3A}</a:tableStyleId>
              </a:tblPr>
              <a:tblGrid>
                <a:gridCol w="2707614">
                  <a:extLst>
                    <a:ext uri="{9D8B030D-6E8A-4147-A177-3AD203B41FA5}">
                      <a16:colId xmlns:a16="http://schemas.microsoft.com/office/drawing/2014/main" val="2588671158"/>
                    </a:ext>
                  </a:extLst>
                </a:gridCol>
                <a:gridCol w="2743200">
                  <a:extLst>
                    <a:ext uri="{9D8B030D-6E8A-4147-A177-3AD203B41FA5}">
                      <a16:colId xmlns:a16="http://schemas.microsoft.com/office/drawing/2014/main" val="1780747246"/>
                    </a:ext>
                  </a:extLst>
                </a:gridCol>
                <a:gridCol w="2743200">
                  <a:extLst>
                    <a:ext uri="{9D8B030D-6E8A-4147-A177-3AD203B41FA5}">
                      <a16:colId xmlns:a16="http://schemas.microsoft.com/office/drawing/2014/main" val="4223387871"/>
                    </a:ext>
                  </a:extLst>
                </a:gridCol>
                <a:gridCol w="2743200">
                  <a:extLst>
                    <a:ext uri="{9D8B030D-6E8A-4147-A177-3AD203B41FA5}">
                      <a16:colId xmlns:a16="http://schemas.microsoft.com/office/drawing/2014/main" val="3143686610"/>
                    </a:ext>
                  </a:extLst>
                </a:gridCol>
              </a:tblGrid>
              <a:tr h="370840">
                <a:tc>
                  <a:txBody>
                    <a:bodyPr/>
                    <a:lstStyle/>
                    <a:p>
                      <a:r>
                        <a:rPr lang="fi-FI" sz="1400" dirty="0">
                          <a:solidFill>
                            <a:schemeClr val="tx1"/>
                          </a:solidFill>
                        </a:rPr>
                        <a:t>HUONO</a:t>
                      </a:r>
                    </a:p>
                  </a:txBody>
                  <a:tcPr>
                    <a:solidFill>
                      <a:schemeClr val="bg1">
                        <a:lumMod val="85000"/>
                      </a:schemeClr>
                    </a:solidFill>
                  </a:tcPr>
                </a:tc>
                <a:tc>
                  <a:txBody>
                    <a:bodyPr/>
                    <a:lstStyle/>
                    <a:p>
                      <a:r>
                        <a:rPr lang="fi-FI" sz="1400" dirty="0">
                          <a:solidFill>
                            <a:schemeClr val="tx1"/>
                          </a:solidFill>
                        </a:rPr>
                        <a:t>HYVÄ</a:t>
                      </a:r>
                    </a:p>
                  </a:txBody>
                  <a:tcPr>
                    <a:solidFill>
                      <a:schemeClr val="accent2">
                        <a:lumMod val="20000"/>
                        <a:lumOff val="80000"/>
                      </a:schemeClr>
                    </a:solidFill>
                  </a:tcPr>
                </a:tc>
                <a:tc>
                  <a:txBody>
                    <a:bodyPr/>
                    <a:lstStyle/>
                    <a:p>
                      <a:r>
                        <a:rPr lang="fi-FI" sz="1400" dirty="0">
                          <a:solidFill>
                            <a:schemeClr val="tx1"/>
                          </a:solidFill>
                        </a:rPr>
                        <a:t>PAREMPI</a:t>
                      </a:r>
                    </a:p>
                  </a:txBody>
                  <a:tcPr>
                    <a:solidFill>
                      <a:schemeClr val="accent5">
                        <a:lumMod val="20000"/>
                        <a:lumOff val="80000"/>
                      </a:schemeClr>
                    </a:solidFill>
                  </a:tcPr>
                </a:tc>
                <a:tc>
                  <a:txBody>
                    <a:bodyPr/>
                    <a:lstStyle/>
                    <a:p>
                      <a:r>
                        <a:rPr lang="fi-FI" sz="1400" dirty="0">
                          <a:solidFill>
                            <a:schemeClr val="tx1"/>
                          </a:solidFill>
                        </a:rPr>
                        <a:t>PARAS</a:t>
                      </a:r>
                    </a:p>
                  </a:txBody>
                  <a:tcPr>
                    <a:solidFill>
                      <a:schemeClr val="accent6">
                        <a:lumMod val="40000"/>
                        <a:lumOff val="60000"/>
                      </a:schemeClr>
                    </a:solidFill>
                  </a:tcPr>
                </a:tc>
                <a:extLst>
                  <a:ext uri="{0D108BD9-81ED-4DB2-BD59-A6C34878D82A}">
                    <a16:rowId xmlns:a16="http://schemas.microsoft.com/office/drawing/2014/main" val="2170418929"/>
                  </a:ext>
                </a:extLst>
              </a:tr>
              <a:tr h="370840">
                <a:tc>
                  <a:txBody>
                    <a:bodyPr/>
                    <a:lstStyle/>
                    <a:p>
                      <a:r>
                        <a:rPr lang="fi-FI" sz="1400" dirty="0"/>
                        <a:t>Epäterveellinen sekaruoka</a:t>
                      </a:r>
                    </a:p>
                  </a:txBody>
                  <a:tcPr>
                    <a:solidFill>
                      <a:schemeClr val="bg1">
                        <a:lumMod val="85000"/>
                      </a:schemeClr>
                    </a:solidFill>
                  </a:tcPr>
                </a:tc>
                <a:tc>
                  <a:txBody>
                    <a:bodyPr/>
                    <a:lstStyle/>
                    <a:p>
                      <a:r>
                        <a:rPr lang="fi-FI" sz="1400" dirty="0"/>
                        <a:t>Suomalainen ravitsemussuositusten mukainen sekaruokavalio</a:t>
                      </a:r>
                    </a:p>
                  </a:txBody>
                  <a:tcPr>
                    <a:solidFill>
                      <a:schemeClr val="accent2">
                        <a:lumMod val="20000"/>
                        <a:lumOff val="80000"/>
                      </a:schemeClr>
                    </a:solidFill>
                  </a:tcPr>
                </a:tc>
                <a:tc>
                  <a:txBody>
                    <a:bodyPr/>
                    <a:lstStyle/>
                    <a:p>
                      <a:r>
                        <a:rPr lang="fi-FI" sz="1400" dirty="0"/>
                        <a:t>Välimeren ruokavalio</a:t>
                      </a:r>
                    </a:p>
                  </a:txBody>
                  <a:tcPr>
                    <a:solidFill>
                      <a:schemeClr val="accent5">
                        <a:lumMod val="20000"/>
                        <a:lumOff val="80000"/>
                      </a:schemeClr>
                    </a:solidFill>
                  </a:tcPr>
                </a:tc>
                <a:tc>
                  <a:txBody>
                    <a:bodyPr/>
                    <a:lstStyle/>
                    <a:p>
                      <a:r>
                        <a:rPr lang="fi-FI" sz="1400" dirty="0"/>
                        <a:t>Kokokasvisruoka = </a:t>
                      </a:r>
                      <a:r>
                        <a:rPr lang="fi-FI" sz="1400" dirty="0" err="1"/>
                        <a:t>KoKaRu</a:t>
                      </a:r>
                      <a:endParaRPr lang="fi-FI" sz="1400" dirty="0"/>
                    </a:p>
                    <a:p>
                      <a:r>
                        <a:rPr lang="fi-FI" sz="1400" dirty="0"/>
                        <a:t>WFBP=</a:t>
                      </a:r>
                      <a:r>
                        <a:rPr lang="fi-FI" sz="1200" dirty="0" err="1"/>
                        <a:t>whole</a:t>
                      </a:r>
                      <a:r>
                        <a:rPr lang="fi-FI" sz="1200" dirty="0"/>
                        <a:t> food </a:t>
                      </a:r>
                      <a:r>
                        <a:rPr lang="fi-FI" sz="1200" dirty="0" err="1"/>
                        <a:t>plant</a:t>
                      </a:r>
                      <a:r>
                        <a:rPr lang="fi-FI" sz="1200" dirty="0"/>
                        <a:t> </a:t>
                      </a:r>
                      <a:r>
                        <a:rPr lang="fi-FI" sz="1200" dirty="0" err="1"/>
                        <a:t>based</a:t>
                      </a:r>
                      <a:endParaRPr lang="fi-FI" sz="1200" dirty="0"/>
                    </a:p>
                    <a:p>
                      <a:r>
                        <a:rPr lang="fi-FI" sz="1400" dirty="0"/>
                        <a:t>(ei sama kuin vegaani)</a:t>
                      </a:r>
                    </a:p>
                  </a:txBody>
                  <a:tcPr>
                    <a:solidFill>
                      <a:schemeClr val="accent6">
                        <a:lumMod val="40000"/>
                        <a:lumOff val="60000"/>
                      </a:schemeClr>
                    </a:solidFill>
                  </a:tcPr>
                </a:tc>
                <a:extLst>
                  <a:ext uri="{0D108BD9-81ED-4DB2-BD59-A6C34878D82A}">
                    <a16:rowId xmlns:a16="http://schemas.microsoft.com/office/drawing/2014/main" val="3273285252"/>
                  </a:ext>
                </a:extLst>
              </a:tr>
              <a:tr h="370840">
                <a:tc>
                  <a:txBody>
                    <a:bodyPr/>
                    <a:lstStyle/>
                    <a:p>
                      <a:r>
                        <a:rPr lang="fi-FI" sz="1200" dirty="0"/>
                        <a:t>Paljon kovia ja transrasvoja, suolaa, nopeita hiilihydraatteja, vähän kasviksi ja hedelmiä, alkoholi, liikasyönti, jatkuva naposteli</a:t>
                      </a:r>
                    </a:p>
                    <a:p>
                      <a:endParaRPr lang="fi-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Paljon eläinrasvoja sisältävä karppausdieetti</a:t>
                      </a:r>
                    </a:p>
                    <a:p>
                      <a:endParaRPr lang="fi-FI" sz="1200" dirty="0"/>
                    </a:p>
                  </a:txBody>
                  <a:tcPr>
                    <a:solidFill>
                      <a:schemeClr val="bg1">
                        <a:lumMod val="85000"/>
                      </a:schemeClr>
                    </a:solidFill>
                  </a:tcPr>
                </a:tc>
                <a:tc>
                  <a:txBody>
                    <a:bodyPr/>
                    <a:lstStyle/>
                    <a:p>
                      <a:r>
                        <a:rPr lang="fi-FI" sz="1200" dirty="0"/>
                        <a:t>Rasvaa energiasta </a:t>
                      </a:r>
                      <a:r>
                        <a:rPr lang="fi-FI" sz="1200" dirty="0" err="1"/>
                        <a:t>max</a:t>
                      </a:r>
                      <a:r>
                        <a:rPr lang="fi-FI" sz="1200" dirty="0"/>
                        <a:t> 30% ja siitä </a:t>
                      </a:r>
                      <a:r>
                        <a:rPr lang="fi-FI" sz="1200" dirty="0" err="1"/>
                        <a:t>max</a:t>
                      </a:r>
                      <a:r>
                        <a:rPr lang="fi-FI" sz="1200" dirty="0"/>
                        <a:t> 10% on kovaa rasvaa.</a:t>
                      </a:r>
                    </a:p>
                    <a:p>
                      <a:endParaRPr lang="fi-FI" sz="1200" dirty="0"/>
                    </a:p>
                    <a:p>
                      <a:r>
                        <a:rPr lang="fi-FI" sz="1200" dirty="0"/>
                        <a:t>Alle 500g punaista lihaa/vk, jossa rasvaa alle 7 % painosta</a:t>
                      </a:r>
                    </a:p>
                    <a:p>
                      <a:r>
                        <a:rPr lang="fi-FI" sz="1200" dirty="0"/>
                        <a:t>Kalaa 2-3 kertaa viikossa</a:t>
                      </a:r>
                    </a:p>
                    <a:p>
                      <a:r>
                        <a:rPr lang="fi-FI" sz="1200" dirty="0"/>
                        <a:t>Maitotaloustuotteissa rasvaa alle 1% ja juustoissa alle 10%</a:t>
                      </a:r>
                    </a:p>
                    <a:p>
                      <a:endParaRPr lang="fi-FI" sz="1200" dirty="0"/>
                    </a:p>
                    <a:p>
                      <a:r>
                        <a:rPr lang="fi-FI" sz="1200" dirty="0"/>
                        <a:t>Vähintään 500g kasviksia ja hedelmiä/vrk</a:t>
                      </a:r>
                    </a:p>
                    <a:p>
                      <a:endParaRPr lang="fi-FI" sz="1200" dirty="0"/>
                    </a:p>
                    <a:p>
                      <a:r>
                        <a:rPr lang="fi-FI" sz="1200" dirty="0"/>
                        <a:t>Kokojyväviljat</a:t>
                      </a:r>
                    </a:p>
                  </a:txBody>
                  <a:tcPr>
                    <a:solidFill>
                      <a:schemeClr val="accent2">
                        <a:lumMod val="20000"/>
                        <a:lumOff val="80000"/>
                      </a:schemeClr>
                    </a:solidFill>
                  </a:tcPr>
                </a:tc>
                <a:tc>
                  <a:txBody>
                    <a:bodyPr/>
                    <a:lstStyle/>
                    <a:p>
                      <a:r>
                        <a:rPr lang="fi-FI" sz="1200" dirty="0"/>
                        <a:t>Rasvaa </a:t>
                      </a:r>
                      <a:r>
                        <a:rPr lang="fi-FI" sz="1200" dirty="0" err="1"/>
                        <a:t>max</a:t>
                      </a:r>
                      <a:r>
                        <a:rPr lang="fi-FI" sz="1200" dirty="0"/>
                        <a:t> 30% energiasta ja siitä </a:t>
                      </a:r>
                      <a:r>
                        <a:rPr lang="fi-FI" sz="1200" dirty="0" err="1"/>
                        <a:t>max</a:t>
                      </a:r>
                      <a:r>
                        <a:rPr lang="fi-FI" sz="1200" dirty="0"/>
                        <a:t> 10% kovaa rasvaa, mutta usein tulee vähemmän, koska eläinkunnan tuotteista käytössä lähinnä vain kala.</a:t>
                      </a:r>
                    </a:p>
                    <a:p>
                      <a:endParaRPr lang="fi-FI" sz="1200" dirty="0"/>
                    </a:p>
                    <a:p>
                      <a:r>
                        <a:rPr lang="fi-FI" sz="1200" dirty="0"/>
                        <a:t>Maitotaloustuotteita maltillisesti ja ne yleensä rasvattomia</a:t>
                      </a:r>
                    </a:p>
                    <a:p>
                      <a:endParaRPr lang="fi-FI" sz="1200" dirty="0"/>
                    </a:p>
                    <a:p>
                      <a:r>
                        <a:rPr lang="fi-FI" sz="1200" dirty="0"/>
                        <a:t>Oliiviöljy</a:t>
                      </a:r>
                    </a:p>
                    <a:p>
                      <a:endParaRPr lang="fi-FI" sz="1200" dirty="0"/>
                    </a:p>
                    <a:p>
                      <a:r>
                        <a:rPr lang="fi-FI" sz="1200" dirty="0"/>
                        <a:t>Yli 500g/vrk kasviksi ja hedelmiä</a:t>
                      </a:r>
                    </a:p>
                    <a:p>
                      <a:endParaRPr lang="fi-FI" sz="1200" dirty="0"/>
                    </a:p>
                    <a:p>
                      <a:r>
                        <a:rPr lang="fi-FI" sz="1200" dirty="0"/>
                        <a:t>Kokojyväviljat</a:t>
                      </a:r>
                    </a:p>
                  </a:txBody>
                  <a:tcPr>
                    <a:solidFill>
                      <a:schemeClr val="accent5">
                        <a:lumMod val="20000"/>
                        <a:lumOff val="80000"/>
                      </a:schemeClr>
                    </a:solidFill>
                  </a:tcPr>
                </a:tc>
                <a:tc>
                  <a:txBody>
                    <a:bodyPr/>
                    <a:lstStyle/>
                    <a:p>
                      <a:r>
                        <a:rPr lang="fi-FI" sz="1200" dirty="0"/>
                        <a:t>Pelkästään kasvisruokaa, joka ei lainkaan tai vain vähän prosessoitua</a:t>
                      </a:r>
                    </a:p>
                    <a:p>
                      <a:r>
                        <a:rPr lang="fi-FI" sz="1200" dirty="0"/>
                        <a:t>Kokonaisrasva alle 20%, jopa alle 10%. Kovaa rasvaa todella vähän.</a:t>
                      </a:r>
                    </a:p>
                    <a:p>
                      <a:r>
                        <a:rPr lang="fi-FI" sz="1200" dirty="0"/>
                        <a:t>Proteiinit kasviperäisiä (tofu, pavut, linssit)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Ei maitotaloustuotteita, ei kananmunaa</a:t>
                      </a:r>
                    </a:p>
                    <a:p>
                      <a:endParaRPr lang="fi-FI" sz="1200" dirty="0"/>
                    </a:p>
                    <a:p>
                      <a:r>
                        <a:rPr lang="fi-FI" sz="1200" dirty="0"/>
                        <a:t>Öljykin minimissä, suositaan pähkinöitä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Kasviksi ja hedelmiä yli 1 kg päivässä.</a:t>
                      </a:r>
                    </a:p>
                    <a:p>
                      <a:endParaRPr lang="fi-FI" sz="1200" dirty="0"/>
                    </a:p>
                    <a:p>
                      <a:r>
                        <a:rPr lang="fi-FI" sz="1200" dirty="0"/>
                        <a:t>Kokojyväviljaa</a:t>
                      </a:r>
                    </a:p>
                    <a:p>
                      <a:r>
                        <a:rPr lang="fi-FI" sz="1200" dirty="0"/>
                        <a:t>Ei alkoholia</a:t>
                      </a:r>
                    </a:p>
                  </a:txBody>
                  <a:tcPr>
                    <a:solidFill>
                      <a:schemeClr val="accent6">
                        <a:lumMod val="40000"/>
                        <a:lumOff val="60000"/>
                      </a:schemeClr>
                    </a:solidFill>
                  </a:tcPr>
                </a:tc>
                <a:extLst>
                  <a:ext uri="{0D108BD9-81ED-4DB2-BD59-A6C34878D82A}">
                    <a16:rowId xmlns:a16="http://schemas.microsoft.com/office/drawing/2014/main" val="2678467882"/>
                  </a:ext>
                </a:extLst>
              </a:tr>
              <a:tr h="159620">
                <a:tc>
                  <a:txBody>
                    <a:bodyPr/>
                    <a:lstStyle/>
                    <a:p>
                      <a:r>
                        <a:rPr lang="fi-FI" sz="1200" dirty="0"/>
                        <a:t>Kuolleisuustilastot: </a:t>
                      </a:r>
                      <a:r>
                        <a:rPr lang="fi-FI" sz="1200" kern="1200" dirty="0">
                          <a:solidFill>
                            <a:schemeClr val="dk1"/>
                          </a:solidFill>
                          <a:latin typeface="+mn-lt"/>
                          <a:ea typeface="+mn-ea"/>
                          <a:cs typeface="+mn-cs"/>
                        </a:rPr>
                        <a:t>30% kuolee sydän- ja verisuonitauteihin, syöpä</a:t>
                      </a:r>
                      <a:endParaRPr lang="fi-FI" sz="1200" dirty="0"/>
                    </a:p>
                    <a:p>
                      <a:r>
                        <a:rPr lang="fi-FI" sz="1200" dirty="0" err="1"/>
                        <a:t>Finterveys</a:t>
                      </a:r>
                      <a:r>
                        <a:rPr lang="fi-FI" sz="1200" dirty="0"/>
                        <a:t> </a:t>
                      </a:r>
                      <a:r>
                        <a:rPr lang="fi-FI" sz="1200" kern="1200" dirty="0">
                          <a:solidFill>
                            <a:schemeClr val="dk1"/>
                          </a:solidFill>
                          <a:latin typeface="+mn-lt"/>
                          <a:ea typeface="+mn-ea"/>
                          <a:cs typeface="+mn-cs"/>
                        </a:rPr>
                        <a:t>2017: 96 % naisista ja 97 % miehistä syö liikaa kovaa rasvaa. </a:t>
                      </a:r>
                    </a:p>
                    <a:p>
                      <a:r>
                        <a:rPr lang="fi-FI" sz="1200" kern="1200" dirty="0">
                          <a:solidFill>
                            <a:schemeClr val="dk1"/>
                          </a:solidFill>
                          <a:latin typeface="+mn-lt"/>
                          <a:ea typeface="+mn-ea"/>
                          <a:cs typeface="+mn-cs"/>
                        </a:rPr>
                        <a:t>Yli 30-vuotiasita 50%:</a:t>
                      </a:r>
                      <a:r>
                        <a:rPr lang="fi-FI" sz="1200" kern="1200" dirty="0" err="1">
                          <a:solidFill>
                            <a:schemeClr val="dk1"/>
                          </a:solidFill>
                          <a:latin typeface="+mn-lt"/>
                          <a:ea typeface="+mn-ea"/>
                          <a:cs typeface="+mn-cs"/>
                        </a:rPr>
                        <a:t>lla</a:t>
                      </a:r>
                      <a:r>
                        <a:rPr lang="fi-FI" sz="1200" kern="1200" dirty="0">
                          <a:solidFill>
                            <a:schemeClr val="dk1"/>
                          </a:solidFill>
                          <a:latin typeface="+mn-lt"/>
                          <a:ea typeface="+mn-ea"/>
                          <a:cs typeface="+mn-cs"/>
                        </a:rPr>
                        <a:t> </a:t>
                      </a:r>
                      <a:r>
                        <a:rPr lang="fi-FI" sz="1200" kern="1200" dirty="0" err="1">
                          <a:solidFill>
                            <a:schemeClr val="dk1"/>
                          </a:solidFill>
                          <a:latin typeface="+mn-lt"/>
                          <a:ea typeface="+mn-ea"/>
                          <a:cs typeface="+mn-cs"/>
                        </a:rPr>
                        <a:t>dyslipidemia</a:t>
                      </a:r>
                      <a:endParaRPr lang="fi-FI" sz="1200" kern="1200" dirty="0">
                        <a:solidFill>
                          <a:schemeClr val="dk1"/>
                        </a:solidFill>
                        <a:latin typeface="+mn-lt"/>
                        <a:ea typeface="+mn-ea"/>
                        <a:cs typeface="+mn-cs"/>
                      </a:endParaRPr>
                    </a:p>
                    <a:p>
                      <a:endParaRPr lang="fi-FI" sz="14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Laskee kolesterolia 10-30%, jos aikaisemmin ollut huono ruokavalio</a:t>
                      </a:r>
                    </a:p>
                    <a:p>
                      <a:endParaRPr lang="fi-FI" sz="1400"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ESC 2021 preventiosuositus, 30 % lasku kuolleisuudessa verrattuna tavalliseen sekaruokavalioon</a:t>
                      </a:r>
                    </a:p>
                    <a:p>
                      <a:endParaRPr lang="fi-FI" sz="1400" dirty="0"/>
                    </a:p>
                  </a:txBody>
                  <a:tcPr>
                    <a:solidFill>
                      <a:schemeClr val="accent5">
                        <a:lumMod val="20000"/>
                        <a:lumOff val="80000"/>
                      </a:schemeClr>
                    </a:solidFill>
                  </a:tcPr>
                </a:tc>
                <a:tc>
                  <a:txBody>
                    <a:bodyPr/>
                    <a:lstStyle/>
                    <a:p>
                      <a:r>
                        <a:rPr lang="fi-FI" sz="1400" dirty="0" err="1"/>
                        <a:t>Ornish</a:t>
                      </a:r>
                      <a:r>
                        <a:rPr lang="fi-FI" sz="1400" dirty="0"/>
                        <a:t>, Esselstyn, </a:t>
                      </a:r>
                      <a:r>
                        <a:rPr lang="fi-FI" sz="1400" dirty="0" err="1"/>
                        <a:t>Pritikins</a:t>
                      </a:r>
                      <a:r>
                        <a:rPr lang="fi-FI" sz="1400" dirty="0"/>
                        <a:t>, ACLM (erikoisala), China </a:t>
                      </a:r>
                      <a:r>
                        <a:rPr lang="fi-FI" sz="1400" dirty="0" err="1"/>
                        <a:t>Study</a:t>
                      </a:r>
                      <a:r>
                        <a:rPr lang="fi-FI" sz="1400" dirty="0"/>
                        <a:t>, </a:t>
                      </a:r>
                      <a:r>
                        <a:rPr lang="fi-FI" sz="1400" dirty="0" err="1"/>
                        <a:t>Adventist</a:t>
                      </a:r>
                      <a:r>
                        <a:rPr lang="fi-FI" sz="1400" dirty="0"/>
                        <a:t> Health </a:t>
                      </a:r>
                      <a:r>
                        <a:rPr lang="fi-FI" sz="1400" dirty="0" err="1"/>
                        <a:t>Studies</a:t>
                      </a:r>
                      <a:r>
                        <a:rPr lang="fi-FI" sz="1400" dirty="0"/>
                        <a:t>, CHIP, EPIC-Oxford, </a:t>
                      </a:r>
                      <a:r>
                        <a:rPr lang="fi-FI" sz="1400" dirty="0" err="1"/>
                        <a:t>Blue</a:t>
                      </a:r>
                      <a:r>
                        <a:rPr lang="fi-FI" sz="1400" dirty="0"/>
                        <a:t> </a:t>
                      </a:r>
                      <a:r>
                        <a:rPr lang="fi-FI" sz="1400" dirty="0" err="1"/>
                        <a:t>Zones</a:t>
                      </a:r>
                      <a:endParaRPr lang="fi-FI" sz="1400" dirty="0"/>
                    </a:p>
                    <a:p>
                      <a:r>
                        <a:rPr lang="fi-FI" sz="1400" dirty="0"/>
                        <a:t>Parhaat tulokset: primaari- ja sekundaaripreventio + kuolleisuus</a:t>
                      </a:r>
                    </a:p>
                  </a:txBody>
                  <a:tcPr>
                    <a:solidFill>
                      <a:schemeClr val="accent6">
                        <a:lumMod val="40000"/>
                        <a:lumOff val="60000"/>
                      </a:schemeClr>
                    </a:solidFill>
                  </a:tcPr>
                </a:tc>
                <a:extLst>
                  <a:ext uri="{0D108BD9-81ED-4DB2-BD59-A6C34878D82A}">
                    <a16:rowId xmlns:a16="http://schemas.microsoft.com/office/drawing/2014/main" val="3044856258"/>
                  </a:ext>
                </a:extLst>
              </a:tr>
            </a:tbl>
          </a:graphicData>
        </a:graphic>
      </p:graphicFrame>
    </p:spTree>
    <p:extLst>
      <p:ext uri="{BB962C8B-B14F-4D97-AF65-F5344CB8AC3E}">
        <p14:creationId xmlns:p14="http://schemas.microsoft.com/office/powerpoint/2010/main" val="2499353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EAEC"/>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D18F10-0715-4473-8CF5-412CE28E7555}"/>
              </a:ext>
            </a:extLst>
          </p:cNvPr>
          <p:cNvSpPr>
            <a:spLocks noGrp="1"/>
          </p:cNvSpPr>
          <p:nvPr>
            <p:ph type="title"/>
          </p:nvPr>
        </p:nvSpPr>
        <p:spPr>
          <a:xfrm>
            <a:off x="609600" y="274638"/>
            <a:ext cx="10972800" cy="1340648"/>
          </a:xfrm>
          <a:solidFill>
            <a:schemeClr val="accent3">
              <a:lumMod val="20000"/>
              <a:lumOff val="80000"/>
            </a:schemeClr>
          </a:solidFill>
          <a:ln>
            <a:solidFill>
              <a:schemeClr val="tx1"/>
            </a:solidFill>
          </a:ln>
        </p:spPr>
        <p:txBody>
          <a:bodyPr>
            <a:normAutofit/>
          </a:bodyPr>
          <a:lstStyle/>
          <a:p>
            <a:r>
              <a:rPr lang="en-US" sz="2400" dirty="0"/>
              <a:t>Meta-analysis of effect of vegetarian diet on ischemic heart disease </a:t>
            </a:r>
            <a:br>
              <a:rPr lang="en-US" sz="2400" dirty="0"/>
            </a:br>
            <a:r>
              <a:rPr lang="en-US" sz="2400" dirty="0"/>
              <a:t>and all-cause mortality</a:t>
            </a:r>
            <a:br>
              <a:rPr lang="en-US" sz="2400" dirty="0"/>
            </a:br>
            <a:r>
              <a:rPr lang="en-US" sz="1200" dirty="0"/>
              <a:t>American Journal of Preventive Cardiology, Volume 7, 2021</a:t>
            </a:r>
            <a:endParaRPr lang="fi-FI" sz="2400" dirty="0"/>
          </a:p>
        </p:txBody>
      </p:sp>
      <p:pic>
        <p:nvPicPr>
          <p:cNvPr id="4" name="Sisällön paikkamerkki 3">
            <a:extLst>
              <a:ext uri="{FF2B5EF4-FFF2-40B4-BE49-F238E27FC236}">
                <a16:creationId xmlns:a16="http://schemas.microsoft.com/office/drawing/2014/main" id="{2B0C0FA4-0F68-4306-B6B1-18487DFBE9D7}"/>
              </a:ext>
            </a:extLst>
          </p:cNvPr>
          <p:cNvPicPr>
            <a:picLocks noGrp="1" noChangeAspect="1"/>
          </p:cNvPicPr>
          <p:nvPr>
            <p:ph idx="1"/>
          </p:nvPr>
        </p:nvPicPr>
        <p:blipFill rotWithShape="1">
          <a:blip r:embed="rId3"/>
          <a:srcRect b="10604"/>
          <a:stretch/>
        </p:blipFill>
        <p:spPr>
          <a:xfrm>
            <a:off x="2733315" y="1871509"/>
            <a:ext cx="6094873" cy="3041537"/>
          </a:xfrm>
          <a:prstGeom prst="rect">
            <a:avLst/>
          </a:prstGeom>
        </p:spPr>
      </p:pic>
      <p:sp>
        <p:nvSpPr>
          <p:cNvPr id="5" name="Tekstiruutu 4">
            <a:extLst>
              <a:ext uri="{FF2B5EF4-FFF2-40B4-BE49-F238E27FC236}">
                <a16:creationId xmlns:a16="http://schemas.microsoft.com/office/drawing/2014/main" id="{3B19E525-ABEF-4FC6-9E84-63AC2B677DA9}"/>
              </a:ext>
            </a:extLst>
          </p:cNvPr>
          <p:cNvSpPr txBox="1"/>
          <p:nvPr/>
        </p:nvSpPr>
        <p:spPr>
          <a:xfrm>
            <a:off x="609600" y="5659395"/>
            <a:ext cx="10972800" cy="646331"/>
          </a:xfrm>
          <a:prstGeom prst="rect">
            <a:avLst/>
          </a:prstGeom>
          <a:solidFill>
            <a:schemeClr val="accent3">
              <a:lumMod val="20000"/>
              <a:lumOff val="80000"/>
            </a:schemeClr>
          </a:solidFill>
          <a:ln>
            <a:solidFill>
              <a:schemeClr val="tx1"/>
            </a:solidFill>
          </a:ln>
        </p:spPr>
        <p:txBody>
          <a:bodyPr wrap="square" rtlCol="0">
            <a:spAutoFit/>
          </a:bodyPr>
          <a:lstStyle/>
          <a:p>
            <a:r>
              <a:rPr lang="fi-FI" dirty="0"/>
              <a:t>2021 julkaistussa meta-analyysissa, jossa oli mukana 8 seurantatutkimusta (131 869 potilasta) nähtiin </a:t>
            </a:r>
          </a:p>
          <a:p>
            <a:r>
              <a:rPr lang="fi-FI" dirty="0"/>
              <a:t>kasvissyöjien ryhmässä 30 % pienempi riski kuolla sepelvaltimotautiin kuin sekasyöjien ryhmässä. </a:t>
            </a:r>
          </a:p>
        </p:txBody>
      </p:sp>
    </p:spTree>
    <p:extLst>
      <p:ext uri="{BB962C8B-B14F-4D97-AF65-F5344CB8AC3E}">
        <p14:creationId xmlns:p14="http://schemas.microsoft.com/office/powerpoint/2010/main" val="209390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0EBEC"/>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136281" y="274638"/>
            <a:ext cx="11882804" cy="1143000"/>
          </a:xfrm>
          <a:solidFill>
            <a:schemeClr val="bg2"/>
          </a:solidFill>
          <a:ln>
            <a:solidFill>
              <a:schemeClr val="tx1"/>
            </a:solidFill>
          </a:ln>
        </p:spPr>
        <p:txBody>
          <a:bodyPr>
            <a:normAutofit/>
          </a:bodyPr>
          <a:lstStyle/>
          <a:p>
            <a:pPr algn="ctr" eaLnBrk="1" hangingPunct="1"/>
            <a:r>
              <a:rPr lang="fi-FI" altLang="fi-FI" sz="1800" b="1" dirty="0"/>
              <a:t>Adventistien ja ei-adventistien kuolleisuusvertailu </a:t>
            </a:r>
            <a:br>
              <a:rPr lang="fi-FI" altLang="fi-FI" sz="1800" b="1" dirty="0"/>
            </a:br>
            <a:r>
              <a:rPr lang="fi-FI" altLang="fi-FI" sz="1800" b="1" dirty="0"/>
              <a:t>ensimmäiseen tappavaan sydäninfarktiin iän mukaan Kaliforniassa 1960-luvulla.</a:t>
            </a:r>
            <a:endParaRPr lang="fi-FI" sz="1800" b="1" dirty="0"/>
          </a:p>
        </p:txBody>
      </p:sp>
      <p:sp>
        <p:nvSpPr>
          <p:cNvPr id="8195" name="Rectangle 6"/>
          <p:cNvSpPr>
            <a:spLocks noGrp="1" noChangeArrowheads="1"/>
          </p:cNvSpPr>
          <p:nvPr>
            <p:ph type="body" sz="half" idx="2"/>
          </p:nvPr>
        </p:nvSpPr>
        <p:spPr>
          <a:xfrm>
            <a:off x="6684039" y="6539402"/>
            <a:ext cx="5405383" cy="230676"/>
          </a:xfrm>
          <a:solidFill>
            <a:schemeClr val="bg2">
              <a:lumMod val="90000"/>
            </a:schemeClr>
          </a:solidFill>
          <a:ln>
            <a:solidFill>
              <a:schemeClr val="tx1"/>
            </a:solidFill>
          </a:ln>
        </p:spPr>
        <p:txBody>
          <a:bodyPr>
            <a:noAutofit/>
          </a:bodyPr>
          <a:lstStyle/>
          <a:p>
            <a:pPr eaLnBrk="1" hangingPunct="1">
              <a:lnSpc>
                <a:spcPct val="90000"/>
              </a:lnSpc>
              <a:buFontTx/>
              <a:buNone/>
            </a:pPr>
            <a:r>
              <a:rPr lang="en-US" sz="1200" dirty="0"/>
              <a:t>Fraser GE. Diet, Life Expectancy and Chronic Disease, Oxford University Press, 2003</a:t>
            </a:r>
          </a:p>
          <a:p>
            <a:pPr eaLnBrk="1" hangingPunct="1">
              <a:lnSpc>
                <a:spcPct val="90000"/>
              </a:lnSpc>
            </a:pPr>
            <a:endParaRPr lang="fi-FI" sz="1200" dirty="0"/>
          </a:p>
        </p:txBody>
      </p:sp>
      <p:graphicFrame>
        <p:nvGraphicFramePr>
          <p:cNvPr id="8196" name="Object 7"/>
          <p:cNvGraphicFramePr>
            <a:graphicFrameLocks noGrp="1" noChangeAspect="1"/>
          </p:cNvGraphicFramePr>
          <p:nvPr>
            <p:ph sz="half" idx="1"/>
          </p:nvPr>
        </p:nvGraphicFramePr>
        <p:xfrm>
          <a:off x="2081151" y="1530962"/>
          <a:ext cx="7993063" cy="4608512"/>
        </p:xfrm>
        <a:graphic>
          <a:graphicData uri="http://schemas.openxmlformats.org/presentationml/2006/ole">
            <mc:AlternateContent xmlns:mc="http://schemas.openxmlformats.org/markup-compatibility/2006">
              <mc:Choice xmlns:v="urn:schemas-microsoft-com:vml" Requires="v">
                <p:oleObj name="Chart" r:id="rId3" imgW="6391351" imgH="4343400" progId="Excel.Chart.8">
                  <p:embed/>
                </p:oleObj>
              </mc:Choice>
              <mc:Fallback>
                <p:oleObj name="Chart" r:id="rId3" imgW="6391351" imgH="4343400" progId="Excel.Chart.8">
                  <p:embed/>
                  <p:pic>
                    <p:nvPicPr>
                      <p:cNvPr id="819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151" y="1530962"/>
                        <a:ext cx="7993063" cy="4608512"/>
                      </a:xfrm>
                      <a:prstGeom prst="rect">
                        <a:avLst/>
                      </a:prstGeom>
                      <a:noFill/>
                      <a:ln>
                        <a:solidFill>
                          <a:schemeClr val="tx1"/>
                        </a:solidFill>
                      </a:ln>
                      <a:effectLst/>
                    </p:spPr>
                  </p:pic>
                </p:oleObj>
              </mc:Fallback>
            </mc:AlternateContent>
          </a:graphicData>
        </a:graphic>
      </p:graphicFrame>
      <p:sp>
        <p:nvSpPr>
          <p:cNvPr id="6" name="Tekstiruutu 5">
            <a:extLst>
              <a:ext uri="{FF2B5EF4-FFF2-40B4-BE49-F238E27FC236}">
                <a16:creationId xmlns:a16="http://schemas.microsoft.com/office/drawing/2014/main" id="{6928A33D-50B4-4E51-84C0-428941BBB81F}"/>
              </a:ext>
            </a:extLst>
          </p:cNvPr>
          <p:cNvSpPr txBox="1"/>
          <p:nvPr/>
        </p:nvSpPr>
        <p:spPr>
          <a:xfrm>
            <a:off x="2312378" y="1625654"/>
            <a:ext cx="7662496" cy="4801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i-FI" altLang="fi-FI" sz="1400" b="0" i="0" u="none" strike="noStrike" kern="1200" cap="none" spc="0" normalizeH="0" baseline="0" noProof="0" dirty="0">
                <a:ln>
                  <a:noFill/>
                </a:ln>
                <a:solidFill>
                  <a:prstClr val="black"/>
                </a:solidFill>
                <a:effectLst/>
                <a:uLnTx/>
                <a:uFillTx/>
                <a:latin typeface="Calibri"/>
                <a:ea typeface="+mn-ea"/>
                <a:cs typeface="+mn-cs"/>
              </a:rPr>
              <a:t>Vertaillaan adventisteja ja Stanford-tutkimuksen ei-adventisti valkoihoisia ihmisiä, latinot ei sisälly (</a:t>
            </a:r>
            <a:r>
              <a:rPr kumimoji="0" lang="fi-FI" altLang="fi-FI" sz="1400" b="0" i="0" u="none" strike="noStrike" kern="1200" cap="none" spc="0" normalizeH="0" baseline="0" noProof="0" dirty="0" err="1">
                <a:ln>
                  <a:noFill/>
                </a:ln>
                <a:solidFill>
                  <a:prstClr val="black"/>
                </a:solidFill>
                <a:effectLst/>
                <a:uLnTx/>
                <a:uFillTx/>
                <a:latin typeface="Calibri"/>
                <a:ea typeface="+mn-ea"/>
                <a:cs typeface="+mn-cs"/>
              </a:rPr>
              <a:t>Adventist</a:t>
            </a:r>
            <a:r>
              <a:rPr kumimoji="0" lang="fi-FI" alt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altLang="fi-FI" sz="1400" b="0" i="0" u="none" strike="noStrike" kern="1200" cap="none" spc="0" normalizeH="0" baseline="0" noProof="0" dirty="0" err="1">
                <a:ln>
                  <a:noFill/>
                </a:ln>
                <a:solidFill>
                  <a:prstClr val="black"/>
                </a:solidFill>
                <a:effectLst/>
                <a:uLnTx/>
                <a:uFillTx/>
                <a:latin typeface="Calibri"/>
                <a:ea typeface="+mn-ea"/>
                <a:cs typeface="+mn-cs"/>
              </a:rPr>
              <a:t>Mortality</a:t>
            </a:r>
            <a:r>
              <a:rPr kumimoji="0" lang="fi-FI" alt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altLang="fi-FI" sz="1400" b="0" i="0" u="none" strike="noStrike" kern="1200" cap="none" spc="0" normalizeH="0" baseline="0" noProof="0" dirty="0" err="1">
                <a:ln>
                  <a:noFill/>
                </a:ln>
                <a:solidFill>
                  <a:prstClr val="black"/>
                </a:solidFill>
                <a:effectLst/>
                <a:uLnTx/>
                <a:uFillTx/>
                <a:latin typeface="Calibri"/>
                <a:ea typeface="+mn-ea"/>
                <a:cs typeface="+mn-cs"/>
              </a:rPr>
              <a:t>Study</a:t>
            </a:r>
            <a:r>
              <a:rPr kumimoji="0" lang="fi-FI" altLang="fi-FI" sz="1400" b="0" i="0" u="none" strike="noStrike" kern="1200" cap="none" spc="0" normalizeH="0" baseline="0" noProof="0" dirty="0">
                <a:ln>
                  <a:noFill/>
                </a:ln>
                <a:solidFill>
                  <a:prstClr val="black"/>
                </a:solidFill>
                <a:effectLst/>
                <a:uLnTx/>
                <a:uFillTx/>
                <a:latin typeface="Calibri"/>
                <a:ea typeface="+mn-ea"/>
                <a:cs typeface="+mn-cs"/>
              </a:rPr>
              <a:t> 24 000 </a:t>
            </a:r>
            <a:r>
              <a:rPr kumimoji="0" lang="fi-FI" altLang="fi-FI" sz="1400" b="0" i="0" u="none" strike="noStrike" kern="1200" cap="none" spc="0" normalizeH="0" baseline="0" noProof="0" dirty="0" err="1">
                <a:ln>
                  <a:noFill/>
                </a:ln>
                <a:solidFill>
                  <a:prstClr val="black"/>
                </a:solidFill>
                <a:effectLst/>
                <a:uLnTx/>
                <a:uFillTx/>
                <a:latin typeface="Calibri"/>
                <a:ea typeface="+mn-ea"/>
                <a:cs typeface="+mn-cs"/>
              </a:rPr>
              <a:t>sda</a:t>
            </a:r>
            <a:r>
              <a:rPr kumimoji="0" lang="fi-FI" altLang="fi-FI" sz="1400" b="0" i="0" u="none" strike="noStrike" kern="1200" cap="none" spc="0" normalizeH="0" baseline="0" noProof="0" dirty="0">
                <a:ln>
                  <a:noFill/>
                </a:ln>
                <a:solidFill>
                  <a:prstClr val="black"/>
                </a:solidFill>
                <a:effectLst/>
                <a:uLnTx/>
                <a:uFillTx/>
                <a:latin typeface="Calibri"/>
                <a:ea typeface="+mn-ea"/>
                <a:cs typeface="+mn-cs"/>
              </a:rPr>
              <a:t>)</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118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0ECEC"/>
        </a:solidFill>
        <a:effectLst/>
      </p:bgPr>
    </p:bg>
    <p:spTree>
      <p:nvGrpSpPr>
        <p:cNvPr id="1" name=""/>
        <p:cNvGrpSpPr/>
        <p:nvPr/>
      </p:nvGrpSpPr>
      <p:grpSpPr>
        <a:xfrm>
          <a:off x="0" y="0"/>
          <a:ext cx="0" cy="0"/>
          <a:chOff x="0" y="0"/>
          <a:chExt cx="0" cy="0"/>
        </a:xfrm>
      </p:grpSpPr>
      <p:sp>
        <p:nvSpPr>
          <p:cNvPr id="13314" name="Otsikko 1">
            <a:extLst>
              <a:ext uri="{FF2B5EF4-FFF2-40B4-BE49-F238E27FC236}">
                <a16:creationId xmlns:a16="http://schemas.microsoft.com/office/drawing/2014/main" id="{5D841421-6859-4380-A07C-A3EB8FD21105}"/>
              </a:ext>
            </a:extLst>
          </p:cNvPr>
          <p:cNvSpPr>
            <a:spLocks noGrp="1"/>
          </p:cNvSpPr>
          <p:nvPr>
            <p:ph type="title"/>
          </p:nvPr>
        </p:nvSpPr>
        <p:spPr/>
        <p:txBody>
          <a:bodyPr/>
          <a:lstStyle/>
          <a:p>
            <a:pPr eaLnBrk="1" hangingPunct="1"/>
            <a:r>
              <a:rPr lang="fi-FI" altLang="fi-FI" sz="2000" b="1" dirty="0"/>
              <a:t>Kuolinsyyt prosentteina ja iän mukaan Kaliforniassa adventisteilla verrattuna muuhun väestöön.  (1976-1988) Miehet: </a:t>
            </a:r>
            <a:r>
              <a:rPr lang="fi-FI" altLang="fi-FI" sz="2000" b="1" dirty="0" err="1"/>
              <a:t>Adventist</a:t>
            </a:r>
            <a:r>
              <a:rPr lang="fi-FI" altLang="fi-FI" sz="2000" b="1" dirty="0"/>
              <a:t> Health </a:t>
            </a:r>
            <a:r>
              <a:rPr lang="fi-FI" altLang="fi-FI" sz="2000" b="1" dirty="0" err="1"/>
              <a:t>Study</a:t>
            </a:r>
            <a:r>
              <a:rPr lang="fi-FI" altLang="fi-FI" sz="2000" b="1" dirty="0"/>
              <a:t> -1 (AHS-1) (1974-1993)</a:t>
            </a:r>
          </a:p>
        </p:txBody>
      </p:sp>
      <p:graphicFrame>
        <p:nvGraphicFramePr>
          <p:cNvPr id="4" name="Sisällön paikkamerkki 3">
            <a:extLst>
              <a:ext uri="{FF2B5EF4-FFF2-40B4-BE49-F238E27FC236}">
                <a16:creationId xmlns:a16="http://schemas.microsoft.com/office/drawing/2014/main" id="{E8E82417-48FC-43DA-B36E-A95CF9C901C1}"/>
              </a:ext>
            </a:extLst>
          </p:cNvPr>
          <p:cNvGraphicFramePr>
            <a:graphicFrameLocks noGrp="1"/>
          </p:cNvGraphicFramePr>
          <p:nvPr>
            <p:ph idx="1"/>
          </p:nvPr>
        </p:nvGraphicFramePr>
        <p:xfrm>
          <a:off x="905555" y="1641021"/>
          <a:ext cx="10380889" cy="4953000"/>
        </p:xfrm>
        <a:graphic>
          <a:graphicData uri="http://schemas.openxmlformats.org/drawingml/2006/table">
            <a:tbl>
              <a:tblPr firstRow="1" bandRow="1">
                <a:tableStyleId>{5C22544A-7EE6-4342-B048-85BDC9FD1C3A}</a:tableStyleId>
              </a:tblPr>
              <a:tblGrid>
                <a:gridCol w="1327194">
                  <a:extLst>
                    <a:ext uri="{9D8B030D-6E8A-4147-A177-3AD203B41FA5}">
                      <a16:colId xmlns:a16="http://schemas.microsoft.com/office/drawing/2014/main" val="20000"/>
                    </a:ext>
                  </a:extLst>
                </a:gridCol>
                <a:gridCol w="979182">
                  <a:extLst>
                    <a:ext uri="{9D8B030D-6E8A-4147-A177-3AD203B41FA5}">
                      <a16:colId xmlns:a16="http://schemas.microsoft.com/office/drawing/2014/main" val="20001"/>
                    </a:ext>
                  </a:extLst>
                </a:gridCol>
                <a:gridCol w="2038716">
                  <a:extLst>
                    <a:ext uri="{9D8B030D-6E8A-4147-A177-3AD203B41FA5}">
                      <a16:colId xmlns:a16="http://schemas.microsoft.com/office/drawing/2014/main" val="20002"/>
                    </a:ext>
                  </a:extLst>
                </a:gridCol>
                <a:gridCol w="966162">
                  <a:extLst>
                    <a:ext uri="{9D8B030D-6E8A-4147-A177-3AD203B41FA5}">
                      <a16:colId xmlns:a16="http://schemas.microsoft.com/office/drawing/2014/main" val="20003"/>
                    </a:ext>
                  </a:extLst>
                </a:gridCol>
                <a:gridCol w="1976637">
                  <a:extLst>
                    <a:ext uri="{9D8B030D-6E8A-4147-A177-3AD203B41FA5}">
                      <a16:colId xmlns:a16="http://schemas.microsoft.com/office/drawing/2014/main" val="20004"/>
                    </a:ext>
                  </a:extLst>
                </a:gridCol>
                <a:gridCol w="1019456">
                  <a:extLst>
                    <a:ext uri="{9D8B030D-6E8A-4147-A177-3AD203B41FA5}">
                      <a16:colId xmlns:a16="http://schemas.microsoft.com/office/drawing/2014/main" val="20005"/>
                    </a:ext>
                  </a:extLst>
                </a:gridCol>
                <a:gridCol w="2073542">
                  <a:extLst>
                    <a:ext uri="{9D8B030D-6E8A-4147-A177-3AD203B41FA5}">
                      <a16:colId xmlns:a16="http://schemas.microsoft.com/office/drawing/2014/main" val="20006"/>
                    </a:ext>
                  </a:extLst>
                </a:gridCol>
              </a:tblGrid>
              <a:tr h="370840">
                <a:tc>
                  <a:txBody>
                    <a:bodyPr/>
                    <a:lstStyle/>
                    <a:p>
                      <a:r>
                        <a:rPr lang="fi-FI" dirty="0"/>
                        <a:t>Kuolin-syy (%)</a:t>
                      </a:r>
                    </a:p>
                  </a:txBody>
                  <a:tcPr>
                    <a:solidFill>
                      <a:schemeClr val="bg2">
                        <a:lumMod val="75000"/>
                      </a:schemeClr>
                    </a:solidFill>
                  </a:tcPr>
                </a:tc>
                <a:tc>
                  <a:txBody>
                    <a:bodyPr/>
                    <a:lstStyle/>
                    <a:p>
                      <a:r>
                        <a:rPr lang="fi-FI" dirty="0"/>
                        <a:t>Kaikki</a:t>
                      </a:r>
                    </a:p>
                  </a:txBody>
                  <a:tcPr>
                    <a:solidFill>
                      <a:schemeClr val="bg1">
                        <a:lumMod val="75000"/>
                      </a:schemeClr>
                    </a:solidFill>
                  </a:tcPr>
                </a:tc>
                <a:tc>
                  <a:txBody>
                    <a:bodyPr/>
                    <a:lstStyle/>
                    <a:p>
                      <a:r>
                        <a:rPr lang="fi-FI" dirty="0"/>
                        <a:t>Kalifornialaiset</a:t>
                      </a:r>
                    </a:p>
                  </a:txBody>
                  <a:tcPr>
                    <a:solidFill>
                      <a:schemeClr val="bg1">
                        <a:lumMod val="75000"/>
                      </a:schemeClr>
                    </a:solidFill>
                  </a:tcPr>
                </a:tc>
                <a:tc>
                  <a:txBody>
                    <a:bodyPr/>
                    <a:lstStyle/>
                    <a:p>
                      <a:r>
                        <a:rPr lang="fi-FI" dirty="0"/>
                        <a:t>Kaikki</a:t>
                      </a:r>
                    </a:p>
                  </a:txBody>
                  <a:tcPr>
                    <a:solidFill>
                      <a:schemeClr val="accent5">
                        <a:lumMod val="60000"/>
                        <a:lumOff val="40000"/>
                      </a:schemeClr>
                    </a:solidFill>
                  </a:tcPr>
                </a:tc>
                <a:tc>
                  <a:txBody>
                    <a:bodyPr/>
                    <a:lstStyle/>
                    <a:p>
                      <a:r>
                        <a:rPr lang="fi-FI" dirty="0"/>
                        <a:t>Adventistit</a:t>
                      </a:r>
                    </a:p>
                  </a:txBody>
                  <a:tcPr>
                    <a:solidFill>
                      <a:schemeClr val="accent5">
                        <a:lumMod val="60000"/>
                        <a:lumOff val="40000"/>
                      </a:schemeClr>
                    </a:solidFill>
                  </a:tcPr>
                </a:tc>
                <a:tc>
                  <a:txBody>
                    <a:bodyPr/>
                    <a:lstStyle/>
                    <a:p>
                      <a:r>
                        <a:rPr lang="fi-FI" dirty="0"/>
                        <a:t>Matala</a:t>
                      </a:r>
                    </a:p>
                    <a:p>
                      <a:r>
                        <a:rPr lang="fi-FI" dirty="0"/>
                        <a:t>riski</a:t>
                      </a:r>
                    </a:p>
                  </a:txBody>
                  <a:tcPr>
                    <a:solidFill>
                      <a:srgbClr val="92D050"/>
                    </a:solidFill>
                  </a:tcPr>
                </a:tc>
                <a:tc>
                  <a:txBody>
                    <a:bodyPr/>
                    <a:lstStyle/>
                    <a:p>
                      <a:r>
                        <a:rPr lang="fi-FI" dirty="0"/>
                        <a:t>Adventistit</a:t>
                      </a:r>
                    </a:p>
                  </a:txBody>
                  <a:tcPr>
                    <a:solidFill>
                      <a:srgbClr val="92D050"/>
                    </a:solidFill>
                  </a:tcPr>
                </a:tc>
                <a:extLst>
                  <a:ext uri="{0D108BD9-81ED-4DB2-BD59-A6C34878D82A}">
                    <a16:rowId xmlns:a16="http://schemas.microsoft.com/office/drawing/2014/main" val="10000"/>
                  </a:ext>
                </a:extLst>
              </a:tr>
              <a:tr h="370840">
                <a:tc>
                  <a:txBody>
                    <a:bodyPr/>
                    <a:lstStyle/>
                    <a:p>
                      <a:endParaRPr lang="fi-FI" dirty="0"/>
                    </a:p>
                  </a:txBody>
                  <a:tcPr>
                    <a:solidFill>
                      <a:schemeClr val="bg2">
                        <a:lumMod val="75000"/>
                      </a:schemeClr>
                    </a:solidFill>
                  </a:tcPr>
                </a:tc>
                <a:tc>
                  <a:txBody>
                    <a:bodyPr/>
                    <a:lstStyle/>
                    <a:p>
                      <a:r>
                        <a:rPr lang="fi-FI" dirty="0"/>
                        <a:t>%</a:t>
                      </a:r>
                    </a:p>
                  </a:txBody>
                  <a:tcPr>
                    <a:solidFill>
                      <a:schemeClr val="bg1">
                        <a:lumMod val="75000"/>
                      </a:schemeClr>
                    </a:solidFill>
                  </a:tcPr>
                </a:tc>
                <a:tc>
                  <a:txBody>
                    <a:bodyPr/>
                    <a:lstStyle/>
                    <a:p>
                      <a:r>
                        <a:rPr lang="fi-FI" dirty="0"/>
                        <a:t>Ikä</a:t>
                      </a:r>
                    </a:p>
                  </a:txBody>
                  <a:tcPr>
                    <a:solidFill>
                      <a:schemeClr val="bg1">
                        <a:lumMod val="75000"/>
                      </a:schemeClr>
                    </a:solidFill>
                  </a:tcPr>
                </a:tc>
                <a:tc>
                  <a:txBody>
                    <a:bodyPr/>
                    <a:lstStyle/>
                    <a:p>
                      <a:r>
                        <a:rPr lang="fi-FI" dirty="0"/>
                        <a:t>%</a:t>
                      </a:r>
                    </a:p>
                  </a:txBody>
                  <a:tcPr>
                    <a:solidFill>
                      <a:schemeClr val="accent5">
                        <a:lumMod val="60000"/>
                        <a:lumOff val="40000"/>
                      </a:schemeClr>
                    </a:solidFill>
                  </a:tcPr>
                </a:tc>
                <a:tc>
                  <a:txBody>
                    <a:bodyPr/>
                    <a:lstStyle/>
                    <a:p>
                      <a:r>
                        <a:rPr lang="fi-FI" dirty="0"/>
                        <a:t>Ikä</a:t>
                      </a:r>
                    </a:p>
                  </a:txBody>
                  <a:tcPr>
                    <a:solidFill>
                      <a:schemeClr val="accent5">
                        <a:lumMod val="60000"/>
                        <a:lumOff val="40000"/>
                      </a:schemeClr>
                    </a:solidFill>
                  </a:tcPr>
                </a:tc>
                <a:tc>
                  <a:txBody>
                    <a:bodyPr/>
                    <a:lstStyle/>
                    <a:p>
                      <a:r>
                        <a:rPr lang="fi-FI" dirty="0"/>
                        <a:t>%</a:t>
                      </a:r>
                    </a:p>
                  </a:txBody>
                  <a:tcPr>
                    <a:solidFill>
                      <a:srgbClr val="92D050"/>
                    </a:solidFill>
                  </a:tcPr>
                </a:tc>
                <a:tc>
                  <a:txBody>
                    <a:bodyPr/>
                    <a:lstStyle/>
                    <a:p>
                      <a:r>
                        <a:rPr lang="fi-FI" dirty="0"/>
                        <a:t>Ikä</a:t>
                      </a:r>
                    </a:p>
                  </a:txBody>
                  <a:tcPr>
                    <a:solidFill>
                      <a:srgbClr val="92D050"/>
                    </a:solidFill>
                  </a:tcPr>
                </a:tc>
                <a:extLst>
                  <a:ext uri="{0D108BD9-81ED-4DB2-BD59-A6C34878D82A}">
                    <a16:rowId xmlns:a16="http://schemas.microsoft.com/office/drawing/2014/main" val="10001"/>
                  </a:ext>
                </a:extLst>
              </a:tr>
              <a:tr h="370840">
                <a:tc>
                  <a:txBody>
                    <a:bodyPr/>
                    <a:lstStyle/>
                    <a:p>
                      <a:r>
                        <a:rPr lang="fi-FI" b="1" dirty="0"/>
                        <a:t>Sydän-taudit</a:t>
                      </a:r>
                    </a:p>
                  </a:txBody>
                  <a:tcPr>
                    <a:solidFill>
                      <a:schemeClr val="bg2">
                        <a:lumMod val="75000"/>
                      </a:schemeClr>
                    </a:solidFill>
                  </a:tcPr>
                </a:tc>
                <a:tc>
                  <a:txBody>
                    <a:bodyPr/>
                    <a:lstStyle/>
                    <a:p>
                      <a:r>
                        <a:rPr lang="fi-FI" b="0" dirty="0"/>
                        <a:t>30</a:t>
                      </a:r>
                    </a:p>
                  </a:txBody>
                  <a:tcPr>
                    <a:solidFill>
                      <a:schemeClr val="bg1">
                        <a:lumMod val="75000"/>
                      </a:schemeClr>
                    </a:solidFill>
                  </a:tcPr>
                </a:tc>
                <a:tc>
                  <a:txBody>
                    <a:bodyPr/>
                    <a:lstStyle/>
                    <a:p>
                      <a:r>
                        <a:rPr lang="fi-FI" b="1" dirty="0"/>
                        <a:t>76</a:t>
                      </a:r>
                    </a:p>
                  </a:txBody>
                  <a:tcPr>
                    <a:solidFill>
                      <a:schemeClr val="bg1">
                        <a:lumMod val="75000"/>
                      </a:schemeClr>
                    </a:solidFill>
                  </a:tcPr>
                </a:tc>
                <a:tc>
                  <a:txBody>
                    <a:bodyPr/>
                    <a:lstStyle/>
                    <a:p>
                      <a:r>
                        <a:rPr lang="fi-FI" b="0" dirty="0"/>
                        <a:t>40</a:t>
                      </a:r>
                    </a:p>
                  </a:txBody>
                  <a:tcPr>
                    <a:solidFill>
                      <a:schemeClr val="accent5">
                        <a:lumMod val="60000"/>
                        <a:lumOff val="40000"/>
                      </a:schemeClr>
                    </a:solidFill>
                  </a:tcPr>
                </a:tc>
                <a:tc>
                  <a:txBody>
                    <a:bodyPr/>
                    <a:lstStyle/>
                    <a:p>
                      <a:r>
                        <a:rPr lang="fi-FI" b="1" dirty="0"/>
                        <a:t>83</a:t>
                      </a:r>
                    </a:p>
                  </a:txBody>
                  <a:tcPr>
                    <a:solidFill>
                      <a:schemeClr val="accent5">
                        <a:lumMod val="60000"/>
                        <a:lumOff val="40000"/>
                      </a:schemeClr>
                    </a:solidFill>
                  </a:tcPr>
                </a:tc>
                <a:tc>
                  <a:txBody>
                    <a:bodyPr/>
                    <a:lstStyle/>
                    <a:p>
                      <a:r>
                        <a:rPr lang="fi-FI" b="0" dirty="0"/>
                        <a:t>31</a:t>
                      </a:r>
                    </a:p>
                  </a:txBody>
                  <a:tcPr>
                    <a:solidFill>
                      <a:srgbClr val="92D050"/>
                    </a:solidFill>
                  </a:tcPr>
                </a:tc>
                <a:tc>
                  <a:txBody>
                    <a:bodyPr/>
                    <a:lstStyle/>
                    <a:p>
                      <a:r>
                        <a:rPr lang="fi-FI" b="1" dirty="0"/>
                        <a:t>88</a:t>
                      </a:r>
                    </a:p>
                  </a:txBody>
                  <a:tcPr>
                    <a:solidFill>
                      <a:srgbClr val="92D050"/>
                    </a:solidFill>
                  </a:tcPr>
                </a:tc>
                <a:extLst>
                  <a:ext uri="{0D108BD9-81ED-4DB2-BD59-A6C34878D82A}">
                    <a16:rowId xmlns:a16="http://schemas.microsoft.com/office/drawing/2014/main" val="10002"/>
                  </a:ext>
                </a:extLst>
              </a:tr>
              <a:tr h="370840">
                <a:tc>
                  <a:txBody>
                    <a:bodyPr/>
                    <a:lstStyle/>
                    <a:p>
                      <a:r>
                        <a:rPr lang="fi-FI" b="1" dirty="0"/>
                        <a:t>Syöpä</a:t>
                      </a:r>
                    </a:p>
                  </a:txBody>
                  <a:tcPr>
                    <a:solidFill>
                      <a:schemeClr val="bg2">
                        <a:lumMod val="75000"/>
                      </a:schemeClr>
                    </a:solidFill>
                  </a:tcPr>
                </a:tc>
                <a:tc>
                  <a:txBody>
                    <a:bodyPr/>
                    <a:lstStyle/>
                    <a:p>
                      <a:r>
                        <a:rPr lang="fi-FI" b="0" dirty="0"/>
                        <a:t>23</a:t>
                      </a:r>
                    </a:p>
                  </a:txBody>
                  <a:tcPr>
                    <a:solidFill>
                      <a:schemeClr val="bg1">
                        <a:lumMod val="75000"/>
                      </a:schemeClr>
                    </a:solidFill>
                  </a:tcPr>
                </a:tc>
                <a:tc>
                  <a:txBody>
                    <a:bodyPr/>
                    <a:lstStyle/>
                    <a:p>
                      <a:r>
                        <a:rPr lang="fi-FI" b="1" dirty="0"/>
                        <a:t>71</a:t>
                      </a:r>
                    </a:p>
                  </a:txBody>
                  <a:tcPr>
                    <a:solidFill>
                      <a:schemeClr val="bg1">
                        <a:lumMod val="75000"/>
                      </a:schemeClr>
                    </a:solidFill>
                  </a:tcPr>
                </a:tc>
                <a:tc>
                  <a:txBody>
                    <a:bodyPr/>
                    <a:lstStyle/>
                    <a:p>
                      <a:r>
                        <a:rPr lang="fi-FI" b="0" dirty="0"/>
                        <a:t>19</a:t>
                      </a:r>
                    </a:p>
                  </a:txBody>
                  <a:tcPr>
                    <a:solidFill>
                      <a:schemeClr val="accent5">
                        <a:lumMod val="60000"/>
                        <a:lumOff val="40000"/>
                      </a:schemeClr>
                    </a:solidFill>
                  </a:tcPr>
                </a:tc>
                <a:tc>
                  <a:txBody>
                    <a:bodyPr/>
                    <a:lstStyle/>
                    <a:p>
                      <a:r>
                        <a:rPr lang="fi-FI" b="1" dirty="0"/>
                        <a:t>78</a:t>
                      </a:r>
                    </a:p>
                  </a:txBody>
                  <a:tcPr>
                    <a:solidFill>
                      <a:schemeClr val="accent5">
                        <a:lumMod val="60000"/>
                        <a:lumOff val="40000"/>
                      </a:schemeClr>
                    </a:solidFill>
                  </a:tcPr>
                </a:tc>
                <a:tc>
                  <a:txBody>
                    <a:bodyPr/>
                    <a:lstStyle/>
                    <a:p>
                      <a:r>
                        <a:rPr lang="fi-FI" b="0" dirty="0"/>
                        <a:t>30</a:t>
                      </a:r>
                    </a:p>
                  </a:txBody>
                  <a:tcPr>
                    <a:solidFill>
                      <a:srgbClr val="92D050"/>
                    </a:solidFill>
                  </a:tcPr>
                </a:tc>
                <a:tc>
                  <a:txBody>
                    <a:bodyPr/>
                    <a:lstStyle/>
                    <a:p>
                      <a:r>
                        <a:rPr lang="fi-FI" b="1" dirty="0"/>
                        <a:t>85</a:t>
                      </a:r>
                    </a:p>
                  </a:txBody>
                  <a:tcPr>
                    <a:solidFill>
                      <a:srgbClr val="92D050"/>
                    </a:solidFill>
                  </a:tcPr>
                </a:tc>
                <a:extLst>
                  <a:ext uri="{0D108BD9-81ED-4DB2-BD59-A6C34878D82A}">
                    <a16:rowId xmlns:a16="http://schemas.microsoft.com/office/drawing/2014/main" val="10003"/>
                  </a:ext>
                </a:extLst>
              </a:tr>
              <a:tr h="370840">
                <a:tc>
                  <a:txBody>
                    <a:bodyPr/>
                    <a:lstStyle/>
                    <a:p>
                      <a:r>
                        <a:rPr lang="fi-FI" dirty="0"/>
                        <a:t>Aivo-halvaus</a:t>
                      </a:r>
                    </a:p>
                  </a:txBody>
                  <a:tcPr>
                    <a:solidFill>
                      <a:schemeClr val="bg2">
                        <a:lumMod val="75000"/>
                      </a:schemeClr>
                    </a:solidFill>
                  </a:tcPr>
                </a:tc>
                <a:tc>
                  <a:txBody>
                    <a:bodyPr/>
                    <a:lstStyle/>
                    <a:p>
                      <a:r>
                        <a:rPr lang="fi-FI" dirty="0"/>
                        <a:t>7</a:t>
                      </a:r>
                    </a:p>
                  </a:txBody>
                  <a:tcPr>
                    <a:solidFill>
                      <a:schemeClr val="bg1">
                        <a:lumMod val="75000"/>
                      </a:schemeClr>
                    </a:solidFill>
                  </a:tcPr>
                </a:tc>
                <a:tc>
                  <a:txBody>
                    <a:bodyPr/>
                    <a:lstStyle/>
                    <a:p>
                      <a:r>
                        <a:rPr lang="fi-FI" dirty="0"/>
                        <a:t>79</a:t>
                      </a:r>
                    </a:p>
                  </a:txBody>
                  <a:tcPr>
                    <a:solidFill>
                      <a:schemeClr val="bg1">
                        <a:lumMod val="75000"/>
                      </a:schemeClr>
                    </a:solidFill>
                  </a:tcPr>
                </a:tc>
                <a:tc>
                  <a:txBody>
                    <a:bodyPr/>
                    <a:lstStyle/>
                    <a:p>
                      <a:r>
                        <a:rPr lang="fi-FI" dirty="0"/>
                        <a:t>9</a:t>
                      </a:r>
                    </a:p>
                  </a:txBody>
                  <a:tcPr>
                    <a:solidFill>
                      <a:schemeClr val="accent5">
                        <a:lumMod val="60000"/>
                        <a:lumOff val="40000"/>
                      </a:schemeClr>
                    </a:solidFill>
                  </a:tcPr>
                </a:tc>
                <a:tc>
                  <a:txBody>
                    <a:bodyPr/>
                    <a:lstStyle/>
                    <a:p>
                      <a:r>
                        <a:rPr lang="fi-FI" dirty="0"/>
                        <a:t>86</a:t>
                      </a:r>
                    </a:p>
                  </a:txBody>
                  <a:tcPr>
                    <a:solidFill>
                      <a:schemeClr val="accent5">
                        <a:lumMod val="60000"/>
                        <a:lumOff val="40000"/>
                      </a:schemeClr>
                    </a:solidFill>
                  </a:tcPr>
                </a:tc>
                <a:tc>
                  <a:txBody>
                    <a:bodyPr/>
                    <a:lstStyle/>
                    <a:p>
                      <a:r>
                        <a:rPr lang="fi-FI" dirty="0"/>
                        <a:t>11</a:t>
                      </a:r>
                    </a:p>
                  </a:txBody>
                  <a:tcPr>
                    <a:solidFill>
                      <a:srgbClr val="92D050"/>
                    </a:solidFill>
                  </a:tcPr>
                </a:tc>
                <a:tc>
                  <a:txBody>
                    <a:bodyPr/>
                    <a:lstStyle/>
                    <a:p>
                      <a:r>
                        <a:rPr lang="fi-FI" dirty="0"/>
                        <a:t>91</a:t>
                      </a:r>
                    </a:p>
                  </a:txBody>
                  <a:tcPr>
                    <a:solidFill>
                      <a:srgbClr val="92D050"/>
                    </a:solidFill>
                  </a:tcPr>
                </a:tc>
                <a:extLst>
                  <a:ext uri="{0D108BD9-81ED-4DB2-BD59-A6C34878D82A}">
                    <a16:rowId xmlns:a16="http://schemas.microsoft.com/office/drawing/2014/main" val="10004"/>
                  </a:ext>
                </a:extLst>
              </a:tr>
              <a:tr h="370840">
                <a:tc>
                  <a:txBody>
                    <a:bodyPr/>
                    <a:lstStyle/>
                    <a:p>
                      <a:r>
                        <a:rPr lang="fi-FI" dirty="0" err="1"/>
                        <a:t>Tahat</a:t>
                      </a:r>
                      <a:r>
                        <a:rPr lang="fi-FI" dirty="0"/>
                        <a:t>.</a:t>
                      </a:r>
                    </a:p>
                    <a:p>
                      <a:r>
                        <a:rPr lang="fi-FI" dirty="0"/>
                        <a:t>vammat</a:t>
                      </a:r>
                    </a:p>
                  </a:txBody>
                  <a:tcPr>
                    <a:solidFill>
                      <a:schemeClr val="bg2">
                        <a:lumMod val="75000"/>
                      </a:schemeClr>
                    </a:solidFill>
                  </a:tcPr>
                </a:tc>
                <a:tc>
                  <a:txBody>
                    <a:bodyPr/>
                    <a:lstStyle/>
                    <a:p>
                      <a:r>
                        <a:rPr lang="fi-FI" dirty="0"/>
                        <a:t>3</a:t>
                      </a:r>
                    </a:p>
                  </a:txBody>
                  <a:tcPr>
                    <a:solidFill>
                      <a:schemeClr val="bg1">
                        <a:lumMod val="75000"/>
                      </a:schemeClr>
                    </a:solidFill>
                  </a:tcPr>
                </a:tc>
                <a:tc>
                  <a:txBody>
                    <a:bodyPr/>
                    <a:lstStyle/>
                    <a:p>
                      <a:r>
                        <a:rPr lang="fi-FI" dirty="0"/>
                        <a:t>60</a:t>
                      </a:r>
                    </a:p>
                  </a:txBody>
                  <a:tcPr>
                    <a:solidFill>
                      <a:schemeClr val="bg1">
                        <a:lumMod val="75000"/>
                      </a:schemeClr>
                    </a:solidFill>
                  </a:tcPr>
                </a:tc>
                <a:tc>
                  <a:txBody>
                    <a:bodyPr/>
                    <a:lstStyle/>
                    <a:p>
                      <a:r>
                        <a:rPr lang="fi-FI" dirty="0"/>
                        <a:t>4</a:t>
                      </a:r>
                    </a:p>
                  </a:txBody>
                  <a:tcPr>
                    <a:solidFill>
                      <a:schemeClr val="accent5">
                        <a:lumMod val="60000"/>
                        <a:lumOff val="40000"/>
                      </a:schemeClr>
                    </a:solidFill>
                  </a:tcPr>
                </a:tc>
                <a:tc>
                  <a:txBody>
                    <a:bodyPr/>
                    <a:lstStyle/>
                    <a:p>
                      <a:r>
                        <a:rPr lang="fi-FI" dirty="0"/>
                        <a:t>70</a:t>
                      </a:r>
                    </a:p>
                  </a:txBody>
                  <a:tcPr>
                    <a:solidFill>
                      <a:schemeClr val="accent5">
                        <a:lumMod val="60000"/>
                        <a:lumOff val="40000"/>
                      </a:schemeClr>
                    </a:solidFill>
                  </a:tcPr>
                </a:tc>
                <a:tc>
                  <a:txBody>
                    <a:bodyPr/>
                    <a:lstStyle/>
                    <a:p>
                      <a:r>
                        <a:rPr lang="fi-FI" dirty="0"/>
                        <a:t>5</a:t>
                      </a:r>
                    </a:p>
                  </a:txBody>
                  <a:tcPr>
                    <a:solidFill>
                      <a:srgbClr val="92D050"/>
                    </a:solidFill>
                  </a:tcPr>
                </a:tc>
                <a:tc>
                  <a:txBody>
                    <a:bodyPr/>
                    <a:lstStyle/>
                    <a:p>
                      <a:r>
                        <a:rPr lang="fi-FI" dirty="0"/>
                        <a:t>83</a:t>
                      </a:r>
                    </a:p>
                  </a:txBody>
                  <a:tcPr>
                    <a:solidFill>
                      <a:srgbClr val="92D050"/>
                    </a:solidFill>
                  </a:tcPr>
                </a:tc>
                <a:extLst>
                  <a:ext uri="{0D108BD9-81ED-4DB2-BD59-A6C34878D82A}">
                    <a16:rowId xmlns:a16="http://schemas.microsoft.com/office/drawing/2014/main" val="10005"/>
                  </a:ext>
                </a:extLst>
              </a:tr>
              <a:tr h="370840">
                <a:tc>
                  <a:txBody>
                    <a:bodyPr/>
                    <a:lstStyle/>
                    <a:p>
                      <a:r>
                        <a:rPr lang="fi-FI" dirty="0"/>
                        <a:t>Keuhko-ahtauma</a:t>
                      </a:r>
                    </a:p>
                  </a:txBody>
                  <a:tcPr>
                    <a:solidFill>
                      <a:schemeClr val="bg2">
                        <a:lumMod val="75000"/>
                      </a:schemeClr>
                    </a:solidFill>
                  </a:tcPr>
                </a:tc>
                <a:tc>
                  <a:txBody>
                    <a:bodyPr/>
                    <a:lstStyle/>
                    <a:p>
                      <a:r>
                        <a:rPr lang="fi-FI" dirty="0"/>
                        <a:t>6</a:t>
                      </a:r>
                    </a:p>
                  </a:txBody>
                  <a:tcPr>
                    <a:solidFill>
                      <a:schemeClr val="bg1">
                        <a:lumMod val="75000"/>
                      </a:schemeClr>
                    </a:solidFill>
                  </a:tcPr>
                </a:tc>
                <a:tc>
                  <a:txBody>
                    <a:bodyPr/>
                    <a:lstStyle/>
                    <a:p>
                      <a:r>
                        <a:rPr lang="fi-FI" dirty="0"/>
                        <a:t>76</a:t>
                      </a:r>
                    </a:p>
                  </a:txBody>
                  <a:tcPr>
                    <a:solidFill>
                      <a:schemeClr val="bg1">
                        <a:lumMod val="75000"/>
                      </a:schemeClr>
                    </a:solidFill>
                  </a:tcPr>
                </a:tc>
                <a:tc>
                  <a:txBody>
                    <a:bodyPr/>
                    <a:lstStyle/>
                    <a:p>
                      <a:r>
                        <a:rPr lang="fi-FI" dirty="0"/>
                        <a:t>3</a:t>
                      </a:r>
                    </a:p>
                  </a:txBody>
                  <a:tcPr>
                    <a:solidFill>
                      <a:schemeClr val="accent5">
                        <a:lumMod val="60000"/>
                        <a:lumOff val="40000"/>
                      </a:schemeClr>
                    </a:solidFill>
                  </a:tcPr>
                </a:tc>
                <a:tc>
                  <a:txBody>
                    <a:bodyPr/>
                    <a:lstStyle/>
                    <a:p>
                      <a:r>
                        <a:rPr lang="fi-FI" dirty="0"/>
                        <a:t>83</a:t>
                      </a:r>
                    </a:p>
                  </a:txBody>
                  <a:tcPr>
                    <a:solidFill>
                      <a:schemeClr val="accent5">
                        <a:lumMod val="60000"/>
                        <a:lumOff val="40000"/>
                      </a:schemeClr>
                    </a:solidFill>
                  </a:tcPr>
                </a:tc>
                <a:tc>
                  <a:txBody>
                    <a:bodyPr/>
                    <a:lstStyle/>
                    <a:p>
                      <a:r>
                        <a:rPr lang="fi-FI" dirty="0"/>
                        <a:t>0.4</a:t>
                      </a:r>
                    </a:p>
                  </a:txBody>
                  <a:tcPr>
                    <a:solidFill>
                      <a:srgbClr val="92D050"/>
                    </a:solidFill>
                  </a:tcPr>
                </a:tc>
                <a:tc>
                  <a:txBody>
                    <a:bodyPr/>
                    <a:lstStyle/>
                    <a:p>
                      <a:r>
                        <a:rPr lang="fi-FI" dirty="0"/>
                        <a:t>75</a:t>
                      </a:r>
                    </a:p>
                  </a:txBody>
                  <a:tcPr>
                    <a:solidFill>
                      <a:srgbClr val="92D050"/>
                    </a:solidFill>
                  </a:tcPr>
                </a:tc>
                <a:extLst>
                  <a:ext uri="{0D108BD9-81ED-4DB2-BD59-A6C34878D82A}">
                    <a16:rowId xmlns:a16="http://schemas.microsoft.com/office/drawing/2014/main" val="10006"/>
                  </a:ext>
                </a:extLst>
              </a:tr>
              <a:tr h="370840">
                <a:tc>
                  <a:txBody>
                    <a:bodyPr/>
                    <a:lstStyle/>
                    <a:p>
                      <a:r>
                        <a:rPr lang="fi-FI" dirty="0"/>
                        <a:t>Keuhko-kuume</a:t>
                      </a:r>
                    </a:p>
                  </a:txBody>
                  <a:tcPr>
                    <a:solidFill>
                      <a:schemeClr val="bg2">
                        <a:lumMod val="75000"/>
                      </a:schemeClr>
                    </a:solidFill>
                  </a:tcPr>
                </a:tc>
                <a:tc>
                  <a:txBody>
                    <a:bodyPr/>
                    <a:lstStyle/>
                    <a:p>
                      <a:r>
                        <a:rPr lang="fi-FI" dirty="0"/>
                        <a:t>5</a:t>
                      </a:r>
                    </a:p>
                  </a:txBody>
                  <a:tcPr>
                    <a:solidFill>
                      <a:schemeClr val="bg1">
                        <a:lumMod val="75000"/>
                      </a:schemeClr>
                    </a:solidFill>
                  </a:tcPr>
                </a:tc>
                <a:tc>
                  <a:txBody>
                    <a:bodyPr/>
                    <a:lstStyle/>
                    <a:p>
                      <a:r>
                        <a:rPr lang="fi-FI" dirty="0"/>
                        <a:t>82</a:t>
                      </a:r>
                    </a:p>
                  </a:txBody>
                  <a:tcPr>
                    <a:solidFill>
                      <a:schemeClr val="bg1">
                        <a:lumMod val="75000"/>
                      </a:schemeClr>
                    </a:solidFill>
                  </a:tcPr>
                </a:tc>
                <a:tc>
                  <a:txBody>
                    <a:bodyPr/>
                    <a:lstStyle/>
                    <a:p>
                      <a:r>
                        <a:rPr lang="fi-FI" dirty="0"/>
                        <a:t>6</a:t>
                      </a:r>
                    </a:p>
                  </a:txBody>
                  <a:tcPr>
                    <a:solidFill>
                      <a:schemeClr val="accent5">
                        <a:lumMod val="60000"/>
                        <a:lumOff val="40000"/>
                      </a:schemeClr>
                    </a:solidFill>
                  </a:tcPr>
                </a:tc>
                <a:tc>
                  <a:txBody>
                    <a:bodyPr/>
                    <a:lstStyle/>
                    <a:p>
                      <a:r>
                        <a:rPr lang="fi-FI" dirty="0"/>
                        <a:t>88</a:t>
                      </a:r>
                    </a:p>
                  </a:txBody>
                  <a:tcPr>
                    <a:solidFill>
                      <a:schemeClr val="accent5">
                        <a:lumMod val="60000"/>
                        <a:lumOff val="40000"/>
                      </a:schemeClr>
                    </a:solidFill>
                  </a:tcPr>
                </a:tc>
                <a:tc>
                  <a:txBody>
                    <a:bodyPr/>
                    <a:lstStyle/>
                    <a:p>
                      <a:r>
                        <a:rPr lang="fi-FI" dirty="0"/>
                        <a:t>10</a:t>
                      </a:r>
                    </a:p>
                  </a:txBody>
                  <a:tcPr>
                    <a:solidFill>
                      <a:srgbClr val="92D050"/>
                    </a:solidFill>
                  </a:tcPr>
                </a:tc>
                <a:tc>
                  <a:txBody>
                    <a:bodyPr/>
                    <a:lstStyle/>
                    <a:p>
                      <a:r>
                        <a:rPr lang="fi-FI" dirty="0"/>
                        <a:t>89</a:t>
                      </a:r>
                    </a:p>
                  </a:txBody>
                  <a:tcPr>
                    <a:solidFill>
                      <a:srgbClr val="92D050"/>
                    </a:solidFill>
                  </a:tcPr>
                </a:tc>
                <a:extLst>
                  <a:ext uri="{0D108BD9-81ED-4DB2-BD59-A6C34878D82A}">
                    <a16:rowId xmlns:a16="http://schemas.microsoft.com/office/drawing/2014/main" val="10007"/>
                  </a:ext>
                </a:extLst>
              </a:tr>
              <a:tr h="370840">
                <a:tc>
                  <a:txBody>
                    <a:bodyPr/>
                    <a:lstStyle/>
                    <a:p>
                      <a:r>
                        <a:rPr lang="fi-FI" b="0" dirty="0"/>
                        <a:t>Diabetes</a:t>
                      </a:r>
                    </a:p>
                  </a:txBody>
                  <a:tcPr>
                    <a:solidFill>
                      <a:schemeClr val="bg2">
                        <a:lumMod val="75000"/>
                      </a:schemeClr>
                    </a:solidFill>
                  </a:tcPr>
                </a:tc>
                <a:tc>
                  <a:txBody>
                    <a:bodyPr/>
                    <a:lstStyle/>
                    <a:p>
                      <a:r>
                        <a:rPr lang="fi-FI" b="0" dirty="0"/>
                        <a:t>1</a:t>
                      </a:r>
                    </a:p>
                  </a:txBody>
                  <a:tcPr>
                    <a:solidFill>
                      <a:schemeClr val="bg1">
                        <a:lumMod val="75000"/>
                      </a:schemeClr>
                    </a:solidFill>
                  </a:tcPr>
                </a:tc>
                <a:tc>
                  <a:txBody>
                    <a:bodyPr/>
                    <a:lstStyle/>
                    <a:p>
                      <a:r>
                        <a:rPr lang="fi-FI" b="0" dirty="0"/>
                        <a:t>73</a:t>
                      </a:r>
                    </a:p>
                  </a:txBody>
                  <a:tcPr>
                    <a:solidFill>
                      <a:schemeClr val="bg1">
                        <a:lumMod val="75000"/>
                      </a:schemeClr>
                    </a:solidFill>
                  </a:tcPr>
                </a:tc>
                <a:tc>
                  <a:txBody>
                    <a:bodyPr/>
                    <a:lstStyle/>
                    <a:p>
                      <a:r>
                        <a:rPr lang="fi-FI" b="0" dirty="0"/>
                        <a:t>1</a:t>
                      </a:r>
                    </a:p>
                  </a:txBody>
                  <a:tcPr>
                    <a:solidFill>
                      <a:schemeClr val="accent5">
                        <a:lumMod val="60000"/>
                        <a:lumOff val="40000"/>
                      </a:schemeClr>
                    </a:solidFill>
                  </a:tcPr>
                </a:tc>
                <a:tc>
                  <a:txBody>
                    <a:bodyPr/>
                    <a:lstStyle/>
                    <a:p>
                      <a:r>
                        <a:rPr lang="fi-FI" b="0" dirty="0"/>
                        <a:t>82</a:t>
                      </a:r>
                    </a:p>
                  </a:txBody>
                  <a:tcPr>
                    <a:solidFill>
                      <a:schemeClr val="accent5">
                        <a:lumMod val="60000"/>
                        <a:lumOff val="40000"/>
                      </a:schemeClr>
                    </a:solidFill>
                  </a:tcPr>
                </a:tc>
                <a:tc>
                  <a:txBody>
                    <a:bodyPr/>
                    <a:lstStyle/>
                    <a:p>
                      <a:r>
                        <a:rPr lang="fi-FI" b="0" dirty="0"/>
                        <a:t>0.3</a:t>
                      </a:r>
                    </a:p>
                  </a:txBody>
                  <a:tcPr>
                    <a:solidFill>
                      <a:srgbClr val="92D050"/>
                    </a:solidFill>
                  </a:tcPr>
                </a:tc>
                <a:tc>
                  <a:txBody>
                    <a:bodyPr/>
                    <a:lstStyle/>
                    <a:p>
                      <a:r>
                        <a:rPr lang="fi-FI" b="0" dirty="0"/>
                        <a:t>81</a:t>
                      </a:r>
                    </a:p>
                  </a:txBody>
                  <a:tcPr>
                    <a:solidFill>
                      <a:srgbClr val="92D05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6DB80"/>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289002F-26B1-448A-9E57-749363F5040B}"/>
              </a:ext>
            </a:extLst>
          </p:cNvPr>
          <p:cNvSpPr>
            <a:spLocks noGrp="1" noChangeArrowheads="1"/>
          </p:cNvSpPr>
          <p:nvPr>
            <p:ph type="title"/>
          </p:nvPr>
        </p:nvSpPr>
        <p:spPr/>
        <p:txBody>
          <a:bodyPr/>
          <a:lstStyle/>
          <a:p>
            <a:pPr eaLnBrk="1" hangingPunct="1"/>
            <a:r>
              <a:rPr lang="fi-FI" altLang="fi-FI" dirty="0"/>
              <a:t> </a:t>
            </a:r>
          </a:p>
        </p:txBody>
      </p:sp>
      <p:pic>
        <p:nvPicPr>
          <p:cNvPr id="15363" name="Picture 3" descr="Dietary Status (color)">
            <a:extLst>
              <a:ext uri="{FF2B5EF4-FFF2-40B4-BE49-F238E27FC236}">
                <a16:creationId xmlns:a16="http://schemas.microsoft.com/office/drawing/2014/main" id="{8B73EF36-B1D1-483D-AAFD-59EC8250ED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1" y="260351"/>
            <a:ext cx="8640763" cy="6264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kstiruutu 1">
            <a:extLst>
              <a:ext uri="{FF2B5EF4-FFF2-40B4-BE49-F238E27FC236}">
                <a16:creationId xmlns:a16="http://schemas.microsoft.com/office/drawing/2014/main" id="{FE2CA37E-B626-4301-8D96-F620055B2F17}"/>
              </a:ext>
            </a:extLst>
          </p:cNvPr>
          <p:cNvSpPr txBox="1"/>
          <p:nvPr/>
        </p:nvSpPr>
        <p:spPr>
          <a:xfrm>
            <a:off x="7633606" y="395289"/>
            <a:ext cx="2308253"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venir Next LT Pro"/>
                <a:ea typeface="+mn-ea"/>
                <a:cs typeface="+mn-cs"/>
              </a:rPr>
              <a:t>AHS-2, 2002-2011</a:t>
            </a:r>
          </a:p>
        </p:txBody>
      </p:sp>
      <p:sp>
        <p:nvSpPr>
          <p:cNvPr id="3" name="Tekstiruutu 2">
            <a:extLst>
              <a:ext uri="{FF2B5EF4-FFF2-40B4-BE49-F238E27FC236}">
                <a16:creationId xmlns:a16="http://schemas.microsoft.com/office/drawing/2014/main" id="{C38FCA56-F494-4C49-B4AB-918A246B6B50}"/>
              </a:ext>
            </a:extLst>
          </p:cNvPr>
          <p:cNvSpPr txBox="1"/>
          <p:nvPr/>
        </p:nvSpPr>
        <p:spPr>
          <a:xfrm>
            <a:off x="1046328" y="1276053"/>
            <a:ext cx="997709" cy="369332"/>
          </a:xfrm>
          <a:prstGeom prst="rect">
            <a:avLst/>
          </a:prstGeom>
          <a:solidFill>
            <a:schemeClr val="accent1">
              <a:lumMod val="60000"/>
              <a:lumOff val="4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000000"/>
                </a:solidFill>
                <a:effectLst/>
                <a:uLnTx/>
                <a:uFillTx/>
                <a:latin typeface="Avenir Next LT Pro"/>
                <a:ea typeface="+mn-ea"/>
                <a:cs typeface="+mn-cs"/>
              </a:rPr>
              <a:t>KoKaRu</a:t>
            </a:r>
            <a:endParaRPr kumimoji="0" lang="fi-FI"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4" name="Tekstiruutu 3">
            <a:extLst>
              <a:ext uri="{FF2B5EF4-FFF2-40B4-BE49-F238E27FC236}">
                <a16:creationId xmlns:a16="http://schemas.microsoft.com/office/drawing/2014/main" id="{089D457F-9AC1-34CA-B142-4B54068F151F}"/>
              </a:ext>
            </a:extLst>
          </p:cNvPr>
          <p:cNvSpPr txBox="1"/>
          <p:nvPr/>
        </p:nvSpPr>
        <p:spPr>
          <a:xfrm>
            <a:off x="4740244" y="6488668"/>
            <a:ext cx="3572325" cy="369332"/>
          </a:xfrm>
          <a:prstGeom prst="rect">
            <a:avLst/>
          </a:prstGeom>
          <a:noFill/>
        </p:spPr>
        <p:txBody>
          <a:bodyPr wrap="none" rtlCol="0">
            <a:spAutoFit/>
          </a:bodyPr>
          <a:lstStyle/>
          <a:p>
            <a:r>
              <a:rPr lang="fi-FI" dirty="0" err="1"/>
              <a:t>Adventis</a:t>
            </a:r>
            <a:r>
              <a:rPr lang="fi-FI" dirty="0"/>
              <a:t> Health Study-2 (AHS-2)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6DB8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5CC611-0FD1-4DC9-B697-9032B27CE028}"/>
              </a:ext>
            </a:extLst>
          </p:cNvPr>
          <p:cNvSpPr>
            <a:spLocks noGrp="1"/>
          </p:cNvSpPr>
          <p:nvPr>
            <p:ph type="title"/>
          </p:nvPr>
        </p:nvSpPr>
        <p:spPr/>
        <p:txBody>
          <a:bodyPr/>
          <a:lstStyle/>
          <a:p>
            <a:r>
              <a:rPr lang="fi-FI" altLang="fi-FI" dirty="0"/>
              <a:t>Painoindeksit adventisteilla ruokavalion mukaan </a:t>
            </a:r>
            <a:endParaRPr lang="fi-FI" dirty="0"/>
          </a:p>
        </p:txBody>
      </p:sp>
      <p:graphicFrame>
        <p:nvGraphicFramePr>
          <p:cNvPr id="12" name="Sisällön paikkamerkki 11">
            <a:extLst>
              <a:ext uri="{FF2B5EF4-FFF2-40B4-BE49-F238E27FC236}">
                <a16:creationId xmlns:a16="http://schemas.microsoft.com/office/drawing/2014/main" id="{D443B0C2-6A8F-4E0B-AEC9-0169FAC1739B}"/>
              </a:ext>
            </a:extLst>
          </p:cNvPr>
          <p:cNvGraphicFramePr>
            <a:graphicFrameLocks noGrp="1"/>
          </p:cNvGraphicFramePr>
          <p:nvPr>
            <p:ph idx="1"/>
          </p:nvPr>
        </p:nvGraphicFramePr>
        <p:xfrm>
          <a:off x="989013" y="1685925"/>
          <a:ext cx="10213975" cy="404018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iruutu 13">
            <a:extLst>
              <a:ext uri="{FF2B5EF4-FFF2-40B4-BE49-F238E27FC236}">
                <a16:creationId xmlns:a16="http://schemas.microsoft.com/office/drawing/2014/main" id="{FE8EFD79-D612-4A55-AF50-451F4C6B15EB}"/>
              </a:ext>
            </a:extLst>
          </p:cNvPr>
          <p:cNvSpPr txBox="1"/>
          <p:nvPr/>
        </p:nvSpPr>
        <p:spPr>
          <a:xfrm>
            <a:off x="946244" y="6107625"/>
            <a:ext cx="100947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800" b="0" i="0" u="none" strike="noStrike" kern="1200" cap="none" spc="0" normalizeH="0" baseline="0" noProof="0" dirty="0">
                <a:ln>
                  <a:noFill/>
                </a:ln>
                <a:solidFill>
                  <a:srgbClr val="000000"/>
                </a:solidFill>
                <a:effectLst/>
                <a:uLnTx/>
                <a:uFillTx/>
                <a:latin typeface="Avenir Next LT Pro"/>
                <a:ea typeface="+mn-ea"/>
                <a:cs typeface="+mn-cs"/>
              </a:rPr>
              <a:t>Monet muutkin tutkimukset ovat osoittaneet, että kasvissyöjien BMI on matalampi kuin muiden, esim. </a:t>
            </a:r>
            <a:r>
              <a:rPr kumimoji="0" lang="en-US" altLang="fi-FI" sz="1800" b="0" i="0" u="none" strike="noStrike" kern="1200" cap="none" spc="0" normalizeH="0" baseline="0" noProof="0" dirty="0">
                <a:ln>
                  <a:noFill/>
                </a:ln>
                <a:solidFill>
                  <a:srgbClr val="000000"/>
                </a:solidFill>
                <a:effectLst/>
                <a:uLnTx/>
                <a:uFillTx/>
                <a:latin typeface="Avenir Next LT Pro"/>
                <a:ea typeface="+mn-ea"/>
                <a:cs typeface="+mn-cs"/>
              </a:rPr>
              <a:t>EPIC Oxford-</a:t>
            </a:r>
            <a:r>
              <a:rPr kumimoji="0" lang="en-US" altLang="fi-FI" sz="1800" b="0" i="0" u="none" strike="noStrike" kern="1200" cap="none" spc="0" normalizeH="0" baseline="0" noProof="0" dirty="0" err="1">
                <a:ln>
                  <a:noFill/>
                </a:ln>
                <a:solidFill>
                  <a:srgbClr val="000000"/>
                </a:solidFill>
                <a:effectLst/>
                <a:uLnTx/>
                <a:uFillTx/>
                <a:latin typeface="Avenir Next LT Pro"/>
                <a:ea typeface="+mn-ea"/>
                <a:cs typeface="+mn-cs"/>
              </a:rPr>
              <a:t>tutkimus</a:t>
            </a:r>
            <a:endParaRPr kumimoji="0" lang="fi-FI"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5" name="Tekstiruutu 14">
            <a:extLst>
              <a:ext uri="{FF2B5EF4-FFF2-40B4-BE49-F238E27FC236}">
                <a16:creationId xmlns:a16="http://schemas.microsoft.com/office/drawing/2014/main" id="{0E8BD47D-A2EC-4464-AC7E-161DF6AC96B8}"/>
              </a:ext>
            </a:extLst>
          </p:cNvPr>
          <p:cNvSpPr txBox="1"/>
          <p:nvPr/>
        </p:nvSpPr>
        <p:spPr>
          <a:xfrm>
            <a:off x="6096000" y="282828"/>
            <a:ext cx="5119222"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solidFill>
                  <a:srgbClr val="000000"/>
                </a:solidFill>
                <a:latin typeface="Avenir Next LT Pro"/>
              </a:rPr>
              <a:t>Adventist</a:t>
            </a:r>
            <a:r>
              <a:rPr lang="fi-FI" dirty="0">
                <a:solidFill>
                  <a:srgbClr val="000000"/>
                </a:solidFill>
                <a:latin typeface="Avenir Next LT Pro"/>
              </a:rPr>
              <a:t> Health </a:t>
            </a:r>
            <a:r>
              <a:rPr lang="fi-FI" dirty="0" err="1">
                <a:solidFill>
                  <a:srgbClr val="000000"/>
                </a:solidFill>
                <a:latin typeface="Avenir Next LT Pro"/>
              </a:rPr>
              <a:t>Study</a:t>
            </a:r>
            <a:r>
              <a:rPr lang="fi-FI" dirty="0">
                <a:solidFill>
                  <a:srgbClr val="000000"/>
                </a:solidFill>
                <a:latin typeface="Avenir Next LT Pro"/>
              </a:rPr>
              <a:t> -2 (</a:t>
            </a:r>
            <a:r>
              <a:rPr kumimoji="0" lang="fi-FI" sz="1800" b="0" i="0" u="none" strike="noStrike" kern="1200" cap="none" spc="0" normalizeH="0" baseline="0" noProof="0" dirty="0">
                <a:ln>
                  <a:noFill/>
                </a:ln>
                <a:solidFill>
                  <a:srgbClr val="000000"/>
                </a:solidFill>
                <a:effectLst/>
                <a:uLnTx/>
                <a:uFillTx/>
                <a:latin typeface="Avenir Next LT Pro"/>
                <a:ea typeface="+mn-ea"/>
                <a:cs typeface="+mn-cs"/>
              </a:rPr>
              <a:t>AHS-2) (2002-2011)</a:t>
            </a:r>
          </a:p>
        </p:txBody>
      </p:sp>
    </p:spTree>
    <p:extLst>
      <p:ext uri="{BB962C8B-B14F-4D97-AF65-F5344CB8AC3E}">
        <p14:creationId xmlns:p14="http://schemas.microsoft.com/office/powerpoint/2010/main" val="3492614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6DB80"/>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453296E-4C93-4419-A3B8-B1350D3B4234}"/>
              </a:ext>
            </a:extLst>
          </p:cNvPr>
          <p:cNvSpPr>
            <a:spLocks noGrp="1" noChangeArrowheads="1"/>
          </p:cNvSpPr>
          <p:nvPr>
            <p:ph type="title"/>
          </p:nvPr>
        </p:nvSpPr>
        <p:spPr/>
        <p:txBody>
          <a:bodyPr/>
          <a:lstStyle/>
          <a:p>
            <a:pPr eaLnBrk="1" hangingPunct="1"/>
            <a:r>
              <a:rPr lang="fi-FI" altLang="fi-FI" dirty="0"/>
              <a:t>Käytössä oleva kolesterolilääkitys</a:t>
            </a:r>
          </a:p>
        </p:txBody>
      </p:sp>
      <p:graphicFrame>
        <p:nvGraphicFramePr>
          <p:cNvPr id="25603" name="Object 3">
            <a:extLst>
              <a:ext uri="{FF2B5EF4-FFF2-40B4-BE49-F238E27FC236}">
                <a16:creationId xmlns:a16="http://schemas.microsoft.com/office/drawing/2014/main" id="{F823FD23-E8AD-44CD-AF1C-42F877AD2219}"/>
              </a:ext>
            </a:extLst>
          </p:cNvPr>
          <p:cNvGraphicFramePr>
            <a:graphicFrameLocks noGrp="1" noChangeAspect="1"/>
          </p:cNvGraphicFramePr>
          <p:nvPr>
            <p:ph sz="half" idx="1"/>
          </p:nvPr>
        </p:nvGraphicFramePr>
        <p:xfrm>
          <a:off x="1919289" y="1484314"/>
          <a:ext cx="8497887" cy="4321175"/>
        </p:xfrm>
        <a:graphic>
          <a:graphicData uri="http://schemas.openxmlformats.org/presentationml/2006/ole">
            <mc:AlternateContent xmlns:mc="http://schemas.openxmlformats.org/markup-compatibility/2006">
              <mc:Choice xmlns:v="urn:schemas-microsoft-com:vml" Requires="v">
                <p:oleObj name="Kaavio" r:id="rId2" imgW="8229600" imgH="4533971" progId="MSGraph.Chart.8">
                  <p:embed followColorScheme="full"/>
                </p:oleObj>
              </mc:Choice>
              <mc:Fallback>
                <p:oleObj name="Kaavio" r:id="rId2" imgW="8229600" imgH="4533971" progId="MSGraph.Chart.8">
                  <p:embed followColorScheme="full"/>
                  <p:pic>
                    <p:nvPicPr>
                      <p:cNvPr id="25603" name="Object 3">
                        <a:extLst>
                          <a:ext uri="{FF2B5EF4-FFF2-40B4-BE49-F238E27FC236}">
                            <a16:creationId xmlns:a16="http://schemas.microsoft.com/office/drawing/2014/main" id="{F823FD23-E8AD-44CD-AF1C-42F877AD2219}"/>
                          </a:ext>
                        </a:extLst>
                      </p:cNvPr>
                      <p:cNvPicPr>
                        <a:picLocks noChangeAspect="1" noChangeArrowheads="1"/>
                      </p:cNvPicPr>
                      <p:nvPr/>
                    </p:nvPicPr>
                    <p:blipFill>
                      <a:blip r:embed="rId3"/>
                      <a:srcRect/>
                      <a:stretch>
                        <a:fillRect/>
                      </a:stretch>
                    </p:blipFill>
                    <p:spPr bwMode="auto">
                      <a:xfrm>
                        <a:off x="1919289" y="1484314"/>
                        <a:ext cx="8497887" cy="432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04" name="Rectangle 4">
            <a:extLst>
              <a:ext uri="{FF2B5EF4-FFF2-40B4-BE49-F238E27FC236}">
                <a16:creationId xmlns:a16="http://schemas.microsoft.com/office/drawing/2014/main" id="{021741F4-2151-428F-BF20-EA3321C65AF9}"/>
              </a:ext>
            </a:extLst>
          </p:cNvPr>
          <p:cNvSpPr>
            <a:spLocks noGrp="1" noChangeArrowheads="1"/>
          </p:cNvSpPr>
          <p:nvPr>
            <p:ph type="body" sz="half" idx="2"/>
          </p:nvPr>
        </p:nvSpPr>
        <p:spPr>
          <a:xfrm>
            <a:off x="1981200" y="5949950"/>
            <a:ext cx="8229600" cy="719138"/>
          </a:xfrm>
        </p:spPr>
        <p:txBody>
          <a:bodyPr/>
          <a:lstStyle/>
          <a:p>
            <a:pPr eaLnBrk="1" hangingPunct="1">
              <a:lnSpc>
                <a:spcPct val="80000"/>
              </a:lnSpc>
            </a:pPr>
            <a:r>
              <a:rPr lang="fi-FI" altLang="fi-FI" sz="2400"/>
              <a:t>Myös muilla kuin adventisteilla tehdyt tutkimukset osoittavat samaa</a:t>
            </a:r>
          </a:p>
        </p:txBody>
      </p:sp>
      <p:sp>
        <p:nvSpPr>
          <p:cNvPr id="2" name="Tekstiruutu 1">
            <a:extLst>
              <a:ext uri="{FF2B5EF4-FFF2-40B4-BE49-F238E27FC236}">
                <a16:creationId xmlns:a16="http://schemas.microsoft.com/office/drawing/2014/main" id="{61F5DC11-2876-49BC-9979-71A995B57A9D}"/>
              </a:ext>
            </a:extLst>
          </p:cNvPr>
          <p:cNvSpPr txBox="1"/>
          <p:nvPr/>
        </p:nvSpPr>
        <p:spPr>
          <a:xfrm>
            <a:off x="9487403" y="207962"/>
            <a:ext cx="209499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venir Next LT Pro"/>
                <a:ea typeface="+mn-ea"/>
                <a:cs typeface="+mn-cs"/>
              </a:rPr>
              <a:t>AHS-2, 2002-2011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B9BDB5A-EDEE-4864-9EBD-E81967B1C1D5}"/>
              </a:ext>
            </a:extLst>
          </p:cNvPr>
          <p:cNvSpPr>
            <a:spLocks noGrp="1" noChangeArrowheads="1"/>
          </p:cNvSpPr>
          <p:nvPr>
            <p:ph type="title"/>
          </p:nvPr>
        </p:nvSpPr>
        <p:spPr/>
        <p:txBody>
          <a:bodyPr/>
          <a:lstStyle/>
          <a:p>
            <a:pPr eaLnBrk="1" hangingPunct="1"/>
            <a:r>
              <a:rPr lang="fi-FI" altLang="fi-FI"/>
              <a:t>Käytössä oleva verenpainelääkitys</a:t>
            </a:r>
          </a:p>
        </p:txBody>
      </p:sp>
      <p:graphicFrame>
        <p:nvGraphicFramePr>
          <p:cNvPr id="24579" name="Object 3">
            <a:extLst>
              <a:ext uri="{FF2B5EF4-FFF2-40B4-BE49-F238E27FC236}">
                <a16:creationId xmlns:a16="http://schemas.microsoft.com/office/drawing/2014/main" id="{7A30FB45-8326-4319-BB2E-4556DF704EEA}"/>
              </a:ext>
            </a:extLst>
          </p:cNvPr>
          <p:cNvGraphicFramePr>
            <a:graphicFrameLocks noGrp="1" noChangeAspect="1"/>
          </p:cNvGraphicFramePr>
          <p:nvPr>
            <p:ph idx="1"/>
          </p:nvPr>
        </p:nvGraphicFramePr>
        <p:xfrm>
          <a:off x="1984375" y="1600201"/>
          <a:ext cx="8223250" cy="4525963"/>
        </p:xfrm>
        <a:graphic>
          <a:graphicData uri="http://schemas.openxmlformats.org/presentationml/2006/ole">
            <mc:AlternateContent xmlns:mc="http://schemas.openxmlformats.org/markup-compatibility/2006">
              <mc:Choice xmlns:v="urn:schemas-microsoft-com:vml" Requires="v">
                <p:oleObj name="Kaavio" r:id="rId2" imgW="8229600" imgH="4533971" progId="MSGraph.Chart.8">
                  <p:embed followColorScheme="full"/>
                </p:oleObj>
              </mc:Choice>
              <mc:Fallback>
                <p:oleObj name="Kaavio" r:id="rId2" imgW="8229600" imgH="4533971" progId="MSGraph.Chart.8">
                  <p:embed followColorScheme="full"/>
                  <p:pic>
                    <p:nvPicPr>
                      <p:cNvPr id="24579" name="Object 3">
                        <a:extLst>
                          <a:ext uri="{FF2B5EF4-FFF2-40B4-BE49-F238E27FC236}">
                            <a16:creationId xmlns:a16="http://schemas.microsoft.com/office/drawing/2014/main" id="{7A30FB45-8326-4319-BB2E-4556DF704EEA}"/>
                          </a:ext>
                        </a:extLst>
                      </p:cNvPr>
                      <p:cNvPicPr>
                        <a:picLocks noChangeAspect="1" noChangeArrowheads="1"/>
                      </p:cNvPicPr>
                      <p:nvPr/>
                    </p:nvPicPr>
                    <p:blipFill>
                      <a:blip r:embed="rId3"/>
                      <a:srcRect/>
                      <a:stretch>
                        <a:fillRect/>
                      </a:stretch>
                    </p:blipFill>
                    <p:spPr bwMode="auto">
                      <a:xfrm>
                        <a:off x="1984375" y="1600201"/>
                        <a:ext cx="822325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ekstiruutu 1">
            <a:extLst>
              <a:ext uri="{FF2B5EF4-FFF2-40B4-BE49-F238E27FC236}">
                <a16:creationId xmlns:a16="http://schemas.microsoft.com/office/drawing/2014/main" id="{12E0DF7C-8C42-47B2-85E3-240767C1DDB3}"/>
              </a:ext>
            </a:extLst>
          </p:cNvPr>
          <p:cNvSpPr txBox="1"/>
          <p:nvPr/>
        </p:nvSpPr>
        <p:spPr>
          <a:xfrm>
            <a:off x="8352064" y="436789"/>
            <a:ext cx="2098222"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venir Next LT Pro"/>
                <a:ea typeface="+mn-ea"/>
                <a:cs typeface="+mn-cs"/>
              </a:rPr>
              <a:t>AHS-2, 2002-2011</a:t>
            </a:r>
          </a:p>
        </p:txBody>
      </p:sp>
    </p:spTree>
    <p:extLst>
      <p:ext uri="{BB962C8B-B14F-4D97-AF65-F5344CB8AC3E}">
        <p14:creationId xmlns:p14="http://schemas.microsoft.com/office/powerpoint/2010/main" val="3000738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6DB80"/>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227C32D-A008-4876-A8F7-1F9CA7E74995}"/>
              </a:ext>
            </a:extLst>
          </p:cNvPr>
          <p:cNvSpPr>
            <a:spLocks noGrp="1" noChangeArrowheads="1"/>
          </p:cNvSpPr>
          <p:nvPr>
            <p:ph type="title"/>
          </p:nvPr>
        </p:nvSpPr>
        <p:spPr/>
        <p:txBody>
          <a:bodyPr/>
          <a:lstStyle/>
          <a:p>
            <a:pPr eaLnBrk="1" hangingPunct="1"/>
            <a:r>
              <a:rPr lang="fi-FI" altLang="fi-FI" sz="4000"/>
              <a:t>Käytössä oleva diabetes-lääkitys (tyyppi 2)</a:t>
            </a:r>
          </a:p>
        </p:txBody>
      </p:sp>
      <p:graphicFrame>
        <p:nvGraphicFramePr>
          <p:cNvPr id="21507" name="Object 3">
            <a:extLst>
              <a:ext uri="{FF2B5EF4-FFF2-40B4-BE49-F238E27FC236}">
                <a16:creationId xmlns:a16="http://schemas.microsoft.com/office/drawing/2014/main" id="{35C2F8F2-462A-438F-90E4-CCDBD23DE40A}"/>
              </a:ext>
            </a:extLst>
          </p:cNvPr>
          <p:cNvGraphicFramePr>
            <a:graphicFrameLocks noGrp="1" noChangeAspect="1"/>
          </p:cNvGraphicFramePr>
          <p:nvPr>
            <p:ph idx="1"/>
          </p:nvPr>
        </p:nvGraphicFramePr>
        <p:xfrm>
          <a:off x="1984375" y="1600201"/>
          <a:ext cx="8223250" cy="4525963"/>
        </p:xfrm>
        <a:graphic>
          <a:graphicData uri="http://schemas.openxmlformats.org/presentationml/2006/ole">
            <mc:AlternateContent xmlns:mc="http://schemas.openxmlformats.org/markup-compatibility/2006">
              <mc:Choice xmlns:v="urn:schemas-microsoft-com:vml" Requires="v">
                <p:oleObj name="Kaavio" r:id="rId2" imgW="8229600" imgH="4533971" progId="MSGraph.Chart.8">
                  <p:embed followColorScheme="full"/>
                </p:oleObj>
              </mc:Choice>
              <mc:Fallback>
                <p:oleObj name="Kaavio" r:id="rId2" imgW="8229600" imgH="4533971" progId="MSGraph.Chart.8">
                  <p:embed followColorScheme="full"/>
                  <p:pic>
                    <p:nvPicPr>
                      <p:cNvPr id="21507" name="Object 3">
                        <a:extLst>
                          <a:ext uri="{FF2B5EF4-FFF2-40B4-BE49-F238E27FC236}">
                            <a16:creationId xmlns:a16="http://schemas.microsoft.com/office/drawing/2014/main" id="{35C2F8F2-462A-438F-90E4-CCDBD23DE40A}"/>
                          </a:ext>
                        </a:extLst>
                      </p:cNvPr>
                      <p:cNvPicPr>
                        <a:picLocks noChangeAspect="1" noChangeArrowheads="1"/>
                      </p:cNvPicPr>
                      <p:nvPr/>
                    </p:nvPicPr>
                    <p:blipFill>
                      <a:blip r:embed="rId3"/>
                      <a:srcRect/>
                      <a:stretch>
                        <a:fillRect/>
                      </a:stretch>
                    </p:blipFill>
                    <p:spPr bwMode="auto">
                      <a:xfrm>
                        <a:off x="1984375" y="1600201"/>
                        <a:ext cx="822325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ekstiruutu 1">
            <a:extLst>
              <a:ext uri="{FF2B5EF4-FFF2-40B4-BE49-F238E27FC236}">
                <a16:creationId xmlns:a16="http://schemas.microsoft.com/office/drawing/2014/main" id="{6169371D-AD0A-B339-E2B7-98B6047ADFBA}"/>
              </a:ext>
            </a:extLst>
          </p:cNvPr>
          <p:cNvSpPr txBox="1"/>
          <p:nvPr/>
        </p:nvSpPr>
        <p:spPr>
          <a:xfrm>
            <a:off x="7281153" y="362504"/>
            <a:ext cx="2111027" cy="369332"/>
          </a:xfrm>
          <a:prstGeom prst="rect">
            <a:avLst/>
          </a:prstGeom>
          <a:noFill/>
          <a:ln>
            <a:solidFill>
              <a:schemeClr val="tx1"/>
            </a:solidFill>
          </a:ln>
        </p:spPr>
        <p:txBody>
          <a:bodyPr wrap="none" rtlCol="0">
            <a:spAutoFit/>
          </a:bodyPr>
          <a:lstStyle/>
          <a:p>
            <a:r>
              <a:rPr lang="fi-FI" dirty="0"/>
              <a:t>AHS-2, 2002-2011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5C7F043-6F4A-A565-EF18-1D58D6061D50}"/>
              </a:ext>
            </a:extLst>
          </p:cNvPr>
          <p:cNvPicPr>
            <a:picLocks noChangeAspect="1"/>
          </p:cNvPicPr>
          <p:nvPr/>
        </p:nvPicPr>
        <p:blipFill rotWithShape="1">
          <a:blip r:embed="rId3"/>
          <a:srcRect l="8583" r="13121"/>
          <a:stretch/>
        </p:blipFill>
        <p:spPr>
          <a:xfrm>
            <a:off x="4117521" y="10"/>
            <a:ext cx="8074479" cy="6857990"/>
          </a:xfrm>
          <a:prstGeom prst="rect">
            <a:avLst/>
          </a:prstGeom>
        </p:spPr>
      </p:pic>
      <p:sp>
        <p:nvSpPr>
          <p:cNvPr id="2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BEB7EC0A-1E47-5762-113A-47EE24711B78}"/>
              </a:ext>
            </a:extLst>
          </p:cNvPr>
          <p:cNvSpPr>
            <a:spLocks noGrp="1"/>
          </p:cNvSpPr>
          <p:nvPr>
            <p:ph type="title"/>
          </p:nvPr>
        </p:nvSpPr>
        <p:spPr>
          <a:xfrm>
            <a:off x="804672" y="365125"/>
            <a:ext cx="5266155" cy="1325563"/>
          </a:xfrm>
        </p:spPr>
        <p:txBody>
          <a:bodyPr>
            <a:normAutofit/>
          </a:bodyPr>
          <a:lstStyle/>
          <a:p>
            <a:r>
              <a:rPr lang="en-US" kern="1200">
                <a:latin typeface="+mj-lt"/>
                <a:ea typeface="+mj-ea"/>
                <a:cs typeface="+mj-cs"/>
              </a:rPr>
              <a:t>Elämäntapalääketiede on …</a:t>
            </a:r>
            <a:endParaRPr lang="fi-FI"/>
          </a:p>
        </p:txBody>
      </p:sp>
      <p:sp>
        <p:nvSpPr>
          <p:cNvPr id="3" name="Sisällön paikkamerkki 2">
            <a:extLst>
              <a:ext uri="{FF2B5EF4-FFF2-40B4-BE49-F238E27FC236}">
                <a16:creationId xmlns:a16="http://schemas.microsoft.com/office/drawing/2014/main" id="{C2D7D190-93DC-CAC3-B9FE-9571BC5AC249}"/>
              </a:ext>
            </a:extLst>
          </p:cNvPr>
          <p:cNvSpPr>
            <a:spLocks noGrp="1"/>
          </p:cNvSpPr>
          <p:nvPr>
            <p:ph idx="1"/>
          </p:nvPr>
        </p:nvSpPr>
        <p:spPr>
          <a:xfrm>
            <a:off x="286720" y="2022601"/>
            <a:ext cx="4897464" cy="4154361"/>
          </a:xfrm>
        </p:spPr>
        <p:txBody>
          <a:bodyPr>
            <a:normAutofit/>
          </a:bodyPr>
          <a:lstStyle/>
          <a:p>
            <a:pPr marL="0" indent="0">
              <a:buNone/>
            </a:pPr>
            <a:r>
              <a:rPr lang="en-US" sz="2400" kern="1200" dirty="0" err="1">
                <a:latin typeface="+mn-lt"/>
                <a:ea typeface="+mn-ea"/>
                <a:cs typeface="+mn-cs"/>
              </a:rPr>
              <a:t>tiukasti</a:t>
            </a:r>
            <a:r>
              <a:rPr lang="en-US" sz="2400" kern="1200" dirty="0">
                <a:latin typeface="+mn-lt"/>
                <a:ea typeface="+mn-ea"/>
                <a:cs typeface="+mn-cs"/>
              </a:rPr>
              <a:t> </a:t>
            </a:r>
            <a:r>
              <a:rPr lang="en-US" sz="2400" u="sng" kern="1200" dirty="0" err="1">
                <a:latin typeface="+mn-lt"/>
                <a:ea typeface="+mn-ea"/>
                <a:cs typeface="+mn-cs"/>
              </a:rPr>
              <a:t>tieteelliseen</a:t>
            </a:r>
            <a:r>
              <a:rPr lang="en-US" sz="2400" u="sng" kern="1200" dirty="0">
                <a:latin typeface="+mn-lt"/>
                <a:ea typeface="+mn-ea"/>
                <a:cs typeface="+mn-cs"/>
              </a:rPr>
              <a:t> </a:t>
            </a:r>
            <a:r>
              <a:rPr lang="en-US" sz="2400" u="sng" kern="1200" dirty="0" err="1">
                <a:latin typeface="+mn-lt"/>
                <a:ea typeface="+mn-ea"/>
                <a:cs typeface="+mn-cs"/>
              </a:rPr>
              <a:t>näyttöön</a:t>
            </a:r>
            <a:r>
              <a:rPr lang="en-US" sz="2400" u="sng" kern="1200" dirty="0">
                <a:latin typeface="+mn-lt"/>
                <a:ea typeface="+mn-ea"/>
                <a:cs typeface="+mn-cs"/>
              </a:rPr>
              <a:t> </a:t>
            </a:r>
            <a:r>
              <a:rPr lang="en-US" sz="2400" kern="1200" dirty="0" err="1">
                <a:latin typeface="+mn-lt"/>
                <a:ea typeface="+mn-ea"/>
                <a:cs typeface="+mn-cs"/>
              </a:rPr>
              <a:t>perustuva</a:t>
            </a:r>
            <a:r>
              <a:rPr lang="en-US" sz="2400" kern="1200" dirty="0">
                <a:latin typeface="+mn-lt"/>
                <a:ea typeface="+mn-ea"/>
                <a:cs typeface="+mn-cs"/>
              </a:rPr>
              <a:t> </a:t>
            </a:r>
            <a:r>
              <a:rPr lang="en-US" sz="2400" u="sng" kern="1200" dirty="0" err="1">
                <a:latin typeface="+mn-lt"/>
                <a:ea typeface="+mn-ea"/>
                <a:cs typeface="+mn-cs"/>
              </a:rPr>
              <a:t>lääketieteen</a:t>
            </a:r>
            <a:r>
              <a:rPr lang="en-US" sz="2400" u="sng" kern="1200" dirty="0">
                <a:latin typeface="+mn-lt"/>
                <a:ea typeface="+mn-ea"/>
                <a:cs typeface="+mn-cs"/>
              </a:rPr>
              <a:t> </a:t>
            </a:r>
            <a:r>
              <a:rPr lang="en-US" sz="2400" u="sng" kern="1200" dirty="0" err="1">
                <a:latin typeface="+mn-lt"/>
                <a:ea typeface="+mn-ea"/>
                <a:cs typeface="+mn-cs"/>
              </a:rPr>
              <a:t>erityispätevyysalue</a:t>
            </a:r>
            <a:r>
              <a:rPr lang="en-US" sz="2400" kern="1200" dirty="0">
                <a:latin typeface="+mn-lt"/>
                <a:ea typeface="+mn-ea"/>
                <a:cs typeface="+mn-cs"/>
              </a:rPr>
              <a:t>, </a:t>
            </a:r>
            <a:r>
              <a:rPr lang="en-US" sz="2400" kern="1200" dirty="0" err="1">
                <a:latin typeface="+mn-lt"/>
                <a:ea typeface="+mn-ea"/>
                <a:cs typeface="+mn-cs"/>
              </a:rPr>
              <a:t>jossa</a:t>
            </a:r>
            <a:r>
              <a:rPr lang="en-US" sz="2400" kern="1200" dirty="0">
                <a:latin typeface="+mn-lt"/>
                <a:ea typeface="+mn-ea"/>
                <a:cs typeface="+mn-cs"/>
              </a:rPr>
              <a:t> </a:t>
            </a:r>
            <a:r>
              <a:rPr lang="en-US" sz="2400" kern="1200" dirty="0" err="1">
                <a:latin typeface="+mn-lt"/>
                <a:ea typeface="+mn-ea"/>
                <a:cs typeface="+mn-cs"/>
              </a:rPr>
              <a:t>käytetään</a:t>
            </a:r>
            <a:r>
              <a:rPr lang="en-US" sz="2400" kern="1200" dirty="0">
                <a:latin typeface="+mn-lt"/>
                <a:ea typeface="+mn-ea"/>
                <a:cs typeface="+mn-cs"/>
              </a:rPr>
              <a:t> </a:t>
            </a:r>
            <a:r>
              <a:rPr lang="en-US" sz="2400" u="sng" kern="1200" dirty="0" err="1">
                <a:latin typeface="+mn-lt"/>
                <a:ea typeface="+mn-ea"/>
                <a:cs typeface="+mn-cs"/>
              </a:rPr>
              <a:t>terveellisiä</a:t>
            </a:r>
            <a:r>
              <a:rPr lang="en-US" sz="2400" u="sng" kern="1200" dirty="0">
                <a:latin typeface="+mn-lt"/>
                <a:ea typeface="+mn-ea"/>
                <a:cs typeface="+mn-cs"/>
              </a:rPr>
              <a:t> </a:t>
            </a:r>
            <a:r>
              <a:rPr lang="en-US" sz="2400" u="sng" kern="1200" dirty="0" err="1">
                <a:latin typeface="+mn-lt"/>
                <a:ea typeface="+mn-ea"/>
                <a:cs typeface="+mn-cs"/>
              </a:rPr>
              <a:t>elämäntapoja</a:t>
            </a:r>
            <a:r>
              <a:rPr lang="en-US" sz="2400" u="sng" kern="1200" dirty="0">
                <a:latin typeface="+mn-lt"/>
                <a:ea typeface="+mn-ea"/>
                <a:cs typeface="+mn-cs"/>
              </a:rPr>
              <a:t> </a:t>
            </a:r>
            <a:r>
              <a:rPr lang="en-US" sz="2400" i="1" kern="1200" dirty="0" err="1">
                <a:latin typeface="+mn-lt"/>
                <a:ea typeface="+mn-ea"/>
                <a:cs typeface="+mn-cs"/>
              </a:rPr>
              <a:t>kroonisina</a:t>
            </a:r>
            <a:r>
              <a:rPr lang="en-US" sz="2400" kern="1200" dirty="0">
                <a:latin typeface="+mn-lt"/>
                <a:ea typeface="+mn-ea"/>
                <a:cs typeface="+mn-cs"/>
              </a:rPr>
              <a:t> </a:t>
            </a:r>
            <a:r>
              <a:rPr lang="en-US" sz="2400" kern="1200" dirty="0" err="1">
                <a:latin typeface="+mn-lt"/>
                <a:ea typeface="+mn-ea"/>
                <a:cs typeface="+mn-cs"/>
              </a:rPr>
              <a:t>pidettyjen</a:t>
            </a:r>
            <a:r>
              <a:rPr lang="en-US" sz="2400" kern="1200" dirty="0">
                <a:latin typeface="+mn-lt"/>
                <a:ea typeface="+mn-ea"/>
                <a:cs typeface="+mn-cs"/>
              </a:rPr>
              <a:t> </a:t>
            </a:r>
            <a:r>
              <a:rPr lang="en-US" sz="2400" kern="1200" dirty="0" err="1">
                <a:latin typeface="+mn-lt"/>
                <a:ea typeface="+mn-ea"/>
                <a:cs typeface="+mn-cs"/>
              </a:rPr>
              <a:t>sairauksien</a:t>
            </a:r>
            <a:r>
              <a:rPr lang="en-US" sz="2400" kern="1200" dirty="0">
                <a:latin typeface="+mn-lt"/>
                <a:ea typeface="+mn-ea"/>
                <a:cs typeface="+mn-cs"/>
              </a:rPr>
              <a:t>	</a:t>
            </a:r>
          </a:p>
          <a:p>
            <a:pPr marL="0" indent="0">
              <a:buNone/>
            </a:pPr>
            <a:r>
              <a:rPr lang="en-US" sz="2400" kern="1200" dirty="0">
                <a:latin typeface="+mn-lt"/>
                <a:ea typeface="+mn-ea"/>
                <a:cs typeface="+mn-cs"/>
              </a:rPr>
              <a:t>	- </a:t>
            </a:r>
            <a:r>
              <a:rPr lang="en-US" sz="2400" kern="1200" dirty="0" err="1">
                <a:latin typeface="+mn-lt"/>
                <a:ea typeface="+mn-ea"/>
                <a:cs typeface="+mn-cs"/>
              </a:rPr>
              <a:t>ennaltaehkäisyyn</a:t>
            </a:r>
            <a:endParaRPr lang="en-US" sz="2400" kern="1200" dirty="0">
              <a:latin typeface="+mn-lt"/>
              <a:ea typeface="+mn-ea"/>
              <a:cs typeface="+mn-cs"/>
            </a:endParaRPr>
          </a:p>
          <a:p>
            <a:pPr marL="0" indent="0">
              <a:buNone/>
            </a:pPr>
            <a:r>
              <a:rPr lang="en-US" sz="2400" dirty="0"/>
              <a:t>	- </a:t>
            </a:r>
            <a:r>
              <a:rPr lang="en-US" sz="2400" kern="1200" dirty="0" err="1">
                <a:latin typeface="+mn-lt"/>
                <a:ea typeface="+mn-ea"/>
                <a:cs typeface="+mn-cs"/>
              </a:rPr>
              <a:t>hoitoon</a:t>
            </a:r>
            <a:endParaRPr lang="en-US" sz="2400" kern="1200" dirty="0">
              <a:latin typeface="+mn-lt"/>
              <a:ea typeface="+mn-ea"/>
              <a:cs typeface="+mn-cs"/>
            </a:endParaRPr>
          </a:p>
          <a:p>
            <a:pPr marL="0" indent="0">
              <a:buNone/>
            </a:pPr>
            <a:r>
              <a:rPr lang="en-US" sz="2400" dirty="0"/>
              <a:t>	- </a:t>
            </a:r>
            <a:r>
              <a:rPr lang="en-US" sz="2400" kern="1200" dirty="0" err="1">
                <a:latin typeface="+mn-lt"/>
                <a:ea typeface="+mn-ea"/>
                <a:cs typeface="+mn-cs"/>
              </a:rPr>
              <a:t>parantamiseen</a:t>
            </a:r>
            <a:endParaRPr lang="en-US" sz="2400" kern="1200" dirty="0">
              <a:latin typeface="+mn-lt"/>
              <a:ea typeface="+mn-ea"/>
              <a:cs typeface="+mn-cs"/>
            </a:endParaRPr>
          </a:p>
          <a:p>
            <a:endParaRPr lang="fi-FI" sz="2000" dirty="0"/>
          </a:p>
        </p:txBody>
      </p:sp>
      <p:sp>
        <p:nvSpPr>
          <p:cNvPr id="6" name="Tekstiruutu 5">
            <a:extLst>
              <a:ext uri="{FF2B5EF4-FFF2-40B4-BE49-F238E27FC236}">
                <a16:creationId xmlns:a16="http://schemas.microsoft.com/office/drawing/2014/main" id="{F4CD71D2-B414-1BCB-9E7F-C09B104E12BF}"/>
              </a:ext>
            </a:extLst>
          </p:cNvPr>
          <p:cNvSpPr txBox="1"/>
          <p:nvPr/>
        </p:nvSpPr>
        <p:spPr>
          <a:xfrm>
            <a:off x="4795552" y="6469959"/>
            <a:ext cx="6128496" cy="215444"/>
          </a:xfrm>
          <a:prstGeom prst="rect">
            <a:avLst/>
          </a:prstGeom>
          <a:noFill/>
        </p:spPr>
        <p:txBody>
          <a:bodyPr wrap="square">
            <a:spAutoFit/>
          </a:bodyPr>
          <a:lstStyle/>
          <a:p>
            <a:r>
              <a:rPr lang="fi-FI" sz="800" dirty="0"/>
              <a:t>Kuva copyright: pixabay.com</a:t>
            </a:r>
          </a:p>
        </p:txBody>
      </p:sp>
    </p:spTree>
    <p:extLst>
      <p:ext uri="{BB962C8B-B14F-4D97-AF65-F5344CB8AC3E}">
        <p14:creationId xmlns:p14="http://schemas.microsoft.com/office/powerpoint/2010/main" val="389327272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tsikko 1">
            <a:extLst>
              <a:ext uri="{FF2B5EF4-FFF2-40B4-BE49-F238E27FC236}">
                <a16:creationId xmlns:a16="http://schemas.microsoft.com/office/drawing/2014/main" id="{04898B3E-4D66-4F65-8E3C-177C89E4A1E6}"/>
              </a:ext>
            </a:extLst>
          </p:cNvPr>
          <p:cNvSpPr>
            <a:spLocks noGrp="1"/>
          </p:cNvSpPr>
          <p:nvPr>
            <p:ph type="title"/>
          </p:nvPr>
        </p:nvSpPr>
        <p:spPr>
          <a:xfrm>
            <a:off x="1981200" y="274639"/>
            <a:ext cx="8229600" cy="2001837"/>
          </a:xfrm>
        </p:spPr>
        <p:txBody>
          <a:bodyPr/>
          <a:lstStyle/>
          <a:p>
            <a:pPr eaLnBrk="1" hangingPunct="1"/>
            <a:r>
              <a:rPr lang="fi-FI" altLang="fi-FI" sz="3600"/>
              <a:t>Miten </a:t>
            </a:r>
            <a:r>
              <a:rPr lang="fi-FI" altLang="fi-FI" sz="3600" u="sng"/>
              <a:t>leipätyypin</a:t>
            </a:r>
            <a:r>
              <a:rPr lang="fi-FI" altLang="fi-FI" sz="3600"/>
              <a:t> valinta vaikuttaa </a:t>
            </a:r>
            <a:r>
              <a:rPr lang="fi-FI" altLang="fi-FI" sz="3600" u="sng"/>
              <a:t>sydänkohtausriskiin</a:t>
            </a:r>
            <a:r>
              <a:rPr lang="fi-FI" altLang="fi-FI" sz="3600"/>
              <a:t>?</a:t>
            </a:r>
          </a:p>
        </p:txBody>
      </p:sp>
      <p:graphicFrame>
        <p:nvGraphicFramePr>
          <p:cNvPr id="4" name="Sisällön paikkamerkki 3">
            <a:extLst>
              <a:ext uri="{FF2B5EF4-FFF2-40B4-BE49-F238E27FC236}">
                <a16:creationId xmlns:a16="http://schemas.microsoft.com/office/drawing/2014/main" id="{343D6BC1-68D8-4432-BC29-01B71F70CA16}"/>
              </a:ext>
            </a:extLst>
          </p:cNvPr>
          <p:cNvGraphicFramePr>
            <a:graphicFrameLocks noGrp="1"/>
          </p:cNvGraphicFramePr>
          <p:nvPr>
            <p:ph idx="1"/>
          </p:nvPr>
        </p:nvGraphicFramePr>
        <p:xfrm>
          <a:off x="1981200" y="2565400"/>
          <a:ext cx="8229600" cy="316706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91766">
                <a:tc>
                  <a:txBody>
                    <a:bodyPr/>
                    <a:lstStyle/>
                    <a:p>
                      <a:r>
                        <a:rPr lang="fi-FI" sz="1800" b="1" dirty="0"/>
                        <a:t>Leipätyyppi</a:t>
                      </a:r>
                    </a:p>
                  </a:txBody>
                  <a:tcPr marT="45701" marB="45701">
                    <a:solidFill>
                      <a:srgbClr val="990033"/>
                    </a:solidFill>
                  </a:tcPr>
                </a:tc>
                <a:tc>
                  <a:txBody>
                    <a:bodyPr/>
                    <a:lstStyle/>
                    <a:p>
                      <a:r>
                        <a:rPr lang="fi-FI" sz="1800" b="1" dirty="0"/>
                        <a:t>Sydänkohtaus</a:t>
                      </a:r>
                    </a:p>
                  </a:txBody>
                  <a:tcPr marT="45701" marB="45701">
                    <a:solidFill>
                      <a:srgbClr val="990033"/>
                    </a:solidFill>
                  </a:tcPr>
                </a:tc>
                <a:tc>
                  <a:txBody>
                    <a:bodyPr/>
                    <a:lstStyle/>
                    <a:p>
                      <a:r>
                        <a:rPr lang="fi-FI" sz="1800" b="1" dirty="0"/>
                        <a:t>Tappava sydänkohtaus</a:t>
                      </a:r>
                    </a:p>
                  </a:txBody>
                  <a:tcPr marT="45701" marB="45701">
                    <a:solidFill>
                      <a:srgbClr val="990033"/>
                    </a:solidFill>
                  </a:tcPr>
                </a:tc>
                <a:extLst>
                  <a:ext uri="{0D108BD9-81ED-4DB2-BD59-A6C34878D82A}">
                    <a16:rowId xmlns:a16="http://schemas.microsoft.com/office/drawing/2014/main" val="10000"/>
                  </a:ext>
                </a:extLst>
              </a:tr>
              <a:tr h="791766">
                <a:tc>
                  <a:txBody>
                    <a:bodyPr/>
                    <a:lstStyle/>
                    <a:p>
                      <a:r>
                        <a:rPr lang="fi-FI" sz="1800" b="1" dirty="0"/>
                        <a:t>Valkoinen</a:t>
                      </a:r>
                    </a:p>
                  </a:txBody>
                  <a:tcPr marT="45701" marB="45701"/>
                </a:tc>
                <a:tc>
                  <a:txBody>
                    <a:bodyPr/>
                    <a:lstStyle/>
                    <a:p>
                      <a:r>
                        <a:rPr lang="fi-FI" sz="1800" b="1" dirty="0"/>
                        <a:t>1</a:t>
                      </a:r>
                    </a:p>
                  </a:txBody>
                  <a:tcPr marT="45701" marB="45701">
                    <a:solidFill>
                      <a:srgbClr val="FF99FF"/>
                    </a:solidFill>
                  </a:tcPr>
                </a:tc>
                <a:tc>
                  <a:txBody>
                    <a:bodyPr/>
                    <a:lstStyle/>
                    <a:p>
                      <a:r>
                        <a:rPr lang="fi-FI" sz="1800" b="1" dirty="0"/>
                        <a:t>1</a:t>
                      </a:r>
                    </a:p>
                  </a:txBody>
                  <a:tcPr marT="45701" marB="45701">
                    <a:solidFill>
                      <a:srgbClr val="99CCFF"/>
                    </a:solidFill>
                  </a:tcPr>
                </a:tc>
                <a:extLst>
                  <a:ext uri="{0D108BD9-81ED-4DB2-BD59-A6C34878D82A}">
                    <a16:rowId xmlns:a16="http://schemas.microsoft.com/office/drawing/2014/main" val="10001"/>
                  </a:ext>
                </a:extLst>
              </a:tr>
              <a:tr h="791766">
                <a:tc>
                  <a:txBody>
                    <a:bodyPr/>
                    <a:lstStyle/>
                    <a:p>
                      <a:r>
                        <a:rPr lang="fi-FI" sz="1800" b="1" dirty="0"/>
                        <a:t>Valkoinen + kokojyvä</a:t>
                      </a:r>
                    </a:p>
                  </a:txBody>
                  <a:tcPr marT="45701" marB="45701"/>
                </a:tc>
                <a:tc>
                  <a:txBody>
                    <a:bodyPr/>
                    <a:lstStyle/>
                    <a:p>
                      <a:r>
                        <a:rPr lang="fi-FI" sz="1800" b="1" dirty="0"/>
                        <a:t>0.59</a:t>
                      </a:r>
                    </a:p>
                  </a:txBody>
                  <a:tcPr marT="45701" marB="45701">
                    <a:solidFill>
                      <a:srgbClr val="FF99FF"/>
                    </a:solidFill>
                  </a:tcPr>
                </a:tc>
                <a:tc>
                  <a:txBody>
                    <a:bodyPr/>
                    <a:lstStyle/>
                    <a:p>
                      <a:r>
                        <a:rPr lang="fi-FI" sz="1800" b="1" dirty="0"/>
                        <a:t>0.96</a:t>
                      </a:r>
                    </a:p>
                  </a:txBody>
                  <a:tcPr marT="45701" marB="45701">
                    <a:solidFill>
                      <a:srgbClr val="99CCFF"/>
                    </a:solidFill>
                  </a:tcPr>
                </a:tc>
                <a:extLst>
                  <a:ext uri="{0D108BD9-81ED-4DB2-BD59-A6C34878D82A}">
                    <a16:rowId xmlns:a16="http://schemas.microsoft.com/office/drawing/2014/main" val="10002"/>
                  </a:ext>
                </a:extLst>
              </a:tr>
              <a:tr h="791766">
                <a:tc>
                  <a:txBody>
                    <a:bodyPr/>
                    <a:lstStyle/>
                    <a:p>
                      <a:r>
                        <a:rPr lang="fi-FI" sz="1800" b="1" dirty="0"/>
                        <a:t>Kokojyvä</a:t>
                      </a:r>
                    </a:p>
                  </a:txBody>
                  <a:tcPr marT="45701" marB="45701"/>
                </a:tc>
                <a:tc>
                  <a:txBody>
                    <a:bodyPr/>
                    <a:lstStyle/>
                    <a:p>
                      <a:r>
                        <a:rPr lang="fi-FI" sz="1800" b="1" dirty="0"/>
                        <a:t>0.56</a:t>
                      </a:r>
                    </a:p>
                  </a:txBody>
                  <a:tcPr marT="45701" marB="45701">
                    <a:solidFill>
                      <a:srgbClr val="FF99FF"/>
                    </a:solidFill>
                  </a:tcPr>
                </a:tc>
                <a:tc>
                  <a:txBody>
                    <a:bodyPr/>
                    <a:lstStyle/>
                    <a:p>
                      <a:r>
                        <a:rPr lang="fi-FI" sz="1800" b="1" dirty="0"/>
                        <a:t>0.89</a:t>
                      </a:r>
                    </a:p>
                  </a:txBody>
                  <a:tcPr marT="45701" marB="45701">
                    <a:solidFill>
                      <a:srgbClr val="99CCFF"/>
                    </a:solidFill>
                  </a:tcPr>
                </a:tc>
                <a:extLst>
                  <a:ext uri="{0D108BD9-81ED-4DB2-BD59-A6C34878D82A}">
                    <a16:rowId xmlns:a16="http://schemas.microsoft.com/office/drawing/2014/main" val="10003"/>
                  </a:ext>
                </a:extLst>
              </a:tr>
            </a:tbl>
          </a:graphicData>
        </a:graphic>
      </p:graphicFrame>
      <p:sp>
        <p:nvSpPr>
          <p:cNvPr id="2" name="Tekstiruutu 1">
            <a:extLst>
              <a:ext uri="{FF2B5EF4-FFF2-40B4-BE49-F238E27FC236}">
                <a16:creationId xmlns:a16="http://schemas.microsoft.com/office/drawing/2014/main" id="{70638B0B-E30F-9823-F30E-809B42CC9E36}"/>
              </a:ext>
            </a:extLst>
          </p:cNvPr>
          <p:cNvSpPr txBox="1"/>
          <p:nvPr/>
        </p:nvSpPr>
        <p:spPr>
          <a:xfrm>
            <a:off x="6653718" y="432881"/>
            <a:ext cx="2106039" cy="369332"/>
          </a:xfrm>
          <a:prstGeom prst="rect">
            <a:avLst/>
          </a:prstGeom>
          <a:noFill/>
          <a:ln>
            <a:solidFill>
              <a:schemeClr val="tx1"/>
            </a:solidFill>
          </a:ln>
        </p:spPr>
        <p:txBody>
          <a:bodyPr wrap="square" rtlCol="0">
            <a:spAutoFit/>
          </a:bodyPr>
          <a:lstStyle/>
          <a:p>
            <a:r>
              <a:rPr lang="fi-FI" dirty="0"/>
              <a:t>AHS-2, 2002-2011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tsikko 1">
            <a:extLst>
              <a:ext uri="{FF2B5EF4-FFF2-40B4-BE49-F238E27FC236}">
                <a16:creationId xmlns:a16="http://schemas.microsoft.com/office/drawing/2014/main" id="{9EA7EEFA-76EF-45C0-9FE5-54EBDA3613FE}"/>
              </a:ext>
            </a:extLst>
          </p:cNvPr>
          <p:cNvSpPr>
            <a:spLocks noGrp="1"/>
          </p:cNvSpPr>
          <p:nvPr>
            <p:ph type="title"/>
          </p:nvPr>
        </p:nvSpPr>
        <p:spPr>
          <a:xfrm>
            <a:off x="1981200" y="274640"/>
            <a:ext cx="8229600" cy="1619810"/>
          </a:xfrm>
        </p:spPr>
        <p:txBody>
          <a:bodyPr/>
          <a:lstStyle/>
          <a:p>
            <a:pPr eaLnBrk="1" hangingPunct="1"/>
            <a:r>
              <a:rPr lang="fi-FI" altLang="fi-FI" b="1" dirty="0"/>
              <a:t>Mikä yhteys on </a:t>
            </a:r>
            <a:r>
              <a:rPr lang="fi-FI" altLang="fi-FI" b="1" u="sng" dirty="0"/>
              <a:t>lihansyönnillä</a:t>
            </a:r>
            <a:r>
              <a:rPr lang="fi-FI" altLang="fi-FI" b="1" dirty="0"/>
              <a:t> ja riskillä sairastua </a:t>
            </a:r>
            <a:r>
              <a:rPr lang="fi-FI" altLang="fi-FI" b="1" u="sng" dirty="0"/>
              <a:t>paksunsuolensyöpään</a:t>
            </a:r>
            <a:r>
              <a:rPr lang="fi-FI" altLang="fi-FI" b="1" dirty="0"/>
              <a:t>?</a:t>
            </a:r>
            <a:br>
              <a:rPr lang="fi-FI" altLang="fi-FI" b="1" dirty="0"/>
            </a:br>
            <a:r>
              <a:rPr lang="fi-FI" altLang="fi-FI" sz="2000" dirty="0"/>
              <a:t>AHS-1 (1976-82)</a:t>
            </a:r>
          </a:p>
        </p:txBody>
      </p:sp>
      <p:graphicFrame>
        <p:nvGraphicFramePr>
          <p:cNvPr id="4" name="Sisällön paikkamerkki 3">
            <a:extLst>
              <a:ext uri="{FF2B5EF4-FFF2-40B4-BE49-F238E27FC236}">
                <a16:creationId xmlns:a16="http://schemas.microsoft.com/office/drawing/2014/main" id="{7CFB67FA-DE55-4F64-BE16-89497D57EF3A}"/>
              </a:ext>
            </a:extLst>
          </p:cNvPr>
          <p:cNvGraphicFramePr>
            <a:graphicFrameLocks noGrp="1"/>
          </p:cNvGraphicFramePr>
          <p:nvPr>
            <p:ph idx="1"/>
          </p:nvPr>
        </p:nvGraphicFramePr>
        <p:xfrm>
          <a:off x="2135189" y="2276475"/>
          <a:ext cx="8137525" cy="4235450"/>
        </p:xfrm>
        <a:graphic>
          <a:graphicData uri="http://schemas.openxmlformats.org/drawingml/2006/table">
            <a:tbl>
              <a:tblPr firstRow="1" bandRow="1">
                <a:tableStyleId>{5C22544A-7EE6-4342-B048-85BDC9FD1C3A}</a:tableStyleId>
              </a:tblPr>
              <a:tblGrid>
                <a:gridCol w="4086333">
                  <a:extLst>
                    <a:ext uri="{9D8B030D-6E8A-4147-A177-3AD203B41FA5}">
                      <a16:colId xmlns:a16="http://schemas.microsoft.com/office/drawing/2014/main" val="20000"/>
                    </a:ext>
                  </a:extLst>
                </a:gridCol>
                <a:gridCol w="4051192">
                  <a:extLst>
                    <a:ext uri="{9D8B030D-6E8A-4147-A177-3AD203B41FA5}">
                      <a16:colId xmlns:a16="http://schemas.microsoft.com/office/drawing/2014/main" val="20001"/>
                    </a:ext>
                  </a:extLst>
                </a:gridCol>
              </a:tblGrid>
              <a:tr h="885499">
                <a:tc>
                  <a:txBody>
                    <a:bodyPr/>
                    <a:lstStyle/>
                    <a:p>
                      <a:r>
                        <a:rPr lang="fi-FI" sz="2800" b="1" dirty="0"/>
                        <a:t>Lihansyönti</a:t>
                      </a:r>
                    </a:p>
                  </a:txBody>
                  <a:tcPr marL="91447" marR="91447" marT="45716" marB="45716">
                    <a:solidFill>
                      <a:srgbClr val="008080"/>
                    </a:solidFill>
                  </a:tcPr>
                </a:tc>
                <a:tc>
                  <a:txBody>
                    <a:bodyPr/>
                    <a:lstStyle/>
                    <a:p>
                      <a:r>
                        <a:rPr lang="fi-FI" sz="2800" b="1" dirty="0"/>
                        <a:t>Riski</a:t>
                      </a:r>
                    </a:p>
                  </a:txBody>
                  <a:tcPr marL="91447" marR="91447" marT="45716" marB="45716">
                    <a:solidFill>
                      <a:srgbClr val="008080"/>
                    </a:solidFill>
                  </a:tcPr>
                </a:tc>
                <a:extLst>
                  <a:ext uri="{0D108BD9-81ED-4DB2-BD59-A6C34878D82A}">
                    <a16:rowId xmlns:a16="http://schemas.microsoft.com/office/drawing/2014/main" val="10000"/>
                  </a:ext>
                </a:extLst>
              </a:tr>
              <a:tr h="1146796">
                <a:tc>
                  <a:txBody>
                    <a:bodyPr/>
                    <a:lstStyle/>
                    <a:p>
                      <a:r>
                        <a:rPr lang="fi-FI" sz="2800" b="1" dirty="0"/>
                        <a:t>Ei koskaan</a:t>
                      </a:r>
                    </a:p>
                  </a:txBody>
                  <a:tcPr marL="91447" marR="91447" marT="45716" marB="45716">
                    <a:solidFill>
                      <a:srgbClr val="00FF00"/>
                    </a:solidFill>
                  </a:tcPr>
                </a:tc>
                <a:tc>
                  <a:txBody>
                    <a:bodyPr/>
                    <a:lstStyle/>
                    <a:p>
                      <a:r>
                        <a:rPr lang="fi-FI" sz="2800" b="1" dirty="0"/>
                        <a:t>1.00</a:t>
                      </a:r>
                    </a:p>
                  </a:txBody>
                  <a:tcPr marL="91447" marR="91447" marT="45716" marB="45716">
                    <a:solidFill>
                      <a:srgbClr val="00FF00"/>
                    </a:solidFill>
                  </a:tcPr>
                </a:tc>
                <a:extLst>
                  <a:ext uri="{0D108BD9-81ED-4DB2-BD59-A6C34878D82A}">
                    <a16:rowId xmlns:a16="http://schemas.microsoft.com/office/drawing/2014/main" val="10001"/>
                  </a:ext>
                </a:extLst>
              </a:tr>
              <a:tr h="944872">
                <a:tc>
                  <a:txBody>
                    <a:bodyPr/>
                    <a:lstStyle/>
                    <a:p>
                      <a:r>
                        <a:rPr lang="fi-FI" sz="2800" b="1" dirty="0"/>
                        <a:t>Harvemmin</a:t>
                      </a:r>
                      <a:r>
                        <a:rPr lang="fi-FI" sz="2800" b="1" baseline="0" dirty="0"/>
                        <a:t> kuin kerran viikossa</a:t>
                      </a:r>
                      <a:endParaRPr lang="fi-FI" sz="2800" b="1" dirty="0"/>
                    </a:p>
                  </a:txBody>
                  <a:tcPr marL="91447" marR="91447" marT="45716" marB="45716">
                    <a:solidFill>
                      <a:srgbClr val="66FFCC"/>
                    </a:solidFill>
                  </a:tcPr>
                </a:tc>
                <a:tc>
                  <a:txBody>
                    <a:bodyPr/>
                    <a:lstStyle/>
                    <a:p>
                      <a:r>
                        <a:rPr lang="fi-FI" sz="2800" b="1" dirty="0"/>
                        <a:t>1.5</a:t>
                      </a:r>
                    </a:p>
                  </a:txBody>
                  <a:tcPr marL="91447" marR="91447" marT="45716" marB="45716">
                    <a:solidFill>
                      <a:srgbClr val="66FFCC"/>
                    </a:solidFill>
                  </a:tcPr>
                </a:tc>
                <a:extLst>
                  <a:ext uri="{0D108BD9-81ED-4DB2-BD59-A6C34878D82A}">
                    <a16:rowId xmlns:a16="http://schemas.microsoft.com/office/drawing/2014/main" val="10002"/>
                  </a:ext>
                </a:extLst>
              </a:tr>
              <a:tr h="1258283">
                <a:tc>
                  <a:txBody>
                    <a:bodyPr/>
                    <a:lstStyle/>
                    <a:p>
                      <a:r>
                        <a:rPr lang="fi-FI" sz="2800" b="1" dirty="0"/>
                        <a:t>Kerran tai useammin viikossa</a:t>
                      </a:r>
                    </a:p>
                  </a:txBody>
                  <a:tcPr marL="91447" marR="91447" marT="45716" marB="45716">
                    <a:solidFill>
                      <a:srgbClr val="FF9966"/>
                    </a:solidFill>
                  </a:tcPr>
                </a:tc>
                <a:tc>
                  <a:txBody>
                    <a:bodyPr/>
                    <a:lstStyle/>
                    <a:p>
                      <a:r>
                        <a:rPr lang="fi-FI" sz="2800" b="1" dirty="0"/>
                        <a:t>1.85</a:t>
                      </a:r>
                    </a:p>
                  </a:txBody>
                  <a:tcPr marL="91447" marR="91447" marT="45716" marB="45716">
                    <a:solidFill>
                      <a:srgbClr val="FF9966"/>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tsikko 1">
            <a:extLst>
              <a:ext uri="{FF2B5EF4-FFF2-40B4-BE49-F238E27FC236}">
                <a16:creationId xmlns:a16="http://schemas.microsoft.com/office/drawing/2014/main" id="{B3C903C4-B47C-4E79-B493-E6553A7BE95E}"/>
              </a:ext>
            </a:extLst>
          </p:cNvPr>
          <p:cNvSpPr>
            <a:spLocks noGrp="1"/>
          </p:cNvSpPr>
          <p:nvPr>
            <p:ph type="title"/>
          </p:nvPr>
        </p:nvSpPr>
        <p:spPr>
          <a:xfrm>
            <a:off x="1981200" y="274640"/>
            <a:ext cx="8229600" cy="1549472"/>
          </a:xfrm>
        </p:spPr>
        <p:txBody>
          <a:bodyPr/>
          <a:lstStyle/>
          <a:p>
            <a:pPr eaLnBrk="1" hangingPunct="1"/>
            <a:r>
              <a:rPr lang="fi-FI" altLang="fi-FI" b="1" dirty="0"/>
              <a:t>Mikä yhteys on </a:t>
            </a:r>
            <a:r>
              <a:rPr lang="fi-FI" altLang="fi-FI" b="1" u="sng" dirty="0"/>
              <a:t>palkokasvien</a:t>
            </a:r>
            <a:r>
              <a:rPr lang="fi-FI" altLang="fi-FI" b="1" dirty="0"/>
              <a:t> syönnillä ja riskillä sairastua </a:t>
            </a:r>
            <a:r>
              <a:rPr lang="fi-FI" altLang="fi-FI" b="1" u="sng" dirty="0"/>
              <a:t>paksunsuolensyöpään</a:t>
            </a:r>
            <a:r>
              <a:rPr lang="fi-FI" altLang="fi-FI" b="1" dirty="0"/>
              <a:t>?</a:t>
            </a:r>
            <a:br>
              <a:rPr lang="fi-FI" altLang="fi-FI" b="1" dirty="0"/>
            </a:br>
            <a:r>
              <a:rPr lang="fi-FI" altLang="fi-FI" sz="2000" dirty="0"/>
              <a:t>AHS-1 (1976-82)</a:t>
            </a:r>
          </a:p>
        </p:txBody>
      </p:sp>
      <p:graphicFrame>
        <p:nvGraphicFramePr>
          <p:cNvPr id="4" name="Sisällön paikkamerkki 3">
            <a:extLst>
              <a:ext uri="{FF2B5EF4-FFF2-40B4-BE49-F238E27FC236}">
                <a16:creationId xmlns:a16="http://schemas.microsoft.com/office/drawing/2014/main" id="{ED04E41F-240E-40EE-A32C-1D7394FA6E7C}"/>
              </a:ext>
            </a:extLst>
          </p:cNvPr>
          <p:cNvGraphicFramePr>
            <a:graphicFrameLocks noGrp="1"/>
          </p:cNvGraphicFramePr>
          <p:nvPr>
            <p:ph idx="1"/>
          </p:nvPr>
        </p:nvGraphicFramePr>
        <p:xfrm>
          <a:off x="2063750" y="2349500"/>
          <a:ext cx="8064500" cy="3959224"/>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0000"/>
                    </a:ext>
                  </a:extLst>
                </a:gridCol>
                <a:gridCol w="4032250">
                  <a:extLst>
                    <a:ext uri="{9D8B030D-6E8A-4147-A177-3AD203B41FA5}">
                      <a16:colId xmlns:a16="http://schemas.microsoft.com/office/drawing/2014/main" val="20001"/>
                    </a:ext>
                  </a:extLst>
                </a:gridCol>
              </a:tblGrid>
              <a:tr h="989806">
                <a:tc>
                  <a:txBody>
                    <a:bodyPr/>
                    <a:lstStyle/>
                    <a:p>
                      <a:r>
                        <a:rPr lang="fi-FI" sz="2800" b="1" dirty="0"/>
                        <a:t>Palkokasvien</a:t>
                      </a:r>
                      <a:r>
                        <a:rPr lang="fi-FI" sz="2800" b="1" baseline="0" dirty="0"/>
                        <a:t> syönti</a:t>
                      </a:r>
                      <a:endParaRPr lang="fi-FI" sz="2800" b="1" dirty="0"/>
                    </a:p>
                  </a:txBody>
                  <a:tcPr marL="91436" marR="91436" marT="45706" marB="45706">
                    <a:solidFill>
                      <a:srgbClr val="BC1856"/>
                    </a:solidFill>
                  </a:tcPr>
                </a:tc>
                <a:tc>
                  <a:txBody>
                    <a:bodyPr/>
                    <a:lstStyle/>
                    <a:p>
                      <a:r>
                        <a:rPr lang="fi-FI" sz="2800" b="1" dirty="0"/>
                        <a:t>Riski</a:t>
                      </a:r>
                    </a:p>
                  </a:txBody>
                  <a:tcPr marL="91436" marR="91436" marT="45706" marB="45706">
                    <a:solidFill>
                      <a:srgbClr val="BC1856"/>
                    </a:solidFill>
                  </a:tcPr>
                </a:tc>
                <a:extLst>
                  <a:ext uri="{0D108BD9-81ED-4DB2-BD59-A6C34878D82A}">
                    <a16:rowId xmlns:a16="http://schemas.microsoft.com/office/drawing/2014/main" val="10000"/>
                  </a:ext>
                </a:extLst>
              </a:tr>
              <a:tr h="989806">
                <a:tc>
                  <a:txBody>
                    <a:bodyPr/>
                    <a:lstStyle/>
                    <a:p>
                      <a:r>
                        <a:rPr lang="fi-FI" sz="2800" b="1" dirty="0"/>
                        <a:t>Ei koskaa</a:t>
                      </a:r>
                      <a:r>
                        <a:rPr lang="fi-FI" sz="2800" b="1" baseline="0" dirty="0"/>
                        <a:t>n tai &lt; 1 / </a:t>
                      </a:r>
                      <a:r>
                        <a:rPr lang="fi-FI" sz="2800" b="1" baseline="0" dirty="0" err="1"/>
                        <a:t>vko</a:t>
                      </a:r>
                      <a:endParaRPr lang="fi-FI" sz="2800" b="1" dirty="0"/>
                    </a:p>
                  </a:txBody>
                  <a:tcPr marL="91436" marR="91436" marT="45706" marB="45706">
                    <a:solidFill>
                      <a:srgbClr val="B1EBF7"/>
                    </a:solidFill>
                  </a:tcPr>
                </a:tc>
                <a:tc>
                  <a:txBody>
                    <a:bodyPr/>
                    <a:lstStyle/>
                    <a:p>
                      <a:r>
                        <a:rPr lang="fi-FI" sz="2800" b="1" dirty="0"/>
                        <a:t>1.00</a:t>
                      </a:r>
                    </a:p>
                  </a:txBody>
                  <a:tcPr marL="91436" marR="91436" marT="45706" marB="45706">
                    <a:solidFill>
                      <a:srgbClr val="B1EBF7"/>
                    </a:solidFill>
                  </a:tcPr>
                </a:tc>
                <a:extLst>
                  <a:ext uri="{0D108BD9-81ED-4DB2-BD59-A6C34878D82A}">
                    <a16:rowId xmlns:a16="http://schemas.microsoft.com/office/drawing/2014/main" val="10001"/>
                  </a:ext>
                </a:extLst>
              </a:tr>
              <a:tr h="989806">
                <a:tc>
                  <a:txBody>
                    <a:bodyPr/>
                    <a:lstStyle/>
                    <a:p>
                      <a:r>
                        <a:rPr lang="fi-FI" sz="2800" b="1" dirty="0"/>
                        <a:t>1-2 kertaa / </a:t>
                      </a:r>
                      <a:r>
                        <a:rPr lang="fi-FI" sz="2800" b="1" dirty="0" err="1"/>
                        <a:t>vko</a:t>
                      </a:r>
                      <a:endParaRPr lang="fi-FI" sz="2800" b="1" dirty="0"/>
                    </a:p>
                  </a:txBody>
                  <a:tcPr marL="91436" marR="91436" marT="45706" marB="45706">
                    <a:solidFill>
                      <a:srgbClr val="6699FF"/>
                    </a:solidFill>
                  </a:tcPr>
                </a:tc>
                <a:tc>
                  <a:txBody>
                    <a:bodyPr/>
                    <a:lstStyle/>
                    <a:p>
                      <a:r>
                        <a:rPr lang="fi-FI" sz="2800" b="1" dirty="0"/>
                        <a:t>0.71</a:t>
                      </a:r>
                    </a:p>
                  </a:txBody>
                  <a:tcPr marL="91436" marR="91436" marT="45706" marB="45706">
                    <a:solidFill>
                      <a:srgbClr val="6699FF"/>
                    </a:solidFill>
                  </a:tcPr>
                </a:tc>
                <a:extLst>
                  <a:ext uri="{0D108BD9-81ED-4DB2-BD59-A6C34878D82A}">
                    <a16:rowId xmlns:a16="http://schemas.microsoft.com/office/drawing/2014/main" val="10002"/>
                  </a:ext>
                </a:extLst>
              </a:tr>
              <a:tr h="989806">
                <a:tc>
                  <a:txBody>
                    <a:bodyPr/>
                    <a:lstStyle/>
                    <a:p>
                      <a:r>
                        <a:rPr lang="fi-FI" sz="2800" dirty="0"/>
                        <a:t>&gt; 2 / </a:t>
                      </a:r>
                      <a:r>
                        <a:rPr lang="fi-FI" sz="2800" dirty="0" err="1"/>
                        <a:t>vko</a:t>
                      </a:r>
                      <a:endParaRPr lang="fi-FI" sz="2800" dirty="0"/>
                    </a:p>
                  </a:txBody>
                  <a:tcPr marL="91436" marR="91436" marT="45706" marB="45706">
                    <a:solidFill>
                      <a:srgbClr val="009999"/>
                    </a:solidFill>
                  </a:tcPr>
                </a:tc>
                <a:tc>
                  <a:txBody>
                    <a:bodyPr/>
                    <a:lstStyle/>
                    <a:p>
                      <a:r>
                        <a:rPr lang="fi-FI" sz="2800" dirty="0"/>
                        <a:t>0.53</a:t>
                      </a:r>
                    </a:p>
                  </a:txBody>
                  <a:tcPr marL="91436" marR="91436" marT="45706" marB="45706">
                    <a:solidFill>
                      <a:srgbClr val="009999"/>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tsikko 7">
            <a:extLst>
              <a:ext uri="{FF2B5EF4-FFF2-40B4-BE49-F238E27FC236}">
                <a16:creationId xmlns:a16="http://schemas.microsoft.com/office/drawing/2014/main" id="{78653D02-4EC0-48BE-B0AA-6C541C41C316}"/>
              </a:ext>
            </a:extLst>
          </p:cNvPr>
          <p:cNvSpPr>
            <a:spLocks noGrp="1"/>
          </p:cNvSpPr>
          <p:nvPr>
            <p:ph type="title"/>
          </p:nvPr>
        </p:nvSpPr>
        <p:spPr>
          <a:xfrm>
            <a:off x="1847850" y="404813"/>
            <a:ext cx="8229600" cy="1143000"/>
          </a:xfrm>
        </p:spPr>
        <p:txBody>
          <a:bodyPr>
            <a:normAutofit fontScale="90000"/>
          </a:bodyPr>
          <a:lstStyle/>
          <a:p>
            <a:pPr eaLnBrk="1" hangingPunct="1"/>
            <a:r>
              <a:rPr lang="fi-FI" altLang="fi-FI" sz="2800" b="1" dirty="0"/>
              <a:t>Mikä yhteys on </a:t>
            </a:r>
            <a:r>
              <a:rPr lang="fi-FI" altLang="fi-FI" sz="2800" b="1" u="sng" dirty="0"/>
              <a:t>lihan</a:t>
            </a:r>
            <a:r>
              <a:rPr lang="fi-FI" altLang="fi-FI" sz="2800" b="1" dirty="0"/>
              <a:t> ja </a:t>
            </a:r>
            <a:r>
              <a:rPr lang="fi-FI" altLang="fi-FI" sz="2800" b="1" u="sng" dirty="0"/>
              <a:t>juuston</a:t>
            </a:r>
            <a:r>
              <a:rPr lang="fi-FI" altLang="fi-FI" sz="2800" b="1" dirty="0"/>
              <a:t> syönnillä riskiin sairastua </a:t>
            </a:r>
            <a:r>
              <a:rPr lang="fi-FI" altLang="fi-FI" sz="2800" b="1" u="sng" dirty="0">
                <a:highlight>
                  <a:srgbClr val="FFFF00"/>
                </a:highlight>
              </a:rPr>
              <a:t>munasarjasyöpään</a:t>
            </a:r>
            <a:r>
              <a:rPr lang="fi-FI" altLang="fi-FI" sz="2800" b="1" dirty="0">
                <a:highlight>
                  <a:srgbClr val="FFFF00"/>
                </a:highlight>
              </a:rPr>
              <a:t>? </a:t>
            </a:r>
            <a:br>
              <a:rPr lang="fi-FI" altLang="fi-FI" sz="2800" b="1" dirty="0"/>
            </a:br>
            <a:r>
              <a:rPr lang="fi-FI" altLang="fi-FI" sz="2000" dirty="0"/>
              <a:t>AHS</a:t>
            </a:r>
          </a:p>
        </p:txBody>
      </p:sp>
      <p:sp>
        <p:nvSpPr>
          <p:cNvPr id="34819" name="Tekstin paikkamerkki 8">
            <a:extLst>
              <a:ext uri="{FF2B5EF4-FFF2-40B4-BE49-F238E27FC236}">
                <a16:creationId xmlns:a16="http://schemas.microsoft.com/office/drawing/2014/main" id="{86B4188A-84AA-4980-BC64-356864558696}"/>
              </a:ext>
            </a:extLst>
          </p:cNvPr>
          <p:cNvSpPr>
            <a:spLocks noGrp="1"/>
          </p:cNvSpPr>
          <p:nvPr>
            <p:ph type="body" sz="half" idx="1"/>
          </p:nvPr>
        </p:nvSpPr>
        <p:spPr>
          <a:xfrm flipH="1">
            <a:off x="1919288" y="1600201"/>
            <a:ext cx="61912" cy="4525963"/>
          </a:xfrm>
        </p:spPr>
        <p:txBody>
          <a:bodyPr/>
          <a:lstStyle/>
          <a:p>
            <a:pPr marL="0" indent="0">
              <a:buNone/>
            </a:pPr>
            <a:r>
              <a:rPr lang="fi-FI" altLang="fi-FI"/>
              <a:t> </a:t>
            </a:r>
          </a:p>
        </p:txBody>
      </p:sp>
      <p:graphicFrame>
        <p:nvGraphicFramePr>
          <p:cNvPr id="7" name="Sisällön paikkamerkki 6">
            <a:extLst>
              <a:ext uri="{FF2B5EF4-FFF2-40B4-BE49-F238E27FC236}">
                <a16:creationId xmlns:a16="http://schemas.microsoft.com/office/drawing/2014/main" id="{B9FE4CEF-734F-422D-B01C-4570480515D9}"/>
              </a:ext>
            </a:extLst>
          </p:cNvPr>
          <p:cNvGraphicFramePr>
            <a:graphicFrameLocks noGrp="1"/>
          </p:cNvGraphicFramePr>
          <p:nvPr>
            <p:ph sz="quarter" idx="2"/>
          </p:nvPr>
        </p:nvGraphicFramePr>
        <p:xfrm>
          <a:off x="1919289" y="2276476"/>
          <a:ext cx="8291511" cy="1944689"/>
        </p:xfrm>
        <a:graphic>
          <a:graphicData uri="http://schemas.openxmlformats.org/drawingml/2006/table">
            <a:tbl>
              <a:tblPr firstRow="1" bandRow="1">
                <a:tableStyleId>{5C22544A-7EE6-4342-B048-85BDC9FD1C3A}</a:tableStyleId>
              </a:tblPr>
              <a:tblGrid>
                <a:gridCol w="2763837">
                  <a:extLst>
                    <a:ext uri="{9D8B030D-6E8A-4147-A177-3AD203B41FA5}">
                      <a16:colId xmlns:a16="http://schemas.microsoft.com/office/drawing/2014/main" val="20000"/>
                    </a:ext>
                  </a:extLst>
                </a:gridCol>
                <a:gridCol w="2763837">
                  <a:extLst>
                    <a:ext uri="{9D8B030D-6E8A-4147-A177-3AD203B41FA5}">
                      <a16:colId xmlns:a16="http://schemas.microsoft.com/office/drawing/2014/main" val="20001"/>
                    </a:ext>
                  </a:extLst>
                </a:gridCol>
                <a:gridCol w="2763837">
                  <a:extLst>
                    <a:ext uri="{9D8B030D-6E8A-4147-A177-3AD203B41FA5}">
                      <a16:colId xmlns:a16="http://schemas.microsoft.com/office/drawing/2014/main" val="20002"/>
                    </a:ext>
                  </a:extLst>
                </a:gridCol>
              </a:tblGrid>
              <a:tr h="710234">
                <a:tc>
                  <a:txBody>
                    <a:bodyPr/>
                    <a:lstStyle/>
                    <a:p>
                      <a:r>
                        <a:rPr lang="fi-FI" sz="1800" b="1" dirty="0"/>
                        <a:t>Lihan syönti</a:t>
                      </a:r>
                    </a:p>
                  </a:txBody>
                  <a:tcPr marL="91407" marR="91407" marT="45731" marB="45731">
                    <a:solidFill>
                      <a:srgbClr val="990033"/>
                    </a:solidFill>
                  </a:tcPr>
                </a:tc>
                <a:tc>
                  <a:txBody>
                    <a:bodyPr/>
                    <a:lstStyle/>
                    <a:p>
                      <a:r>
                        <a:rPr lang="fi-FI" sz="1800" b="1" dirty="0"/>
                        <a:t>Riski (kaikki naiset)</a:t>
                      </a:r>
                    </a:p>
                  </a:txBody>
                  <a:tcPr marL="91407" marR="91407" marT="45731" marB="45731">
                    <a:solidFill>
                      <a:srgbClr val="990033"/>
                    </a:solidFill>
                  </a:tcPr>
                </a:tc>
                <a:tc>
                  <a:txBody>
                    <a:bodyPr/>
                    <a:lstStyle/>
                    <a:p>
                      <a:r>
                        <a:rPr lang="fi-FI" sz="1800" b="1" dirty="0"/>
                        <a:t>Riski (vaihdevuosien</a:t>
                      </a:r>
                      <a:r>
                        <a:rPr lang="fi-FI" sz="1800" b="1" baseline="0" dirty="0"/>
                        <a:t> jälkeen)</a:t>
                      </a:r>
                      <a:endParaRPr lang="fi-FI" sz="1800" b="1" dirty="0"/>
                    </a:p>
                  </a:txBody>
                  <a:tcPr marL="91407" marR="91407" marT="45731" marB="45731">
                    <a:solidFill>
                      <a:srgbClr val="990033"/>
                    </a:solidFill>
                  </a:tcPr>
                </a:tc>
                <a:extLst>
                  <a:ext uri="{0D108BD9-81ED-4DB2-BD59-A6C34878D82A}">
                    <a16:rowId xmlns:a16="http://schemas.microsoft.com/office/drawing/2014/main" val="10000"/>
                  </a:ext>
                </a:extLst>
              </a:tr>
              <a:tr h="411485">
                <a:tc>
                  <a:txBody>
                    <a:bodyPr/>
                    <a:lstStyle/>
                    <a:p>
                      <a:r>
                        <a:rPr lang="fi-FI" sz="1800" b="1" dirty="0"/>
                        <a:t>Ei koskaan</a:t>
                      </a:r>
                    </a:p>
                  </a:txBody>
                  <a:tcPr marL="91407" marR="91407" marT="45731" marB="45731">
                    <a:solidFill>
                      <a:srgbClr val="FF66CC"/>
                    </a:solidFill>
                  </a:tcPr>
                </a:tc>
                <a:tc>
                  <a:txBody>
                    <a:bodyPr/>
                    <a:lstStyle/>
                    <a:p>
                      <a:r>
                        <a:rPr lang="fi-FI" sz="1800" b="1" dirty="0"/>
                        <a:t>1.00</a:t>
                      </a:r>
                    </a:p>
                  </a:txBody>
                  <a:tcPr marL="91407" marR="91407" marT="45731" marB="45731">
                    <a:solidFill>
                      <a:srgbClr val="FF66CC"/>
                    </a:solidFill>
                  </a:tcPr>
                </a:tc>
                <a:tc>
                  <a:txBody>
                    <a:bodyPr/>
                    <a:lstStyle/>
                    <a:p>
                      <a:r>
                        <a:rPr lang="fi-FI" sz="1800" b="1" dirty="0"/>
                        <a:t>1.00</a:t>
                      </a:r>
                    </a:p>
                  </a:txBody>
                  <a:tcPr marL="91407" marR="91407" marT="45731" marB="45731">
                    <a:solidFill>
                      <a:srgbClr val="FF66CC"/>
                    </a:solidFill>
                  </a:tcPr>
                </a:tc>
                <a:extLst>
                  <a:ext uri="{0D108BD9-81ED-4DB2-BD59-A6C34878D82A}">
                    <a16:rowId xmlns:a16="http://schemas.microsoft.com/office/drawing/2014/main" val="10001"/>
                  </a:ext>
                </a:extLst>
              </a:tr>
              <a:tr h="411485">
                <a:tc>
                  <a:txBody>
                    <a:bodyPr/>
                    <a:lstStyle/>
                    <a:p>
                      <a:r>
                        <a:rPr lang="fi-FI" sz="1800" b="1" dirty="0"/>
                        <a:t>&lt; 1/vko</a:t>
                      </a:r>
                    </a:p>
                  </a:txBody>
                  <a:tcPr marL="91407" marR="91407" marT="45731" marB="45731">
                    <a:solidFill>
                      <a:srgbClr val="FF66CC"/>
                    </a:solidFill>
                  </a:tcPr>
                </a:tc>
                <a:tc>
                  <a:txBody>
                    <a:bodyPr/>
                    <a:lstStyle/>
                    <a:p>
                      <a:r>
                        <a:rPr lang="fi-FI" sz="1800" b="1" dirty="0"/>
                        <a:t>1.39</a:t>
                      </a:r>
                    </a:p>
                  </a:txBody>
                  <a:tcPr marL="91407" marR="91407" marT="45731" marB="45731">
                    <a:solidFill>
                      <a:srgbClr val="FF66CC"/>
                    </a:solidFill>
                  </a:tcPr>
                </a:tc>
                <a:tc>
                  <a:txBody>
                    <a:bodyPr/>
                    <a:lstStyle/>
                    <a:p>
                      <a:r>
                        <a:rPr lang="fi-FI" sz="1800" b="1" dirty="0"/>
                        <a:t>1.59</a:t>
                      </a:r>
                    </a:p>
                  </a:txBody>
                  <a:tcPr marL="91407" marR="91407" marT="45731" marB="45731">
                    <a:solidFill>
                      <a:srgbClr val="FF66CC"/>
                    </a:solidFill>
                  </a:tcPr>
                </a:tc>
                <a:extLst>
                  <a:ext uri="{0D108BD9-81ED-4DB2-BD59-A6C34878D82A}">
                    <a16:rowId xmlns:a16="http://schemas.microsoft.com/office/drawing/2014/main" val="10002"/>
                  </a:ext>
                </a:extLst>
              </a:tr>
              <a:tr h="411485">
                <a:tc>
                  <a:txBody>
                    <a:bodyPr/>
                    <a:lstStyle/>
                    <a:p>
                      <a:r>
                        <a:rPr lang="fi-FI" sz="1800" b="1" dirty="0"/>
                        <a:t>≥ 1/vko</a:t>
                      </a:r>
                    </a:p>
                  </a:txBody>
                  <a:tcPr marL="91407" marR="91407" marT="45731" marB="45731">
                    <a:solidFill>
                      <a:srgbClr val="FF66CC"/>
                    </a:solidFill>
                  </a:tcPr>
                </a:tc>
                <a:tc>
                  <a:txBody>
                    <a:bodyPr/>
                    <a:lstStyle/>
                    <a:p>
                      <a:r>
                        <a:rPr lang="fi-FI" sz="1800" b="1" dirty="0"/>
                        <a:t>1.75</a:t>
                      </a:r>
                    </a:p>
                  </a:txBody>
                  <a:tcPr marL="91407" marR="91407" marT="45731" marB="45731">
                    <a:solidFill>
                      <a:srgbClr val="FF66CC"/>
                    </a:solidFill>
                  </a:tcPr>
                </a:tc>
                <a:tc>
                  <a:txBody>
                    <a:bodyPr/>
                    <a:lstStyle/>
                    <a:p>
                      <a:r>
                        <a:rPr lang="fi-FI" sz="1800" b="1" dirty="0"/>
                        <a:t>2.30</a:t>
                      </a:r>
                    </a:p>
                  </a:txBody>
                  <a:tcPr marL="91407" marR="91407" marT="45731" marB="45731">
                    <a:solidFill>
                      <a:srgbClr val="FF66CC"/>
                    </a:solidFill>
                  </a:tcPr>
                </a:tc>
                <a:extLst>
                  <a:ext uri="{0D108BD9-81ED-4DB2-BD59-A6C34878D82A}">
                    <a16:rowId xmlns:a16="http://schemas.microsoft.com/office/drawing/2014/main" val="10003"/>
                  </a:ext>
                </a:extLst>
              </a:tr>
            </a:tbl>
          </a:graphicData>
        </a:graphic>
      </p:graphicFrame>
      <p:graphicFrame>
        <p:nvGraphicFramePr>
          <p:cNvPr id="12" name="Sisällön paikkamerkki 11">
            <a:extLst>
              <a:ext uri="{FF2B5EF4-FFF2-40B4-BE49-F238E27FC236}">
                <a16:creationId xmlns:a16="http://schemas.microsoft.com/office/drawing/2014/main" id="{691F4A7C-0BB3-45E6-8C0D-8E31C6B9B254}"/>
              </a:ext>
            </a:extLst>
          </p:cNvPr>
          <p:cNvGraphicFramePr>
            <a:graphicFrameLocks noGrp="1"/>
          </p:cNvGraphicFramePr>
          <p:nvPr>
            <p:ph sz="quarter" idx="3"/>
          </p:nvPr>
        </p:nvGraphicFramePr>
        <p:xfrm>
          <a:off x="1919288" y="4513263"/>
          <a:ext cx="8362950" cy="1806576"/>
        </p:xfrm>
        <a:graphic>
          <a:graphicData uri="http://schemas.openxmlformats.org/drawingml/2006/table">
            <a:tbl>
              <a:tblPr firstRow="1" bandRow="1">
                <a:tableStyleId>{5C22544A-7EE6-4342-B048-85BDC9FD1C3A}</a:tableStyleId>
              </a:tblPr>
              <a:tblGrid>
                <a:gridCol w="2787650">
                  <a:extLst>
                    <a:ext uri="{9D8B030D-6E8A-4147-A177-3AD203B41FA5}">
                      <a16:colId xmlns:a16="http://schemas.microsoft.com/office/drawing/2014/main" val="20000"/>
                    </a:ext>
                  </a:extLst>
                </a:gridCol>
                <a:gridCol w="2787650">
                  <a:extLst>
                    <a:ext uri="{9D8B030D-6E8A-4147-A177-3AD203B41FA5}">
                      <a16:colId xmlns:a16="http://schemas.microsoft.com/office/drawing/2014/main" val="20001"/>
                    </a:ext>
                  </a:extLst>
                </a:gridCol>
                <a:gridCol w="2787650">
                  <a:extLst>
                    <a:ext uri="{9D8B030D-6E8A-4147-A177-3AD203B41FA5}">
                      <a16:colId xmlns:a16="http://schemas.microsoft.com/office/drawing/2014/main" val="20002"/>
                    </a:ext>
                  </a:extLst>
                </a:gridCol>
              </a:tblGrid>
              <a:tr h="571707">
                <a:tc>
                  <a:txBody>
                    <a:bodyPr/>
                    <a:lstStyle/>
                    <a:p>
                      <a:r>
                        <a:rPr lang="fi-FI" sz="1800" b="1" dirty="0"/>
                        <a:t>Juuston syönti</a:t>
                      </a:r>
                    </a:p>
                  </a:txBody>
                  <a:tcPr marT="45719" marB="45719">
                    <a:solidFill>
                      <a:srgbClr val="FF3300"/>
                    </a:solidFill>
                  </a:tcPr>
                </a:tc>
                <a:tc>
                  <a:txBody>
                    <a:bodyPr/>
                    <a:lstStyle/>
                    <a:p>
                      <a:endParaRPr lang="fi-FI" sz="1800" b="1" dirty="0"/>
                    </a:p>
                  </a:txBody>
                  <a:tcPr marT="45719" marB="45719">
                    <a:solidFill>
                      <a:srgbClr val="FF3300"/>
                    </a:solidFill>
                  </a:tcPr>
                </a:tc>
                <a:tc>
                  <a:txBody>
                    <a:bodyPr/>
                    <a:lstStyle/>
                    <a:p>
                      <a:endParaRPr lang="fi-FI" sz="1800" b="1" dirty="0"/>
                    </a:p>
                  </a:txBody>
                  <a:tcPr marT="45719" marB="45719">
                    <a:solidFill>
                      <a:srgbClr val="FF3300"/>
                    </a:solidFill>
                  </a:tcPr>
                </a:tc>
                <a:extLst>
                  <a:ext uri="{0D108BD9-81ED-4DB2-BD59-A6C34878D82A}">
                    <a16:rowId xmlns:a16="http://schemas.microsoft.com/office/drawing/2014/main" val="10000"/>
                  </a:ext>
                </a:extLst>
              </a:tr>
              <a:tr h="411623">
                <a:tc>
                  <a:txBody>
                    <a:bodyPr/>
                    <a:lstStyle/>
                    <a:p>
                      <a:r>
                        <a:rPr lang="fi-FI" sz="1800" b="1" dirty="0"/>
                        <a:t>Ei koskaan</a:t>
                      </a:r>
                    </a:p>
                  </a:txBody>
                  <a:tcPr marT="45719" marB="45719">
                    <a:solidFill>
                      <a:srgbClr val="FFFF66"/>
                    </a:solidFill>
                  </a:tcPr>
                </a:tc>
                <a:tc>
                  <a:txBody>
                    <a:bodyPr/>
                    <a:lstStyle/>
                    <a:p>
                      <a:r>
                        <a:rPr lang="fi-FI" sz="1800" b="1" dirty="0"/>
                        <a:t>1.00</a:t>
                      </a:r>
                    </a:p>
                  </a:txBody>
                  <a:tcPr marT="45719" marB="45719">
                    <a:solidFill>
                      <a:srgbClr val="FFFF66"/>
                    </a:solidFill>
                  </a:tcPr>
                </a:tc>
                <a:tc>
                  <a:txBody>
                    <a:bodyPr/>
                    <a:lstStyle/>
                    <a:p>
                      <a:r>
                        <a:rPr lang="fi-FI" sz="1800" b="1" dirty="0"/>
                        <a:t>1.00</a:t>
                      </a:r>
                    </a:p>
                  </a:txBody>
                  <a:tcPr marT="45719" marB="45719">
                    <a:solidFill>
                      <a:srgbClr val="FFFF66"/>
                    </a:solidFill>
                  </a:tcPr>
                </a:tc>
                <a:extLst>
                  <a:ext uri="{0D108BD9-81ED-4DB2-BD59-A6C34878D82A}">
                    <a16:rowId xmlns:a16="http://schemas.microsoft.com/office/drawing/2014/main" val="10001"/>
                  </a:ext>
                </a:extLst>
              </a:tr>
              <a:tr h="411623">
                <a:tc>
                  <a:txBody>
                    <a:bodyPr/>
                    <a:lstStyle/>
                    <a:p>
                      <a:r>
                        <a:rPr lang="fi-FI" sz="1800" b="1" dirty="0"/>
                        <a:t>1-2</a:t>
                      </a:r>
                      <a:r>
                        <a:rPr lang="fi-FI" sz="1800" b="1" baseline="0" dirty="0"/>
                        <a:t> </a:t>
                      </a:r>
                      <a:r>
                        <a:rPr lang="fi-FI" sz="1800" b="1" baseline="0" dirty="0" err="1"/>
                        <a:t>x/vko</a:t>
                      </a:r>
                      <a:endParaRPr lang="fi-FI" sz="1800" b="1" dirty="0"/>
                    </a:p>
                  </a:txBody>
                  <a:tcPr marT="45719" marB="45719">
                    <a:solidFill>
                      <a:srgbClr val="FFFF66"/>
                    </a:solidFill>
                  </a:tcPr>
                </a:tc>
                <a:tc>
                  <a:txBody>
                    <a:bodyPr/>
                    <a:lstStyle/>
                    <a:p>
                      <a:r>
                        <a:rPr lang="fi-FI" sz="1800" b="1" dirty="0"/>
                        <a:t>1.43</a:t>
                      </a:r>
                    </a:p>
                  </a:txBody>
                  <a:tcPr marT="45719" marB="45719">
                    <a:solidFill>
                      <a:srgbClr val="FFFF66"/>
                    </a:solidFill>
                  </a:tcPr>
                </a:tc>
                <a:tc>
                  <a:txBody>
                    <a:bodyPr/>
                    <a:lstStyle/>
                    <a:p>
                      <a:r>
                        <a:rPr lang="fi-FI" sz="1800" b="1" dirty="0"/>
                        <a:t>1.45</a:t>
                      </a:r>
                    </a:p>
                  </a:txBody>
                  <a:tcPr marT="45719" marB="45719">
                    <a:solidFill>
                      <a:srgbClr val="FFFF66"/>
                    </a:solidFill>
                  </a:tcPr>
                </a:tc>
                <a:extLst>
                  <a:ext uri="{0D108BD9-81ED-4DB2-BD59-A6C34878D82A}">
                    <a16:rowId xmlns:a16="http://schemas.microsoft.com/office/drawing/2014/main" val="10002"/>
                  </a:ext>
                </a:extLst>
              </a:tr>
              <a:tr h="411623">
                <a:tc>
                  <a:txBody>
                    <a:bodyPr/>
                    <a:lstStyle/>
                    <a:p>
                      <a:r>
                        <a:rPr lang="fi-FI" sz="1800" b="1" dirty="0"/>
                        <a:t>&gt; 2 </a:t>
                      </a:r>
                      <a:r>
                        <a:rPr lang="fi-FI" sz="1800" b="1" dirty="0" err="1"/>
                        <a:t>x/vko</a:t>
                      </a:r>
                      <a:endParaRPr lang="fi-FI" sz="1800" b="1" dirty="0"/>
                    </a:p>
                  </a:txBody>
                  <a:tcPr marT="45719" marB="45719">
                    <a:solidFill>
                      <a:srgbClr val="FFFF66"/>
                    </a:solidFill>
                  </a:tcPr>
                </a:tc>
                <a:tc>
                  <a:txBody>
                    <a:bodyPr/>
                    <a:lstStyle/>
                    <a:p>
                      <a:r>
                        <a:rPr lang="fi-FI" sz="1800" b="1" dirty="0"/>
                        <a:t>1.81</a:t>
                      </a:r>
                    </a:p>
                  </a:txBody>
                  <a:tcPr marT="45719" marB="45719">
                    <a:solidFill>
                      <a:srgbClr val="FFFF66"/>
                    </a:solidFill>
                  </a:tcPr>
                </a:tc>
                <a:tc>
                  <a:txBody>
                    <a:bodyPr/>
                    <a:lstStyle/>
                    <a:p>
                      <a:r>
                        <a:rPr lang="fi-FI" sz="1800" b="1" dirty="0"/>
                        <a:t>2.10</a:t>
                      </a:r>
                    </a:p>
                  </a:txBody>
                  <a:tcPr marT="45719" marB="45719">
                    <a:solidFill>
                      <a:srgbClr val="FFFF66"/>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3">
            <a:extLst>
              <a:ext uri="{FF2B5EF4-FFF2-40B4-BE49-F238E27FC236}">
                <a16:creationId xmlns:a16="http://schemas.microsoft.com/office/drawing/2014/main" id="{DC654BC7-7EF6-48B4-8580-5B9222EFD631}"/>
              </a:ext>
            </a:extLst>
          </p:cNvPr>
          <p:cNvSpPr>
            <a:spLocks noGrp="1"/>
          </p:cNvSpPr>
          <p:nvPr>
            <p:ph type="title"/>
          </p:nvPr>
        </p:nvSpPr>
        <p:spPr>
          <a:xfrm>
            <a:off x="1981200" y="274638"/>
            <a:ext cx="8229600" cy="1427553"/>
          </a:xfrm>
        </p:spPr>
        <p:txBody>
          <a:bodyPr/>
          <a:lstStyle/>
          <a:p>
            <a:pPr eaLnBrk="1" hangingPunct="1"/>
            <a:r>
              <a:rPr lang="fi-FI" altLang="fi-FI" sz="2800" b="1" dirty="0"/>
              <a:t>Mikä yhteys on </a:t>
            </a:r>
            <a:r>
              <a:rPr lang="fi-FI" altLang="fi-FI" sz="2800" b="1" u="sng" dirty="0"/>
              <a:t>tomaattien</a:t>
            </a:r>
            <a:r>
              <a:rPr lang="fi-FI" altLang="fi-FI" sz="2800" b="1" dirty="0"/>
              <a:t> ja </a:t>
            </a:r>
            <a:r>
              <a:rPr lang="fi-FI" altLang="fi-FI" sz="2800" b="1" u="sng" dirty="0"/>
              <a:t>hedelmien</a:t>
            </a:r>
            <a:r>
              <a:rPr lang="fi-FI" altLang="fi-FI" sz="2800" b="1" dirty="0"/>
              <a:t> syönnillä riskiin sairastua </a:t>
            </a:r>
            <a:r>
              <a:rPr lang="fi-FI" altLang="fi-FI" sz="2800" b="1" u="sng" dirty="0"/>
              <a:t>munasarjasyöpään</a:t>
            </a:r>
            <a:r>
              <a:rPr lang="fi-FI" altLang="fi-FI" sz="2800" b="1" dirty="0"/>
              <a:t>?</a:t>
            </a:r>
            <a:br>
              <a:rPr lang="fi-FI" altLang="fi-FI" sz="2800" b="1" dirty="0"/>
            </a:br>
            <a:r>
              <a:rPr lang="fi-FI" altLang="fi-FI" sz="2000" dirty="0"/>
              <a:t>AHS</a:t>
            </a:r>
          </a:p>
        </p:txBody>
      </p:sp>
      <p:sp>
        <p:nvSpPr>
          <p:cNvPr id="35843" name="Tekstin paikkamerkki 4">
            <a:extLst>
              <a:ext uri="{FF2B5EF4-FFF2-40B4-BE49-F238E27FC236}">
                <a16:creationId xmlns:a16="http://schemas.microsoft.com/office/drawing/2014/main" id="{96C5F5D2-539D-4A6A-A7B2-F5809A241245}"/>
              </a:ext>
            </a:extLst>
          </p:cNvPr>
          <p:cNvSpPr>
            <a:spLocks noGrp="1"/>
          </p:cNvSpPr>
          <p:nvPr>
            <p:ph type="body" sz="half" idx="1"/>
          </p:nvPr>
        </p:nvSpPr>
        <p:spPr>
          <a:xfrm flipH="1">
            <a:off x="2828925" y="1844676"/>
            <a:ext cx="4706938" cy="4525963"/>
          </a:xfrm>
        </p:spPr>
        <p:txBody>
          <a:bodyPr/>
          <a:lstStyle/>
          <a:p>
            <a:pPr marL="0" indent="0">
              <a:buNone/>
            </a:pPr>
            <a:r>
              <a:rPr lang="fi-FI" altLang="fi-FI"/>
              <a:t>     </a:t>
            </a:r>
          </a:p>
        </p:txBody>
      </p:sp>
      <p:graphicFrame>
        <p:nvGraphicFramePr>
          <p:cNvPr id="8" name="Sisällön paikkamerkki 7">
            <a:extLst>
              <a:ext uri="{FF2B5EF4-FFF2-40B4-BE49-F238E27FC236}">
                <a16:creationId xmlns:a16="http://schemas.microsoft.com/office/drawing/2014/main" id="{F69AECE2-6C90-4545-8B6B-2E5BC40C3D05}"/>
              </a:ext>
            </a:extLst>
          </p:cNvPr>
          <p:cNvGraphicFramePr>
            <a:graphicFrameLocks noGrp="1"/>
          </p:cNvGraphicFramePr>
          <p:nvPr>
            <p:ph sz="quarter" idx="2"/>
          </p:nvPr>
        </p:nvGraphicFramePr>
        <p:xfrm>
          <a:off x="1992313" y="2205038"/>
          <a:ext cx="8218488" cy="1800224"/>
        </p:xfrm>
        <a:graphic>
          <a:graphicData uri="http://schemas.openxmlformats.org/drawingml/2006/table">
            <a:tbl>
              <a:tblPr firstRow="1" bandRow="1">
                <a:tableStyleId>{5C22544A-7EE6-4342-B048-85BDC9FD1C3A}</a:tableStyleId>
              </a:tblPr>
              <a:tblGrid>
                <a:gridCol w="2739496">
                  <a:extLst>
                    <a:ext uri="{9D8B030D-6E8A-4147-A177-3AD203B41FA5}">
                      <a16:colId xmlns:a16="http://schemas.microsoft.com/office/drawing/2014/main" val="20000"/>
                    </a:ext>
                  </a:extLst>
                </a:gridCol>
                <a:gridCol w="2739496">
                  <a:extLst>
                    <a:ext uri="{9D8B030D-6E8A-4147-A177-3AD203B41FA5}">
                      <a16:colId xmlns:a16="http://schemas.microsoft.com/office/drawing/2014/main" val="20001"/>
                    </a:ext>
                  </a:extLst>
                </a:gridCol>
                <a:gridCol w="2739496">
                  <a:extLst>
                    <a:ext uri="{9D8B030D-6E8A-4147-A177-3AD203B41FA5}">
                      <a16:colId xmlns:a16="http://schemas.microsoft.com/office/drawing/2014/main" val="20002"/>
                    </a:ext>
                  </a:extLst>
                </a:gridCol>
              </a:tblGrid>
              <a:tr h="450056">
                <a:tc>
                  <a:txBody>
                    <a:bodyPr/>
                    <a:lstStyle/>
                    <a:p>
                      <a:r>
                        <a:rPr lang="fi-FI" sz="1800" b="1" dirty="0"/>
                        <a:t>Tomaattien syönti</a:t>
                      </a:r>
                    </a:p>
                  </a:txBody>
                  <a:tcPr marT="45721" marB="45721">
                    <a:solidFill>
                      <a:srgbClr val="FF3300"/>
                    </a:solidFill>
                  </a:tcPr>
                </a:tc>
                <a:tc>
                  <a:txBody>
                    <a:bodyPr/>
                    <a:lstStyle/>
                    <a:p>
                      <a:r>
                        <a:rPr lang="fi-FI" sz="1800" b="1" dirty="0"/>
                        <a:t>Kaikki naiset</a:t>
                      </a:r>
                    </a:p>
                  </a:txBody>
                  <a:tcPr marT="45721" marB="45721">
                    <a:solidFill>
                      <a:srgbClr val="FF3300"/>
                    </a:solidFill>
                  </a:tcPr>
                </a:tc>
                <a:tc>
                  <a:txBody>
                    <a:bodyPr/>
                    <a:lstStyle/>
                    <a:p>
                      <a:r>
                        <a:rPr lang="fi-FI" sz="1800" b="1" dirty="0"/>
                        <a:t>Vaihdevuosien jälkeen</a:t>
                      </a:r>
                    </a:p>
                  </a:txBody>
                  <a:tcPr marT="45721" marB="45721">
                    <a:solidFill>
                      <a:srgbClr val="FF3300"/>
                    </a:solidFill>
                  </a:tcPr>
                </a:tc>
                <a:extLst>
                  <a:ext uri="{0D108BD9-81ED-4DB2-BD59-A6C34878D82A}">
                    <a16:rowId xmlns:a16="http://schemas.microsoft.com/office/drawing/2014/main" val="10000"/>
                  </a:ext>
                </a:extLst>
              </a:tr>
              <a:tr h="450056">
                <a:tc>
                  <a:txBody>
                    <a:bodyPr/>
                    <a:lstStyle/>
                    <a:p>
                      <a:r>
                        <a:rPr lang="fi-FI" sz="1800" b="1" dirty="0"/>
                        <a:t>≤ 1x/vko</a:t>
                      </a:r>
                    </a:p>
                  </a:txBody>
                  <a:tcPr marT="45721" marB="45721">
                    <a:solidFill>
                      <a:srgbClr val="FF9900"/>
                    </a:solidFill>
                  </a:tcPr>
                </a:tc>
                <a:tc>
                  <a:txBody>
                    <a:bodyPr/>
                    <a:lstStyle/>
                    <a:p>
                      <a:r>
                        <a:rPr lang="fi-FI" sz="1800" b="1" dirty="0"/>
                        <a:t>1.00</a:t>
                      </a:r>
                    </a:p>
                  </a:txBody>
                  <a:tcPr marT="45721" marB="45721">
                    <a:solidFill>
                      <a:srgbClr val="FF9900"/>
                    </a:solidFill>
                  </a:tcPr>
                </a:tc>
                <a:tc>
                  <a:txBody>
                    <a:bodyPr/>
                    <a:lstStyle/>
                    <a:p>
                      <a:r>
                        <a:rPr lang="fi-FI" sz="1800" b="1" dirty="0"/>
                        <a:t>1.00</a:t>
                      </a:r>
                    </a:p>
                  </a:txBody>
                  <a:tcPr marT="45721" marB="45721">
                    <a:solidFill>
                      <a:srgbClr val="FF9900"/>
                    </a:solidFill>
                  </a:tcPr>
                </a:tc>
                <a:extLst>
                  <a:ext uri="{0D108BD9-81ED-4DB2-BD59-A6C34878D82A}">
                    <a16:rowId xmlns:a16="http://schemas.microsoft.com/office/drawing/2014/main" val="10001"/>
                  </a:ext>
                </a:extLst>
              </a:tr>
              <a:tr h="450056">
                <a:tc>
                  <a:txBody>
                    <a:bodyPr/>
                    <a:lstStyle/>
                    <a:p>
                      <a:r>
                        <a:rPr lang="fi-FI" sz="1800" b="1" dirty="0"/>
                        <a:t>&lt; 5</a:t>
                      </a:r>
                      <a:r>
                        <a:rPr lang="fi-FI" sz="1800" b="1" baseline="0" dirty="0"/>
                        <a:t> </a:t>
                      </a:r>
                      <a:r>
                        <a:rPr lang="fi-FI" sz="1800" b="1" baseline="0" dirty="0" err="1"/>
                        <a:t>x/vko</a:t>
                      </a:r>
                      <a:endParaRPr lang="fi-FI" sz="1800" b="1" dirty="0"/>
                    </a:p>
                  </a:txBody>
                  <a:tcPr marT="45721" marB="45721">
                    <a:solidFill>
                      <a:srgbClr val="FF9900"/>
                    </a:solidFill>
                  </a:tcPr>
                </a:tc>
                <a:tc>
                  <a:txBody>
                    <a:bodyPr/>
                    <a:lstStyle/>
                    <a:p>
                      <a:r>
                        <a:rPr lang="fi-FI" sz="1800" b="1" dirty="0"/>
                        <a:t>0.72</a:t>
                      </a:r>
                    </a:p>
                  </a:txBody>
                  <a:tcPr marT="45721" marB="45721">
                    <a:solidFill>
                      <a:srgbClr val="FF9900"/>
                    </a:solidFill>
                  </a:tcPr>
                </a:tc>
                <a:tc>
                  <a:txBody>
                    <a:bodyPr/>
                    <a:lstStyle/>
                    <a:p>
                      <a:r>
                        <a:rPr lang="fi-FI" sz="1800" b="1" dirty="0"/>
                        <a:t>0.55</a:t>
                      </a:r>
                    </a:p>
                  </a:txBody>
                  <a:tcPr marT="45721" marB="45721">
                    <a:solidFill>
                      <a:srgbClr val="FF9900"/>
                    </a:solidFill>
                  </a:tcPr>
                </a:tc>
                <a:extLst>
                  <a:ext uri="{0D108BD9-81ED-4DB2-BD59-A6C34878D82A}">
                    <a16:rowId xmlns:a16="http://schemas.microsoft.com/office/drawing/2014/main" val="10002"/>
                  </a:ext>
                </a:extLst>
              </a:tr>
              <a:tr h="450056">
                <a:tc>
                  <a:txBody>
                    <a:bodyPr/>
                    <a:lstStyle/>
                    <a:p>
                      <a:r>
                        <a:rPr lang="fi-FI" sz="1800" b="1" dirty="0"/>
                        <a:t>≥ 5 </a:t>
                      </a:r>
                      <a:r>
                        <a:rPr lang="fi-FI" sz="1800" b="1" dirty="0" err="1"/>
                        <a:t>x/vko</a:t>
                      </a:r>
                      <a:endParaRPr lang="fi-FI" sz="1800" b="1" dirty="0"/>
                    </a:p>
                  </a:txBody>
                  <a:tcPr marT="45721" marB="45721">
                    <a:solidFill>
                      <a:srgbClr val="FF9900"/>
                    </a:solidFill>
                  </a:tcPr>
                </a:tc>
                <a:tc>
                  <a:txBody>
                    <a:bodyPr/>
                    <a:lstStyle/>
                    <a:p>
                      <a:r>
                        <a:rPr lang="fi-FI" sz="1800" b="1" dirty="0"/>
                        <a:t>0.32</a:t>
                      </a:r>
                    </a:p>
                  </a:txBody>
                  <a:tcPr marT="45721" marB="45721">
                    <a:solidFill>
                      <a:srgbClr val="FF9900"/>
                    </a:solidFill>
                  </a:tcPr>
                </a:tc>
                <a:tc>
                  <a:txBody>
                    <a:bodyPr/>
                    <a:lstStyle/>
                    <a:p>
                      <a:r>
                        <a:rPr lang="fi-FI" sz="1800" b="1" dirty="0"/>
                        <a:t>0.32</a:t>
                      </a:r>
                    </a:p>
                  </a:txBody>
                  <a:tcPr marT="45721" marB="45721">
                    <a:solidFill>
                      <a:srgbClr val="FF9900"/>
                    </a:solidFill>
                  </a:tcPr>
                </a:tc>
                <a:extLst>
                  <a:ext uri="{0D108BD9-81ED-4DB2-BD59-A6C34878D82A}">
                    <a16:rowId xmlns:a16="http://schemas.microsoft.com/office/drawing/2014/main" val="10003"/>
                  </a:ext>
                </a:extLst>
              </a:tr>
            </a:tbl>
          </a:graphicData>
        </a:graphic>
      </p:graphicFrame>
      <p:graphicFrame>
        <p:nvGraphicFramePr>
          <p:cNvPr id="9" name="Sisällön paikkamerkki 8">
            <a:extLst>
              <a:ext uri="{FF2B5EF4-FFF2-40B4-BE49-F238E27FC236}">
                <a16:creationId xmlns:a16="http://schemas.microsoft.com/office/drawing/2014/main" id="{8A46B819-DC30-43FB-A7C2-3305D243AA90}"/>
              </a:ext>
            </a:extLst>
          </p:cNvPr>
          <p:cNvGraphicFramePr>
            <a:graphicFrameLocks noGrp="1"/>
          </p:cNvGraphicFramePr>
          <p:nvPr>
            <p:ph sz="quarter" idx="3"/>
          </p:nvPr>
        </p:nvGraphicFramePr>
        <p:xfrm>
          <a:off x="1992313" y="4365625"/>
          <a:ext cx="8218488" cy="1943100"/>
        </p:xfrm>
        <a:graphic>
          <a:graphicData uri="http://schemas.openxmlformats.org/drawingml/2006/table">
            <a:tbl>
              <a:tblPr firstRow="1" bandRow="1">
                <a:tableStyleId>{5C22544A-7EE6-4342-B048-85BDC9FD1C3A}</a:tableStyleId>
              </a:tblPr>
              <a:tblGrid>
                <a:gridCol w="2739496">
                  <a:extLst>
                    <a:ext uri="{9D8B030D-6E8A-4147-A177-3AD203B41FA5}">
                      <a16:colId xmlns:a16="http://schemas.microsoft.com/office/drawing/2014/main" val="20000"/>
                    </a:ext>
                  </a:extLst>
                </a:gridCol>
                <a:gridCol w="2739496">
                  <a:extLst>
                    <a:ext uri="{9D8B030D-6E8A-4147-A177-3AD203B41FA5}">
                      <a16:colId xmlns:a16="http://schemas.microsoft.com/office/drawing/2014/main" val="20001"/>
                    </a:ext>
                  </a:extLst>
                </a:gridCol>
                <a:gridCol w="2739496">
                  <a:extLst>
                    <a:ext uri="{9D8B030D-6E8A-4147-A177-3AD203B41FA5}">
                      <a16:colId xmlns:a16="http://schemas.microsoft.com/office/drawing/2014/main" val="20002"/>
                    </a:ext>
                  </a:extLst>
                </a:gridCol>
              </a:tblGrid>
              <a:tr h="456455">
                <a:tc>
                  <a:txBody>
                    <a:bodyPr/>
                    <a:lstStyle/>
                    <a:p>
                      <a:r>
                        <a:rPr lang="fi-FI" sz="1800" b="1" dirty="0"/>
                        <a:t>Hedelmien syönti</a:t>
                      </a:r>
                    </a:p>
                  </a:txBody>
                  <a:tcPr marT="45694" marB="45694">
                    <a:solidFill>
                      <a:srgbClr val="669900"/>
                    </a:solidFill>
                  </a:tcPr>
                </a:tc>
                <a:tc>
                  <a:txBody>
                    <a:bodyPr/>
                    <a:lstStyle/>
                    <a:p>
                      <a:endParaRPr lang="fi-FI" sz="1800" b="1" dirty="0"/>
                    </a:p>
                  </a:txBody>
                  <a:tcPr marT="45694" marB="45694">
                    <a:solidFill>
                      <a:srgbClr val="669900"/>
                    </a:solidFill>
                  </a:tcPr>
                </a:tc>
                <a:tc>
                  <a:txBody>
                    <a:bodyPr/>
                    <a:lstStyle/>
                    <a:p>
                      <a:endParaRPr lang="fi-FI" sz="1800" b="1" dirty="0"/>
                    </a:p>
                  </a:txBody>
                  <a:tcPr marT="45694" marB="45694">
                    <a:solidFill>
                      <a:srgbClr val="669900"/>
                    </a:solidFill>
                  </a:tcPr>
                </a:tc>
                <a:extLst>
                  <a:ext uri="{0D108BD9-81ED-4DB2-BD59-A6C34878D82A}">
                    <a16:rowId xmlns:a16="http://schemas.microsoft.com/office/drawing/2014/main" val="10000"/>
                  </a:ext>
                </a:extLst>
              </a:tr>
              <a:tr h="456455">
                <a:tc>
                  <a:txBody>
                    <a:bodyPr/>
                    <a:lstStyle/>
                    <a:p>
                      <a:r>
                        <a:rPr lang="fi-FI" sz="1800" b="1" dirty="0"/>
                        <a:t>≤ 5 </a:t>
                      </a:r>
                      <a:r>
                        <a:rPr lang="fi-FI" sz="1800" b="1" dirty="0" err="1"/>
                        <a:t>x/vko</a:t>
                      </a:r>
                      <a:endParaRPr lang="fi-FI" sz="1800" b="1" dirty="0"/>
                    </a:p>
                  </a:txBody>
                  <a:tcPr marT="45694" marB="45694">
                    <a:solidFill>
                      <a:srgbClr val="99FF33"/>
                    </a:solidFill>
                  </a:tcPr>
                </a:tc>
                <a:tc>
                  <a:txBody>
                    <a:bodyPr/>
                    <a:lstStyle/>
                    <a:p>
                      <a:r>
                        <a:rPr lang="fi-FI" sz="1800" b="1" dirty="0"/>
                        <a:t>1.00</a:t>
                      </a:r>
                    </a:p>
                  </a:txBody>
                  <a:tcPr marT="45694" marB="45694">
                    <a:solidFill>
                      <a:srgbClr val="99FF33"/>
                    </a:solidFill>
                  </a:tcPr>
                </a:tc>
                <a:tc>
                  <a:txBody>
                    <a:bodyPr/>
                    <a:lstStyle/>
                    <a:p>
                      <a:r>
                        <a:rPr lang="fi-FI" sz="1800" b="1" dirty="0"/>
                        <a:t>1.00</a:t>
                      </a:r>
                    </a:p>
                  </a:txBody>
                  <a:tcPr marT="45694" marB="45694">
                    <a:solidFill>
                      <a:srgbClr val="99FF33"/>
                    </a:solidFill>
                  </a:tcPr>
                </a:tc>
                <a:extLst>
                  <a:ext uri="{0D108BD9-81ED-4DB2-BD59-A6C34878D82A}">
                    <a16:rowId xmlns:a16="http://schemas.microsoft.com/office/drawing/2014/main" val="10001"/>
                  </a:ext>
                </a:extLst>
              </a:tr>
              <a:tr h="456455">
                <a:tc>
                  <a:txBody>
                    <a:bodyPr/>
                    <a:lstStyle/>
                    <a:p>
                      <a:r>
                        <a:rPr lang="fi-FI" sz="1800" b="1" dirty="0"/>
                        <a:t>1-2 x/päivä</a:t>
                      </a:r>
                    </a:p>
                  </a:txBody>
                  <a:tcPr marT="45694" marB="45694">
                    <a:solidFill>
                      <a:srgbClr val="99FF33"/>
                    </a:solidFill>
                  </a:tcPr>
                </a:tc>
                <a:tc>
                  <a:txBody>
                    <a:bodyPr/>
                    <a:lstStyle/>
                    <a:p>
                      <a:r>
                        <a:rPr lang="fi-FI" sz="1800" b="1" dirty="0"/>
                        <a:t>1.24</a:t>
                      </a:r>
                    </a:p>
                  </a:txBody>
                  <a:tcPr marT="45694" marB="45694">
                    <a:solidFill>
                      <a:srgbClr val="99FF33"/>
                    </a:solidFill>
                  </a:tcPr>
                </a:tc>
                <a:tc>
                  <a:txBody>
                    <a:bodyPr/>
                    <a:lstStyle/>
                    <a:p>
                      <a:r>
                        <a:rPr lang="fi-FI" sz="1800" b="1" dirty="0"/>
                        <a:t>1.37</a:t>
                      </a:r>
                    </a:p>
                  </a:txBody>
                  <a:tcPr marT="45694" marB="45694">
                    <a:solidFill>
                      <a:srgbClr val="99FF33"/>
                    </a:solidFill>
                  </a:tcPr>
                </a:tc>
                <a:extLst>
                  <a:ext uri="{0D108BD9-81ED-4DB2-BD59-A6C34878D82A}">
                    <a16:rowId xmlns:a16="http://schemas.microsoft.com/office/drawing/2014/main" val="10002"/>
                  </a:ext>
                </a:extLst>
              </a:tr>
              <a:tr h="573735">
                <a:tc>
                  <a:txBody>
                    <a:bodyPr/>
                    <a:lstStyle/>
                    <a:p>
                      <a:r>
                        <a:rPr lang="fi-FI" sz="1800" b="1" dirty="0"/>
                        <a:t>&gt; 2x/päivä</a:t>
                      </a:r>
                    </a:p>
                  </a:txBody>
                  <a:tcPr marT="45694" marB="45694">
                    <a:solidFill>
                      <a:srgbClr val="99FF33"/>
                    </a:solidFill>
                  </a:tcPr>
                </a:tc>
                <a:tc>
                  <a:txBody>
                    <a:bodyPr/>
                    <a:lstStyle/>
                    <a:p>
                      <a:r>
                        <a:rPr lang="fi-FI" sz="1800" b="1" dirty="0"/>
                        <a:t>0.59</a:t>
                      </a:r>
                    </a:p>
                  </a:txBody>
                  <a:tcPr marT="45694" marB="45694">
                    <a:solidFill>
                      <a:srgbClr val="99FF33"/>
                    </a:solidFill>
                  </a:tcPr>
                </a:tc>
                <a:tc>
                  <a:txBody>
                    <a:bodyPr/>
                    <a:lstStyle/>
                    <a:p>
                      <a:r>
                        <a:rPr lang="fi-FI" sz="1800" b="1" dirty="0"/>
                        <a:t>0.53</a:t>
                      </a:r>
                    </a:p>
                  </a:txBody>
                  <a:tcPr marT="45694" marB="45694">
                    <a:solidFill>
                      <a:srgbClr val="99FF33"/>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tsikko 1">
            <a:extLst>
              <a:ext uri="{FF2B5EF4-FFF2-40B4-BE49-F238E27FC236}">
                <a16:creationId xmlns:a16="http://schemas.microsoft.com/office/drawing/2014/main" id="{FD47CA08-5D69-4558-9FAE-62C9AAD0AB85}"/>
              </a:ext>
            </a:extLst>
          </p:cNvPr>
          <p:cNvSpPr>
            <a:spLocks noGrp="1"/>
          </p:cNvSpPr>
          <p:nvPr>
            <p:ph type="title"/>
          </p:nvPr>
        </p:nvSpPr>
        <p:spPr>
          <a:xfrm>
            <a:off x="1981200" y="274639"/>
            <a:ext cx="8229600" cy="1530715"/>
          </a:xfrm>
        </p:spPr>
        <p:txBody>
          <a:bodyPr/>
          <a:lstStyle/>
          <a:p>
            <a:pPr eaLnBrk="1" hangingPunct="1"/>
            <a:r>
              <a:rPr lang="fi-FI" altLang="fi-FI" sz="2800" b="1" dirty="0"/>
              <a:t>Mikä yhteys on </a:t>
            </a:r>
            <a:r>
              <a:rPr lang="fi-FI" altLang="fi-FI" sz="2800" b="1" u="sng" dirty="0"/>
              <a:t>palkokasvien</a:t>
            </a:r>
            <a:r>
              <a:rPr lang="fi-FI" altLang="fi-FI" sz="2800" b="1" dirty="0"/>
              <a:t> syönnillä ja riskillä sairastua </a:t>
            </a:r>
            <a:r>
              <a:rPr lang="fi-FI" altLang="fi-FI" sz="2800" b="1" u="sng" dirty="0"/>
              <a:t>eturauhasen</a:t>
            </a:r>
            <a:r>
              <a:rPr lang="fi-FI" altLang="fi-FI" sz="2800" b="1" dirty="0"/>
              <a:t> syöpään?</a:t>
            </a:r>
            <a:br>
              <a:rPr lang="fi-FI" altLang="fi-FI" sz="2800" b="1" dirty="0"/>
            </a:br>
            <a:r>
              <a:rPr lang="fi-FI" altLang="fi-FI" sz="2000" dirty="0" err="1"/>
              <a:t>Wiley-Liss</a:t>
            </a:r>
            <a:r>
              <a:rPr lang="fi-FI" altLang="fi-FI" sz="2000" dirty="0"/>
              <a:t> 1989. (AHS-1) </a:t>
            </a:r>
          </a:p>
        </p:txBody>
      </p:sp>
      <p:graphicFrame>
        <p:nvGraphicFramePr>
          <p:cNvPr id="4" name="Sisällön paikkamerkki 3">
            <a:extLst>
              <a:ext uri="{FF2B5EF4-FFF2-40B4-BE49-F238E27FC236}">
                <a16:creationId xmlns:a16="http://schemas.microsoft.com/office/drawing/2014/main" id="{C58F4926-0FB3-420B-BDE7-34F6384F9A46}"/>
              </a:ext>
            </a:extLst>
          </p:cNvPr>
          <p:cNvGraphicFramePr>
            <a:graphicFrameLocks noGrp="1"/>
          </p:cNvGraphicFramePr>
          <p:nvPr>
            <p:ph idx="1"/>
          </p:nvPr>
        </p:nvGraphicFramePr>
        <p:xfrm>
          <a:off x="1981200" y="2349500"/>
          <a:ext cx="8229600" cy="410368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025922">
                <a:tc>
                  <a:txBody>
                    <a:bodyPr/>
                    <a:lstStyle/>
                    <a:p>
                      <a:r>
                        <a:rPr lang="fi-FI" sz="2800" b="1" dirty="0"/>
                        <a:t>Syö palkokasveja</a:t>
                      </a:r>
                    </a:p>
                  </a:txBody>
                  <a:tcPr marT="45711" marB="45711">
                    <a:solidFill>
                      <a:srgbClr val="006600"/>
                    </a:solidFill>
                  </a:tcPr>
                </a:tc>
                <a:tc>
                  <a:txBody>
                    <a:bodyPr/>
                    <a:lstStyle/>
                    <a:p>
                      <a:r>
                        <a:rPr lang="fi-FI" sz="2800" b="1" dirty="0"/>
                        <a:t>Riski</a:t>
                      </a:r>
                    </a:p>
                  </a:txBody>
                  <a:tcPr marT="45711" marB="45711">
                    <a:solidFill>
                      <a:srgbClr val="006600"/>
                    </a:solidFill>
                  </a:tcPr>
                </a:tc>
                <a:extLst>
                  <a:ext uri="{0D108BD9-81ED-4DB2-BD59-A6C34878D82A}">
                    <a16:rowId xmlns:a16="http://schemas.microsoft.com/office/drawing/2014/main" val="10000"/>
                  </a:ext>
                </a:extLst>
              </a:tr>
              <a:tr h="1025922">
                <a:tc>
                  <a:txBody>
                    <a:bodyPr/>
                    <a:lstStyle/>
                    <a:p>
                      <a:r>
                        <a:rPr lang="fi-FI" sz="2800" b="1" dirty="0"/>
                        <a:t>&lt; 1x/kk</a:t>
                      </a:r>
                    </a:p>
                  </a:txBody>
                  <a:tcPr marT="45711" marB="45711">
                    <a:solidFill>
                      <a:srgbClr val="00CC00"/>
                    </a:solidFill>
                  </a:tcPr>
                </a:tc>
                <a:tc>
                  <a:txBody>
                    <a:bodyPr/>
                    <a:lstStyle/>
                    <a:p>
                      <a:r>
                        <a:rPr lang="fi-FI" sz="2800" b="1" dirty="0"/>
                        <a:t>1.00</a:t>
                      </a:r>
                    </a:p>
                  </a:txBody>
                  <a:tcPr marT="45711" marB="45711">
                    <a:solidFill>
                      <a:srgbClr val="00CC00"/>
                    </a:solidFill>
                  </a:tcPr>
                </a:tc>
                <a:extLst>
                  <a:ext uri="{0D108BD9-81ED-4DB2-BD59-A6C34878D82A}">
                    <a16:rowId xmlns:a16="http://schemas.microsoft.com/office/drawing/2014/main" val="10001"/>
                  </a:ext>
                </a:extLst>
              </a:tr>
              <a:tr h="1025922">
                <a:tc>
                  <a:txBody>
                    <a:bodyPr/>
                    <a:lstStyle/>
                    <a:p>
                      <a:r>
                        <a:rPr lang="fi-FI" sz="2800" b="1" dirty="0"/>
                        <a:t>1-2 </a:t>
                      </a:r>
                      <a:r>
                        <a:rPr lang="fi-FI" sz="2800" b="1" dirty="0" err="1"/>
                        <a:t>x/vko</a:t>
                      </a:r>
                      <a:endParaRPr lang="fi-FI" sz="2800" b="1" dirty="0"/>
                    </a:p>
                  </a:txBody>
                  <a:tcPr marT="45711" marB="45711">
                    <a:solidFill>
                      <a:srgbClr val="669900"/>
                    </a:solidFill>
                  </a:tcPr>
                </a:tc>
                <a:tc>
                  <a:txBody>
                    <a:bodyPr/>
                    <a:lstStyle/>
                    <a:p>
                      <a:r>
                        <a:rPr lang="fi-FI" sz="2800" b="1" dirty="0"/>
                        <a:t>0.74</a:t>
                      </a:r>
                    </a:p>
                  </a:txBody>
                  <a:tcPr marT="45711" marB="45711">
                    <a:solidFill>
                      <a:srgbClr val="669900"/>
                    </a:solidFill>
                  </a:tcPr>
                </a:tc>
                <a:extLst>
                  <a:ext uri="{0D108BD9-81ED-4DB2-BD59-A6C34878D82A}">
                    <a16:rowId xmlns:a16="http://schemas.microsoft.com/office/drawing/2014/main" val="10002"/>
                  </a:ext>
                </a:extLst>
              </a:tr>
              <a:tr h="1025922">
                <a:tc>
                  <a:txBody>
                    <a:bodyPr/>
                    <a:lstStyle/>
                    <a:p>
                      <a:r>
                        <a:rPr lang="fi-FI" sz="2800" b="1" dirty="0"/>
                        <a:t>≥ 3 </a:t>
                      </a:r>
                      <a:r>
                        <a:rPr lang="fi-FI" sz="2800" b="1" dirty="0" err="1"/>
                        <a:t>x/vko</a:t>
                      </a:r>
                      <a:endParaRPr lang="fi-FI" sz="2800" b="1" dirty="0"/>
                    </a:p>
                  </a:txBody>
                  <a:tcPr marT="45711" marB="45711">
                    <a:solidFill>
                      <a:srgbClr val="99FF33"/>
                    </a:solidFill>
                  </a:tcPr>
                </a:tc>
                <a:tc>
                  <a:txBody>
                    <a:bodyPr/>
                    <a:lstStyle/>
                    <a:p>
                      <a:r>
                        <a:rPr lang="fi-FI" sz="2800" b="1" dirty="0"/>
                        <a:t>0.53</a:t>
                      </a:r>
                    </a:p>
                  </a:txBody>
                  <a:tcPr marT="45711" marB="45711">
                    <a:solidFill>
                      <a:srgbClr val="99FF33"/>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a:extLst>
              <a:ext uri="{FF2B5EF4-FFF2-40B4-BE49-F238E27FC236}">
                <a16:creationId xmlns:a16="http://schemas.microsoft.com/office/drawing/2014/main" id="{E9884DEF-B72C-4522-8687-D91E3630FFD8}"/>
              </a:ext>
            </a:extLst>
          </p:cNvPr>
          <p:cNvSpPr>
            <a:spLocks noGrp="1"/>
          </p:cNvSpPr>
          <p:nvPr>
            <p:ph type="title"/>
          </p:nvPr>
        </p:nvSpPr>
        <p:spPr>
          <a:xfrm>
            <a:off x="1981200" y="274638"/>
            <a:ext cx="8229600" cy="1802691"/>
          </a:xfrm>
        </p:spPr>
        <p:txBody>
          <a:bodyPr/>
          <a:lstStyle/>
          <a:p>
            <a:pPr eaLnBrk="1" hangingPunct="1"/>
            <a:r>
              <a:rPr lang="fi-FI" altLang="fi-FI" sz="2800" b="1" dirty="0"/>
              <a:t>Mikä yhteys on </a:t>
            </a:r>
            <a:r>
              <a:rPr lang="fi-FI" altLang="fi-FI" sz="2800" b="1" u="sng" dirty="0"/>
              <a:t>tomaattien</a:t>
            </a:r>
            <a:r>
              <a:rPr lang="fi-FI" altLang="fi-FI" sz="2800" b="1" dirty="0"/>
              <a:t> syönnillä ja riskillä sairastua </a:t>
            </a:r>
            <a:r>
              <a:rPr lang="fi-FI" altLang="fi-FI" sz="2800" b="1" u="sng" dirty="0"/>
              <a:t>eturauhasen</a:t>
            </a:r>
            <a:r>
              <a:rPr lang="fi-FI" altLang="fi-FI" sz="2800" b="1" dirty="0"/>
              <a:t> syöpään?</a:t>
            </a:r>
            <a:br>
              <a:rPr lang="fi-FI" altLang="fi-FI" sz="2800" b="1" dirty="0"/>
            </a:br>
            <a:r>
              <a:rPr lang="fi-FI" altLang="fi-FI" sz="2000" dirty="0" err="1"/>
              <a:t>Wiley-Liss</a:t>
            </a:r>
            <a:r>
              <a:rPr lang="fi-FI" altLang="fi-FI" sz="2000" dirty="0"/>
              <a:t> 1989 (AHS-1)</a:t>
            </a:r>
          </a:p>
        </p:txBody>
      </p:sp>
      <p:graphicFrame>
        <p:nvGraphicFramePr>
          <p:cNvPr id="4" name="Sisällön paikkamerkki 3">
            <a:extLst>
              <a:ext uri="{FF2B5EF4-FFF2-40B4-BE49-F238E27FC236}">
                <a16:creationId xmlns:a16="http://schemas.microsoft.com/office/drawing/2014/main" id="{E548E35C-53CC-4ADB-AE35-632810705139}"/>
              </a:ext>
            </a:extLst>
          </p:cNvPr>
          <p:cNvGraphicFramePr>
            <a:graphicFrameLocks noGrp="1"/>
          </p:cNvGraphicFramePr>
          <p:nvPr>
            <p:ph idx="1"/>
          </p:nvPr>
        </p:nvGraphicFramePr>
        <p:xfrm>
          <a:off x="2063750" y="2636838"/>
          <a:ext cx="8229600" cy="328295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820738">
                <a:tc>
                  <a:txBody>
                    <a:bodyPr/>
                    <a:lstStyle/>
                    <a:p>
                      <a:r>
                        <a:rPr lang="fi-FI" sz="2800" b="1" dirty="0"/>
                        <a:t>Tomaattien syönti</a:t>
                      </a:r>
                    </a:p>
                  </a:txBody>
                  <a:tcPr marT="45712" marB="45712">
                    <a:solidFill>
                      <a:srgbClr val="CC0000"/>
                    </a:solidFill>
                  </a:tcPr>
                </a:tc>
                <a:tc>
                  <a:txBody>
                    <a:bodyPr/>
                    <a:lstStyle/>
                    <a:p>
                      <a:r>
                        <a:rPr lang="fi-FI" sz="2800" b="1" dirty="0"/>
                        <a:t>Riski</a:t>
                      </a:r>
                    </a:p>
                  </a:txBody>
                  <a:tcPr marT="45712" marB="45712">
                    <a:solidFill>
                      <a:srgbClr val="CC0000"/>
                    </a:solidFill>
                  </a:tcPr>
                </a:tc>
                <a:extLst>
                  <a:ext uri="{0D108BD9-81ED-4DB2-BD59-A6C34878D82A}">
                    <a16:rowId xmlns:a16="http://schemas.microsoft.com/office/drawing/2014/main" val="10000"/>
                  </a:ext>
                </a:extLst>
              </a:tr>
              <a:tr h="820738">
                <a:tc>
                  <a:txBody>
                    <a:bodyPr/>
                    <a:lstStyle/>
                    <a:p>
                      <a:r>
                        <a:rPr lang="fi-FI" sz="2800" b="1" dirty="0"/>
                        <a:t>&lt; 1x/vko</a:t>
                      </a:r>
                    </a:p>
                  </a:txBody>
                  <a:tcPr marT="45712" marB="45712">
                    <a:solidFill>
                      <a:srgbClr val="FFCC00"/>
                    </a:solidFill>
                  </a:tcPr>
                </a:tc>
                <a:tc>
                  <a:txBody>
                    <a:bodyPr/>
                    <a:lstStyle/>
                    <a:p>
                      <a:r>
                        <a:rPr lang="fi-FI" sz="2800" b="1" dirty="0"/>
                        <a:t>1.00</a:t>
                      </a:r>
                    </a:p>
                  </a:txBody>
                  <a:tcPr marT="45712" marB="45712">
                    <a:solidFill>
                      <a:srgbClr val="FFCC00"/>
                    </a:solidFill>
                  </a:tcPr>
                </a:tc>
                <a:extLst>
                  <a:ext uri="{0D108BD9-81ED-4DB2-BD59-A6C34878D82A}">
                    <a16:rowId xmlns:a16="http://schemas.microsoft.com/office/drawing/2014/main" val="10001"/>
                  </a:ext>
                </a:extLst>
              </a:tr>
              <a:tr h="820738">
                <a:tc>
                  <a:txBody>
                    <a:bodyPr/>
                    <a:lstStyle/>
                    <a:p>
                      <a:r>
                        <a:rPr lang="fi-FI" sz="2800" b="1" dirty="0"/>
                        <a:t>1-4 </a:t>
                      </a:r>
                      <a:r>
                        <a:rPr lang="fi-FI" sz="2800" b="1" dirty="0" err="1"/>
                        <a:t>x/vko</a:t>
                      </a:r>
                      <a:endParaRPr lang="fi-FI" sz="2800" b="1" dirty="0"/>
                    </a:p>
                  </a:txBody>
                  <a:tcPr marT="45712" marB="45712">
                    <a:solidFill>
                      <a:srgbClr val="FF9900"/>
                    </a:solidFill>
                  </a:tcPr>
                </a:tc>
                <a:tc>
                  <a:txBody>
                    <a:bodyPr/>
                    <a:lstStyle/>
                    <a:p>
                      <a:r>
                        <a:rPr lang="fi-FI" sz="2800" b="1" dirty="0"/>
                        <a:t>0.64</a:t>
                      </a:r>
                    </a:p>
                  </a:txBody>
                  <a:tcPr marT="45712" marB="45712">
                    <a:solidFill>
                      <a:srgbClr val="FF9900"/>
                    </a:solidFill>
                  </a:tcPr>
                </a:tc>
                <a:extLst>
                  <a:ext uri="{0D108BD9-81ED-4DB2-BD59-A6C34878D82A}">
                    <a16:rowId xmlns:a16="http://schemas.microsoft.com/office/drawing/2014/main" val="10002"/>
                  </a:ext>
                </a:extLst>
              </a:tr>
              <a:tr h="820738">
                <a:tc>
                  <a:txBody>
                    <a:bodyPr/>
                    <a:lstStyle/>
                    <a:p>
                      <a:r>
                        <a:rPr lang="fi-FI" sz="2800" b="1" dirty="0"/>
                        <a:t>≥ 5 </a:t>
                      </a:r>
                      <a:r>
                        <a:rPr lang="fi-FI" sz="2800" b="1" dirty="0" err="1"/>
                        <a:t>x/vko</a:t>
                      </a:r>
                      <a:endParaRPr lang="fi-FI" sz="2800" b="1" dirty="0"/>
                    </a:p>
                  </a:txBody>
                  <a:tcPr marT="45712" marB="45712">
                    <a:solidFill>
                      <a:srgbClr val="FF3300"/>
                    </a:solidFill>
                  </a:tcPr>
                </a:tc>
                <a:tc>
                  <a:txBody>
                    <a:bodyPr/>
                    <a:lstStyle/>
                    <a:p>
                      <a:r>
                        <a:rPr lang="fi-FI" sz="2800" b="1" dirty="0"/>
                        <a:t>0.60</a:t>
                      </a:r>
                    </a:p>
                  </a:txBody>
                  <a:tcPr marT="45712" marB="45712">
                    <a:solidFill>
                      <a:srgbClr val="FF330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oy">
            <a:extLst>
              <a:ext uri="{FF2B5EF4-FFF2-40B4-BE49-F238E27FC236}">
                <a16:creationId xmlns:a16="http://schemas.microsoft.com/office/drawing/2014/main" id="{ABF711E9-82AE-4FC9-9031-E277838C0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587" y="136188"/>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kstiruutu 1">
            <a:extLst>
              <a:ext uri="{FF2B5EF4-FFF2-40B4-BE49-F238E27FC236}">
                <a16:creationId xmlns:a16="http://schemas.microsoft.com/office/drawing/2014/main" id="{A33A9E32-E325-AABA-ACC8-BF2E0DBD17A0}"/>
              </a:ext>
            </a:extLst>
          </p:cNvPr>
          <p:cNvSpPr txBox="1"/>
          <p:nvPr/>
        </p:nvSpPr>
        <p:spPr>
          <a:xfrm>
            <a:off x="9119681" y="500976"/>
            <a:ext cx="641522" cy="369332"/>
          </a:xfrm>
          <a:prstGeom prst="rect">
            <a:avLst/>
          </a:prstGeom>
          <a:noFill/>
          <a:ln>
            <a:solidFill>
              <a:schemeClr val="bg1"/>
            </a:solidFill>
          </a:ln>
        </p:spPr>
        <p:txBody>
          <a:bodyPr wrap="none" rtlCol="0">
            <a:spAutoFit/>
          </a:bodyPr>
          <a:lstStyle/>
          <a:p>
            <a:r>
              <a:rPr lang="fi-FI" dirty="0">
                <a:solidFill>
                  <a:schemeClr val="bg1"/>
                </a:solidFill>
              </a:rPr>
              <a:t>AHS</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tsikko 1">
            <a:extLst>
              <a:ext uri="{FF2B5EF4-FFF2-40B4-BE49-F238E27FC236}">
                <a16:creationId xmlns:a16="http://schemas.microsoft.com/office/drawing/2014/main" id="{8C5EE8B2-CFFF-4850-BC77-74371EAE4838}"/>
              </a:ext>
            </a:extLst>
          </p:cNvPr>
          <p:cNvSpPr>
            <a:spLocks noGrp="1"/>
          </p:cNvSpPr>
          <p:nvPr>
            <p:ph type="title"/>
          </p:nvPr>
        </p:nvSpPr>
        <p:spPr>
          <a:xfrm>
            <a:off x="1981200" y="274638"/>
            <a:ext cx="8229600" cy="1684337"/>
          </a:xfrm>
        </p:spPr>
        <p:txBody>
          <a:bodyPr/>
          <a:lstStyle/>
          <a:p>
            <a:pPr eaLnBrk="1" hangingPunct="1"/>
            <a:r>
              <a:rPr lang="fi-FI" altLang="fi-FI" sz="2800" b="1" dirty="0"/>
              <a:t>Mikä yhteys on </a:t>
            </a:r>
            <a:r>
              <a:rPr lang="fi-FI" altLang="fi-FI" sz="2800" b="1" u="sng" dirty="0"/>
              <a:t>hedelmien</a:t>
            </a:r>
            <a:r>
              <a:rPr lang="fi-FI" altLang="fi-FI" sz="2800" b="1" dirty="0"/>
              <a:t> syönnillä ja </a:t>
            </a:r>
            <a:r>
              <a:rPr lang="fi-FI" altLang="fi-FI" sz="2800" b="1" u="sng" dirty="0"/>
              <a:t>tupakoinnilla</a:t>
            </a:r>
            <a:r>
              <a:rPr lang="fi-FI" altLang="fi-FI" sz="2800" b="1" dirty="0"/>
              <a:t> riskiin sairastua </a:t>
            </a:r>
            <a:r>
              <a:rPr lang="fi-FI" altLang="fi-FI" sz="2800" b="1" u="sng" dirty="0"/>
              <a:t>keuhkosyöpään</a:t>
            </a:r>
            <a:r>
              <a:rPr lang="fi-FI" altLang="fi-FI" sz="2800" b="1" dirty="0"/>
              <a:t>? </a:t>
            </a:r>
            <a:br>
              <a:rPr lang="fi-FI" altLang="fi-FI" sz="2800" b="1" dirty="0"/>
            </a:br>
            <a:r>
              <a:rPr lang="fi-FI" altLang="fi-FI" sz="2000" dirty="0"/>
              <a:t>AHS</a:t>
            </a:r>
          </a:p>
        </p:txBody>
      </p:sp>
      <p:sp>
        <p:nvSpPr>
          <p:cNvPr id="39939" name="Tekstin paikkamerkki 2">
            <a:extLst>
              <a:ext uri="{FF2B5EF4-FFF2-40B4-BE49-F238E27FC236}">
                <a16:creationId xmlns:a16="http://schemas.microsoft.com/office/drawing/2014/main" id="{9055B5D1-1854-4C4A-A028-DC47FD6167F6}"/>
              </a:ext>
            </a:extLst>
          </p:cNvPr>
          <p:cNvSpPr>
            <a:spLocks noGrp="1"/>
          </p:cNvSpPr>
          <p:nvPr>
            <p:ph type="body" sz="half" idx="1"/>
          </p:nvPr>
        </p:nvSpPr>
        <p:spPr>
          <a:xfrm flipH="1">
            <a:off x="1919288" y="1412876"/>
            <a:ext cx="61912" cy="4525963"/>
          </a:xfrm>
        </p:spPr>
        <p:txBody>
          <a:bodyPr/>
          <a:lstStyle/>
          <a:p>
            <a:pPr marL="0" indent="0">
              <a:buNone/>
            </a:pPr>
            <a:r>
              <a:rPr lang="fi-FI" altLang="fi-FI"/>
              <a:t> </a:t>
            </a:r>
          </a:p>
        </p:txBody>
      </p:sp>
      <p:graphicFrame>
        <p:nvGraphicFramePr>
          <p:cNvPr id="6" name="Sisällön paikkamerkki 5">
            <a:extLst>
              <a:ext uri="{FF2B5EF4-FFF2-40B4-BE49-F238E27FC236}">
                <a16:creationId xmlns:a16="http://schemas.microsoft.com/office/drawing/2014/main" id="{D31B956E-679B-4550-813F-624840D61D2D}"/>
              </a:ext>
            </a:extLst>
          </p:cNvPr>
          <p:cNvGraphicFramePr>
            <a:graphicFrameLocks noGrp="1"/>
          </p:cNvGraphicFramePr>
          <p:nvPr>
            <p:ph sz="quarter" idx="2"/>
          </p:nvPr>
        </p:nvGraphicFramePr>
        <p:xfrm>
          <a:off x="1919288" y="2420938"/>
          <a:ext cx="8291512" cy="1482724"/>
        </p:xfrm>
        <a:graphic>
          <a:graphicData uri="http://schemas.openxmlformats.org/drawingml/2006/table">
            <a:tbl>
              <a:tblPr firstRow="1" bandRow="1">
                <a:tableStyleId>{5C22544A-7EE6-4342-B048-85BDC9FD1C3A}</a:tableStyleId>
              </a:tblPr>
              <a:tblGrid>
                <a:gridCol w="4145756">
                  <a:extLst>
                    <a:ext uri="{9D8B030D-6E8A-4147-A177-3AD203B41FA5}">
                      <a16:colId xmlns:a16="http://schemas.microsoft.com/office/drawing/2014/main" val="20000"/>
                    </a:ext>
                  </a:extLst>
                </a:gridCol>
                <a:gridCol w="4145756">
                  <a:extLst>
                    <a:ext uri="{9D8B030D-6E8A-4147-A177-3AD203B41FA5}">
                      <a16:colId xmlns:a16="http://schemas.microsoft.com/office/drawing/2014/main" val="20001"/>
                    </a:ext>
                  </a:extLst>
                </a:gridCol>
              </a:tblGrid>
              <a:tr h="370681">
                <a:tc>
                  <a:txBody>
                    <a:bodyPr/>
                    <a:lstStyle/>
                    <a:p>
                      <a:r>
                        <a:rPr lang="fi-FI" sz="1800" b="1" dirty="0"/>
                        <a:t>Hedelmien syönti</a:t>
                      </a:r>
                    </a:p>
                  </a:txBody>
                  <a:tcPr marT="45700" marB="45700">
                    <a:solidFill>
                      <a:srgbClr val="669900"/>
                    </a:solidFill>
                  </a:tcPr>
                </a:tc>
                <a:tc>
                  <a:txBody>
                    <a:bodyPr/>
                    <a:lstStyle/>
                    <a:p>
                      <a:r>
                        <a:rPr lang="fi-FI" sz="1800" b="1" dirty="0"/>
                        <a:t>Riski sairastua keuhkosyöpään</a:t>
                      </a:r>
                    </a:p>
                  </a:txBody>
                  <a:tcPr marT="45700" marB="45700">
                    <a:solidFill>
                      <a:srgbClr val="669900"/>
                    </a:solidFill>
                  </a:tcPr>
                </a:tc>
                <a:extLst>
                  <a:ext uri="{0D108BD9-81ED-4DB2-BD59-A6C34878D82A}">
                    <a16:rowId xmlns:a16="http://schemas.microsoft.com/office/drawing/2014/main" val="10000"/>
                  </a:ext>
                </a:extLst>
              </a:tr>
              <a:tr h="370681">
                <a:tc>
                  <a:txBody>
                    <a:bodyPr/>
                    <a:lstStyle/>
                    <a:p>
                      <a:r>
                        <a:rPr lang="fi-FI" sz="1800" b="1" dirty="0"/>
                        <a:t>&lt; 3x/vko</a:t>
                      </a:r>
                    </a:p>
                  </a:txBody>
                  <a:tcPr marT="45700" marB="45700">
                    <a:solidFill>
                      <a:srgbClr val="99FF33"/>
                    </a:solidFill>
                  </a:tcPr>
                </a:tc>
                <a:tc>
                  <a:txBody>
                    <a:bodyPr/>
                    <a:lstStyle/>
                    <a:p>
                      <a:r>
                        <a:rPr lang="fi-FI" sz="1800" b="1" dirty="0"/>
                        <a:t>1.00</a:t>
                      </a:r>
                    </a:p>
                  </a:txBody>
                  <a:tcPr marT="45700" marB="45700">
                    <a:solidFill>
                      <a:srgbClr val="99FF33"/>
                    </a:solidFill>
                  </a:tcPr>
                </a:tc>
                <a:extLst>
                  <a:ext uri="{0D108BD9-81ED-4DB2-BD59-A6C34878D82A}">
                    <a16:rowId xmlns:a16="http://schemas.microsoft.com/office/drawing/2014/main" val="10001"/>
                  </a:ext>
                </a:extLst>
              </a:tr>
              <a:tr h="370681">
                <a:tc>
                  <a:txBody>
                    <a:bodyPr/>
                    <a:lstStyle/>
                    <a:p>
                      <a:r>
                        <a:rPr lang="fi-FI" sz="1800" b="1" dirty="0"/>
                        <a:t>3-7 </a:t>
                      </a:r>
                      <a:r>
                        <a:rPr lang="fi-FI" sz="1800" b="1" dirty="0" err="1"/>
                        <a:t>x/vko</a:t>
                      </a:r>
                      <a:endParaRPr lang="fi-FI" sz="1800" b="1" dirty="0"/>
                    </a:p>
                  </a:txBody>
                  <a:tcPr marT="45700" marB="45700">
                    <a:solidFill>
                      <a:srgbClr val="99FF33"/>
                    </a:solidFill>
                  </a:tcPr>
                </a:tc>
                <a:tc>
                  <a:txBody>
                    <a:bodyPr/>
                    <a:lstStyle/>
                    <a:p>
                      <a:r>
                        <a:rPr lang="fi-FI" sz="1800" b="1" dirty="0"/>
                        <a:t>0.38</a:t>
                      </a:r>
                    </a:p>
                  </a:txBody>
                  <a:tcPr marT="45700" marB="45700">
                    <a:solidFill>
                      <a:srgbClr val="99FF33"/>
                    </a:solidFill>
                  </a:tcPr>
                </a:tc>
                <a:extLst>
                  <a:ext uri="{0D108BD9-81ED-4DB2-BD59-A6C34878D82A}">
                    <a16:rowId xmlns:a16="http://schemas.microsoft.com/office/drawing/2014/main" val="10002"/>
                  </a:ext>
                </a:extLst>
              </a:tr>
              <a:tr h="370681">
                <a:tc>
                  <a:txBody>
                    <a:bodyPr/>
                    <a:lstStyle/>
                    <a:p>
                      <a:r>
                        <a:rPr lang="fi-FI" sz="1800" b="1" dirty="0"/>
                        <a:t>&gt; 7x/vko</a:t>
                      </a:r>
                    </a:p>
                  </a:txBody>
                  <a:tcPr marT="45700" marB="45700">
                    <a:solidFill>
                      <a:srgbClr val="99FF33"/>
                    </a:solidFill>
                  </a:tcPr>
                </a:tc>
                <a:tc>
                  <a:txBody>
                    <a:bodyPr/>
                    <a:lstStyle/>
                    <a:p>
                      <a:r>
                        <a:rPr lang="fi-FI" sz="1800" b="1" dirty="0"/>
                        <a:t>0.31</a:t>
                      </a:r>
                    </a:p>
                  </a:txBody>
                  <a:tcPr marT="45700" marB="45700">
                    <a:solidFill>
                      <a:srgbClr val="99FF33"/>
                    </a:solidFill>
                  </a:tcPr>
                </a:tc>
                <a:extLst>
                  <a:ext uri="{0D108BD9-81ED-4DB2-BD59-A6C34878D82A}">
                    <a16:rowId xmlns:a16="http://schemas.microsoft.com/office/drawing/2014/main" val="10003"/>
                  </a:ext>
                </a:extLst>
              </a:tr>
            </a:tbl>
          </a:graphicData>
        </a:graphic>
      </p:graphicFrame>
      <p:graphicFrame>
        <p:nvGraphicFramePr>
          <p:cNvPr id="7" name="Sisällön paikkamerkki 6">
            <a:extLst>
              <a:ext uri="{FF2B5EF4-FFF2-40B4-BE49-F238E27FC236}">
                <a16:creationId xmlns:a16="http://schemas.microsoft.com/office/drawing/2014/main" id="{091F1221-6800-476B-98FB-FC2EBA04E135}"/>
              </a:ext>
            </a:extLst>
          </p:cNvPr>
          <p:cNvGraphicFramePr>
            <a:graphicFrameLocks noGrp="1"/>
          </p:cNvGraphicFramePr>
          <p:nvPr>
            <p:ph sz="quarter" idx="3"/>
          </p:nvPr>
        </p:nvGraphicFramePr>
        <p:xfrm>
          <a:off x="1919288" y="4365625"/>
          <a:ext cx="8362950" cy="1727200"/>
        </p:xfrm>
        <a:graphic>
          <a:graphicData uri="http://schemas.openxmlformats.org/drawingml/2006/table">
            <a:tbl>
              <a:tblPr firstRow="1" bandRow="1">
                <a:tableStyleId>{5C22544A-7EE6-4342-B048-85BDC9FD1C3A}</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431800">
                <a:tc>
                  <a:txBody>
                    <a:bodyPr/>
                    <a:lstStyle/>
                    <a:p>
                      <a:r>
                        <a:rPr lang="fi-FI" sz="1800" b="1" dirty="0"/>
                        <a:t>Tupakointi</a:t>
                      </a:r>
                    </a:p>
                  </a:txBody>
                  <a:tcPr marL="91436" marR="91436" marT="45694" marB="45694">
                    <a:solidFill>
                      <a:srgbClr val="663300"/>
                    </a:solidFill>
                  </a:tcPr>
                </a:tc>
                <a:tc>
                  <a:txBody>
                    <a:bodyPr/>
                    <a:lstStyle/>
                    <a:p>
                      <a:r>
                        <a:rPr lang="fi-FI" sz="1800" b="1" dirty="0"/>
                        <a:t>Riski sairastua keuhkosyöpään</a:t>
                      </a:r>
                    </a:p>
                  </a:txBody>
                  <a:tcPr marL="91436" marR="91436" marT="45694" marB="45694">
                    <a:solidFill>
                      <a:srgbClr val="663300"/>
                    </a:solidFill>
                  </a:tcPr>
                </a:tc>
                <a:extLst>
                  <a:ext uri="{0D108BD9-81ED-4DB2-BD59-A6C34878D82A}">
                    <a16:rowId xmlns:a16="http://schemas.microsoft.com/office/drawing/2014/main" val="10000"/>
                  </a:ext>
                </a:extLst>
              </a:tr>
              <a:tr h="431800">
                <a:tc>
                  <a:txBody>
                    <a:bodyPr/>
                    <a:lstStyle/>
                    <a:p>
                      <a:r>
                        <a:rPr lang="fi-FI" sz="1800" b="1" dirty="0"/>
                        <a:t>Ei koskaan</a:t>
                      </a:r>
                    </a:p>
                  </a:txBody>
                  <a:tcPr marL="91436" marR="91436" marT="45694" marB="45694">
                    <a:solidFill>
                      <a:srgbClr val="CC6600"/>
                    </a:solidFill>
                  </a:tcPr>
                </a:tc>
                <a:tc>
                  <a:txBody>
                    <a:bodyPr/>
                    <a:lstStyle/>
                    <a:p>
                      <a:r>
                        <a:rPr lang="fi-FI" sz="1800" b="1" dirty="0"/>
                        <a:t>1.00</a:t>
                      </a:r>
                    </a:p>
                  </a:txBody>
                  <a:tcPr marL="91436" marR="91436" marT="45694" marB="45694">
                    <a:solidFill>
                      <a:srgbClr val="CC6600"/>
                    </a:solidFill>
                  </a:tcPr>
                </a:tc>
                <a:extLst>
                  <a:ext uri="{0D108BD9-81ED-4DB2-BD59-A6C34878D82A}">
                    <a16:rowId xmlns:a16="http://schemas.microsoft.com/office/drawing/2014/main" val="10001"/>
                  </a:ext>
                </a:extLst>
              </a:tr>
              <a:tr h="431800">
                <a:tc>
                  <a:txBody>
                    <a:bodyPr/>
                    <a:lstStyle/>
                    <a:p>
                      <a:r>
                        <a:rPr lang="fi-FI" sz="1800" b="1" dirty="0"/>
                        <a:t>Lopettanut</a:t>
                      </a:r>
                    </a:p>
                  </a:txBody>
                  <a:tcPr marL="91436" marR="91436" marT="45694" marB="45694">
                    <a:solidFill>
                      <a:srgbClr val="CC6600"/>
                    </a:solidFill>
                  </a:tcPr>
                </a:tc>
                <a:tc>
                  <a:txBody>
                    <a:bodyPr/>
                    <a:lstStyle/>
                    <a:p>
                      <a:r>
                        <a:rPr lang="fi-FI" sz="1800" b="1" dirty="0"/>
                        <a:t>3.96</a:t>
                      </a:r>
                    </a:p>
                  </a:txBody>
                  <a:tcPr marL="91436" marR="91436" marT="45694" marB="45694">
                    <a:solidFill>
                      <a:srgbClr val="CC6600"/>
                    </a:solidFill>
                  </a:tcPr>
                </a:tc>
                <a:extLst>
                  <a:ext uri="{0D108BD9-81ED-4DB2-BD59-A6C34878D82A}">
                    <a16:rowId xmlns:a16="http://schemas.microsoft.com/office/drawing/2014/main" val="10002"/>
                  </a:ext>
                </a:extLst>
              </a:tr>
              <a:tr h="431800">
                <a:tc>
                  <a:txBody>
                    <a:bodyPr/>
                    <a:lstStyle/>
                    <a:p>
                      <a:r>
                        <a:rPr lang="fi-FI" sz="1800" b="1" dirty="0"/>
                        <a:t>Tupakoi</a:t>
                      </a:r>
                    </a:p>
                  </a:txBody>
                  <a:tcPr marL="91436" marR="91436" marT="45694" marB="45694">
                    <a:solidFill>
                      <a:srgbClr val="CC6600"/>
                    </a:solidFill>
                  </a:tcPr>
                </a:tc>
                <a:tc>
                  <a:txBody>
                    <a:bodyPr/>
                    <a:lstStyle/>
                    <a:p>
                      <a:r>
                        <a:rPr lang="fi-FI" sz="1800" b="1" dirty="0"/>
                        <a:t>8.17</a:t>
                      </a:r>
                    </a:p>
                  </a:txBody>
                  <a:tcPr marL="91436" marR="91436" marT="45694" marB="45694">
                    <a:solidFill>
                      <a:srgbClr val="CC660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6DB80"/>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DDF9BEE-AF1C-455B-B393-06161E20488F}"/>
              </a:ext>
            </a:extLst>
          </p:cNvPr>
          <p:cNvSpPr>
            <a:spLocks noGrp="1" noChangeArrowheads="1"/>
          </p:cNvSpPr>
          <p:nvPr>
            <p:ph type="title"/>
          </p:nvPr>
        </p:nvSpPr>
        <p:spPr/>
        <p:txBody>
          <a:bodyPr/>
          <a:lstStyle/>
          <a:p>
            <a:pPr eaLnBrk="1" hangingPunct="1"/>
            <a:r>
              <a:rPr lang="fi-FI" altLang="fi-FI" dirty="0"/>
              <a:t>Yhteenveto</a:t>
            </a:r>
          </a:p>
        </p:txBody>
      </p:sp>
      <p:sp>
        <p:nvSpPr>
          <p:cNvPr id="46083" name="Rectangle 3">
            <a:extLst>
              <a:ext uri="{FF2B5EF4-FFF2-40B4-BE49-F238E27FC236}">
                <a16:creationId xmlns:a16="http://schemas.microsoft.com/office/drawing/2014/main" id="{35DD4EC1-854D-43B7-9A7B-298D211AE1CB}"/>
              </a:ext>
            </a:extLst>
          </p:cNvPr>
          <p:cNvSpPr>
            <a:spLocks noGrp="1" noChangeArrowheads="1"/>
          </p:cNvSpPr>
          <p:nvPr>
            <p:ph type="body" sz="half" idx="1"/>
          </p:nvPr>
        </p:nvSpPr>
        <p:spPr>
          <a:solidFill>
            <a:srgbClr val="FFC000"/>
          </a:solidFill>
        </p:spPr>
        <p:txBody>
          <a:bodyPr/>
          <a:lstStyle/>
          <a:p>
            <a:pPr eaLnBrk="1" hangingPunct="1">
              <a:lnSpc>
                <a:spcPct val="90000"/>
              </a:lnSpc>
            </a:pPr>
            <a:r>
              <a:rPr lang="fi-FI" altLang="fi-FI" sz="2800" dirty="0"/>
              <a:t>Kukin näistä lisää elinaikaa 1.5 – 2.5 vuotta:</a:t>
            </a:r>
          </a:p>
          <a:p>
            <a:pPr marL="817200" lvl="1" indent="-457200" eaLnBrk="1" hangingPunct="1">
              <a:lnSpc>
                <a:spcPct val="90000"/>
              </a:lnSpc>
              <a:buFont typeface="+mj-lt"/>
              <a:buAutoNum type="arabicPeriod"/>
            </a:pPr>
            <a:r>
              <a:rPr lang="fi-FI" altLang="fi-FI" sz="2400" dirty="0"/>
              <a:t>Kasvissyönti</a:t>
            </a:r>
          </a:p>
          <a:p>
            <a:pPr marL="817200" lvl="1" indent="-457200" eaLnBrk="1" hangingPunct="1">
              <a:lnSpc>
                <a:spcPct val="90000"/>
              </a:lnSpc>
              <a:buFont typeface="+mj-lt"/>
              <a:buAutoNum type="arabicPeriod"/>
            </a:pPr>
            <a:r>
              <a:rPr lang="fi-FI" altLang="fi-FI" sz="2400" dirty="0"/>
              <a:t>Liikunnan harrastaminen</a:t>
            </a:r>
          </a:p>
          <a:p>
            <a:pPr marL="817200" lvl="1" indent="-457200" eaLnBrk="1" hangingPunct="1">
              <a:lnSpc>
                <a:spcPct val="90000"/>
              </a:lnSpc>
              <a:buFont typeface="+mj-lt"/>
              <a:buAutoNum type="arabicPeriod"/>
            </a:pPr>
            <a:r>
              <a:rPr lang="fi-FI" altLang="fi-FI" sz="2400" dirty="0"/>
              <a:t>Ei ole koskaan tupakoinut</a:t>
            </a:r>
          </a:p>
          <a:p>
            <a:pPr marL="817200" lvl="1" indent="-457200" eaLnBrk="1" hangingPunct="1">
              <a:lnSpc>
                <a:spcPct val="90000"/>
              </a:lnSpc>
              <a:buFont typeface="+mj-lt"/>
              <a:buAutoNum type="arabicPeriod"/>
            </a:pPr>
            <a:r>
              <a:rPr lang="fi-FI" altLang="fi-FI" sz="2400" dirty="0"/>
              <a:t>Normaalipaino</a:t>
            </a:r>
          </a:p>
          <a:p>
            <a:pPr lvl="1" eaLnBrk="1" hangingPunct="1">
              <a:lnSpc>
                <a:spcPct val="90000"/>
              </a:lnSpc>
            </a:pPr>
            <a:endParaRPr lang="fi-FI" altLang="fi-FI" sz="2400" dirty="0"/>
          </a:p>
          <a:p>
            <a:pPr lvl="1" eaLnBrk="1" hangingPunct="1">
              <a:lnSpc>
                <a:spcPct val="90000"/>
              </a:lnSpc>
            </a:pPr>
            <a:endParaRPr lang="fi-FI" altLang="fi-FI" sz="2400" dirty="0"/>
          </a:p>
          <a:p>
            <a:pPr lvl="1" eaLnBrk="1" hangingPunct="1">
              <a:lnSpc>
                <a:spcPct val="90000"/>
              </a:lnSpc>
            </a:pPr>
            <a:endParaRPr lang="fi-FI" altLang="fi-FI" sz="2400" dirty="0"/>
          </a:p>
          <a:p>
            <a:pPr lvl="1" eaLnBrk="1" hangingPunct="1">
              <a:lnSpc>
                <a:spcPct val="90000"/>
              </a:lnSpc>
            </a:pPr>
            <a:endParaRPr lang="fi-FI" altLang="fi-FI" sz="2400" dirty="0"/>
          </a:p>
        </p:txBody>
      </p:sp>
      <p:sp>
        <p:nvSpPr>
          <p:cNvPr id="4" name="Sisällön paikkamerkki 3">
            <a:extLst>
              <a:ext uri="{FF2B5EF4-FFF2-40B4-BE49-F238E27FC236}">
                <a16:creationId xmlns:a16="http://schemas.microsoft.com/office/drawing/2014/main" id="{650C2B25-CE1C-4C20-AE00-BEF91F0E2F06}"/>
              </a:ext>
            </a:extLst>
          </p:cNvPr>
          <p:cNvSpPr>
            <a:spLocks noGrp="1"/>
          </p:cNvSpPr>
          <p:nvPr>
            <p:ph sz="half" idx="2"/>
          </p:nvPr>
        </p:nvSpPr>
        <p:spPr>
          <a:xfrm>
            <a:off x="609600" y="5567436"/>
            <a:ext cx="10972800" cy="549957"/>
          </a:xfrm>
        </p:spPr>
        <p:txBody>
          <a:bodyPr/>
          <a:lstStyle/>
          <a:p>
            <a:pPr marL="0" indent="0">
              <a:buNone/>
            </a:pPr>
            <a:r>
              <a:rPr lang="fi-FI"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1039" name="Rectangle 103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bstract white and gray modern background. Vector Illustration Abstract white and gray modern background. Vector Illustration light stock illustrations">
            <a:extLst>
              <a:ext uri="{FF2B5EF4-FFF2-40B4-BE49-F238E27FC236}">
                <a16:creationId xmlns:a16="http://schemas.microsoft.com/office/drawing/2014/main" id="{0C8819BA-5593-1A67-9425-E321F113C974}"/>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0000"/>
          <a:stretch/>
        </p:blipFill>
        <p:spPr bwMode="auto">
          <a:xfrm>
            <a:off x="20" y="10"/>
            <a:ext cx="12191980" cy="6857990"/>
          </a:xfrm>
          <a:prstGeom prst="rect">
            <a:avLst/>
          </a:prstGeom>
          <a:solidFill>
            <a:schemeClr val="bg1">
              <a:lumMod val="65000"/>
              <a:lumOff val="35000"/>
            </a:schemeClr>
          </a:solidFill>
        </p:spPr>
      </p:pic>
      <p:sp>
        <p:nvSpPr>
          <p:cNvPr id="2" name="Otsikko 1">
            <a:extLst>
              <a:ext uri="{FF2B5EF4-FFF2-40B4-BE49-F238E27FC236}">
                <a16:creationId xmlns:a16="http://schemas.microsoft.com/office/drawing/2014/main" id="{4BC79546-4917-08B4-BD16-A701CAB216C1}"/>
              </a:ext>
            </a:extLst>
          </p:cNvPr>
          <p:cNvSpPr>
            <a:spLocks noGrp="1"/>
          </p:cNvSpPr>
          <p:nvPr>
            <p:ph type="title"/>
          </p:nvPr>
        </p:nvSpPr>
        <p:spPr>
          <a:xfrm>
            <a:off x="838200" y="365125"/>
            <a:ext cx="10515600" cy="892175"/>
          </a:xfrm>
        </p:spPr>
        <p:txBody>
          <a:bodyPr>
            <a:normAutofit/>
          </a:bodyPr>
          <a:lstStyle/>
          <a:p>
            <a:r>
              <a:rPr lang="fi-FI" dirty="0">
                <a:solidFill>
                  <a:srgbClr val="FFFFFF"/>
                </a:solidFill>
              </a:rPr>
              <a:t>Elämäntapalääketieteen historiaa</a:t>
            </a:r>
          </a:p>
        </p:txBody>
      </p:sp>
      <p:sp>
        <p:nvSpPr>
          <p:cNvPr id="3" name="Sisällön paikkamerkki 2">
            <a:extLst>
              <a:ext uri="{FF2B5EF4-FFF2-40B4-BE49-F238E27FC236}">
                <a16:creationId xmlns:a16="http://schemas.microsoft.com/office/drawing/2014/main" id="{70451F86-E74D-3AD4-993F-F98F001D7EAD}"/>
              </a:ext>
            </a:extLst>
          </p:cNvPr>
          <p:cNvSpPr>
            <a:spLocks noGrp="1"/>
          </p:cNvSpPr>
          <p:nvPr>
            <p:ph idx="1"/>
          </p:nvPr>
        </p:nvSpPr>
        <p:spPr>
          <a:xfrm>
            <a:off x="838200" y="1312164"/>
            <a:ext cx="10515600" cy="5545826"/>
          </a:xfrm>
          <a:solidFill>
            <a:schemeClr val="bg1">
              <a:lumMod val="65000"/>
              <a:lumOff val="35000"/>
            </a:schemeClr>
          </a:solidFill>
        </p:spPr>
        <p:txBody>
          <a:bodyPr>
            <a:normAutofit/>
          </a:bodyPr>
          <a:lstStyle/>
          <a:p>
            <a:endParaRPr lang="fi-FI" sz="1800" dirty="0">
              <a:solidFill>
                <a:srgbClr val="FFFFFF"/>
              </a:solidFill>
              <a:latin typeface="Montserrat" panose="00000500000000000000" pitchFamily="2" charset="0"/>
              <a:cs typeface="Times New Roman" panose="02020603050405020304" pitchFamily="18" charset="0"/>
            </a:endParaRPr>
          </a:p>
          <a:p>
            <a:r>
              <a:rPr lang="fi-FI" sz="1800" b="1" dirty="0">
                <a:solidFill>
                  <a:srgbClr val="FFFFFF"/>
                </a:solidFill>
                <a:latin typeface="Montserrat" panose="00000500000000000000" pitchFamily="2" charset="0"/>
                <a:cs typeface="Times New Roman" panose="02020603050405020304" pitchFamily="18" charset="0"/>
              </a:rPr>
              <a:t>Hippokrates</a:t>
            </a:r>
            <a:r>
              <a:rPr lang="fi-FI" sz="1800" dirty="0">
                <a:solidFill>
                  <a:srgbClr val="FFFFFF"/>
                </a:solidFill>
                <a:latin typeface="Montserrat" panose="00000500000000000000" pitchFamily="2" charset="0"/>
                <a:cs typeface="Times New Roman" panose="02020603050405020304" pitchFamily="18" charset="0"/>
              </a:rPr>
              <a:t> (460–377 eaa.) ”olkoon ruoka lääkkeesi ja lääkkeesi ruokaasi”. </a:t>
            </a:r>
          </a:p>
          <a:p>
            <a:r>
              <a:rPr lang="fi-FI" sz="1800" b="1" dirty="0">
                <a:solidFill>
                  <a:srgbClr val="FFFFFF"/>
                </a:solidFill>
                <a:latin typeface="Montserrat" panose="00000500000000000000" pitchFamily="2" charset="0"/>
                <a:cs typeface="Times New Roman" panose="02020603050405020304" pitchFamily="18" charset="0"/>
              </a:rPr>
              <a:t>Nathan </a:t>
            </a:r>
            <a:r>
              <a:rPr lang="fi-FI" sz="1800" b="1" dirty="0" err="1">
                <a:solidFill>
                  <a:srgbClr val="FFFFFF"/>
                </a:solidFill>
                <a:latin typeface="Montserrat" panose="00000500000000000000" pitchFamily="2" charset="0"/>
                <a:cs typeface="Times New Roman" panose="02020603050405020304" pitchFamily="18" charset="0"/>
              </a:rPr>
              <a:t>Pritikin</a:t>
            </a:r>
            <a:r>
              <a:rPr lang="fi-FI" sz="1800" b="1" dirty="0">
                <a:solidFill>
                  <a:srgbClr val="FFFFFF"/>
                </a:solidFill>
                <a:latin typeface="Montserrat" panose="00000500000000000000" pitchFamily="2" charset="0"/>
                <a:cs typeface="Times New Roman" panose="02020603050405020304" pitchFamily="18" charset="0"/>
              </a:rPr>
              <a:t> </a:t>
            </a:r>
            <a:r>
              <a:rPr lang="fi-FI" sz="1800" dirty="0">
                <a:solidFill>
                  <a:srgbClr val="FFFFFF"/>
                </a:solidFill>
                <a:latin typeface="Montserrat" panose="00000500000000000000" pitchFamily="2" charset="0"/>
                <a:cs typeface="Times New Roman" panose="02020603050405020304" pitchFamily="18" charset="0"/>
              </a:rPr>
              <a:t>(1915–1985) </a:t>
            </a:r>
            <a:r>
              <a:rPr lang="fi-FI" sz="1800" dirty="0" err="1">
                <a:solidFill>
                  <a:srgbClr val="FFFFFF"/>
                </a:solidFill>
                <a:latin typeface="Montserrat" panose="00000500000000000000" pitchFamily="2" charset="0"/>
                <a:cs typeface="Times New Roman" panose="02020603050405020304" pitchFamily="18" charset="0"/>
              </a:rPr>
              <a:t>Yhdysvalloissa”Longevity</a:t>
            </a:r>
            <a:r>
              <a:rPr lang="fi-FI" sz="1800" dirty="0">
                <a:solidFill>
                  <a:srgbClr val="FFFFFF"/>
                </a:solidFill>
                <a:latin typeface="Montserrat" panose="00000500000000000000" pitchFamily="2" charset="0"/>
                <a:cs typeface="Times New Roman" panose="02020603050405020304" pitchFamily="18" charset="0"/>
              </a:rPr>
              <a:t> Center” -hoitolaitoksensa 1970-luvulla. Siellä hoidetaan sepelvaltimotautipotilaita ravitsemuksella ja liikunnalla. </a:t>
            </a:r>
          </a:p>
          <a:p>
            <a:r>
              <a:rPr lang="fi-FI" sz="1800" b="1" dirty="0">
                <a:solidFill>
                  <a:srgbClr val="FFFFFF"/>
                </a:solidFill>
                <a:latin typeface="Montserrat" panose="00000500000000000000" pitchFamily="2" charset="0"/>
                <a:cs typeface="Times New Roman" panose="02020603050405020304" pitchFamily="18" charset="0"/>
              </a:rPr>
              <a:t>Pekka Puskan </a:t>
            </a:r>
            <a:r>
              <a:rPr lang="fi-FI" sz="1800" dirty="0">
                <a:solidFill>
                  <a:srgbClr val="FFFFFF"/>
                </a:solidFill>
                <a:latin typeface="Montserrat" panose="00000500000000000000" pitchFamily="2" charset="0"/>
                <a:cs typeface="Times New Roman" panose="02020603050405020304" pitchFamily="18" charset="0"/>
              </a:rPr>
              <a:t>johtama 1970-luvulla alkanut Pohjois-Karjala-projekti, kansanterveyttä parannettiin eläinrasvoja ja suolaa vähentämällä sekä vihannesten, marjojen ja hedelmien määrää lisäämällä. Työikäisten kuolleisuus laski 80 % 40 vuodessa.</a:t>
            </a:r>
          </a:p>
          <a:p>
            <a:r>
              <a:rPr lang="fi-FI" sz="1800" b="1" dirty="0">
                <a:solidFill>
                  <a:srgbClr val="FFFFFF"/>
                </a:solidFill>
                <a:latin typeface="Montserrat" panose="00000500000000000000" pitchFamily="2" charset="0"/>
                <a:cs typeface="Times New Roman" panose="02020603050405020304" pitchFamily="18" charset="0"/>
              </a:rPr>
              <a:t>Kardiologi Dean </a:t>
            </a:r>
            <a:r>
              <a:rPr lang="fi-FI" sz="1800" b="1" dirty="0" err="1">
                <a:solidFill>
                  <a:srgbClr val="FFFFFF"/>
                </a:solidFill>
                <a:latin typeface="Montserrat" panose="00000500000000000000" pitchFamily="2" charset="0"/>
                <a:cs typeface="Times New Roman" panose="02020603050405020304" pitchFamily="18" charset="0"/>
              </a:rPr>
              <a:t>Ornish</a:t>
            </a:r>
            <a:r>
              <a:rPr lang="fi-FI" sz="1800" dirty="0">
                <a:solidFill>
                  <a:srgbClr val="FFFFFF"/>
                </a:solidFill>
                <a:latin typeface="Montserrat" panose="00000500000000000000" pitchFamily="2" charset="0"/>
                <a:cs typeface="Times New Roman" panose="02020603050405020304" pitchFamily="18" charset="0"/>
              </a:rPr>
              <a:t>, sydänkuntoutusohjelman 1980-luvulla Yhdysvalloissa. ”</a:t>
            </a:r>
            <a:r>
              <a:rPr lang="fi-FI" sz="1800" dirty="0" err="1">
                <a:solidFill>
                  <a:srgbClr val="FFFFFF"/>
                </a:solidFill>
                <a:latin typeface="Montserrat" panose="00000500000000000000" pitchFamily="2" charset="0"/>
                <a:cs typeface="Times New Roman" panose="02020603050405020304" pitchFamily="18" charset="0"/>
              </a:rPr>
              <a:t>The</a:t>
            </a:r>
            <a:r>
              <a:rPr lang="fi-FI" sz="1800" dirty="0">
                <a:solidFill>
                  <a:srgbClr val="FFFFFF"/>
                </a:solidFill>
                <a:latin typeface="Montserrat" panose="00000500000000000000" pitchFamily="2" charset="0"/>
                <a:cs typeface="Times New Roman" panose="02020603050405020304" pitchFamily="18" charset="0"/>
              </a:rPr>
              <a:t> </a:t>
            </a:r>
            <a:r>
              <a:rPr lang="fi-FI" sz="1800" dirty="0" err="1">
                <a:solidFill>
                  <a:srgbClr val="FFFFFF"/>
                </a:solidFill>
                <a:latin typeface="Montserrat" panose="00000500000000000000" pitchFamily="2" charset="0"/>
                <a:cs typeface="Times New Roman" panose="02020603050405020304" pitchFamily="18" charset="0"/>
              </a:rPr>
              <a:t>Lifestyle</a:t>
            </a:r>
            <a:r>
              <a:rPr lang="fi-FI" sz="1800" dirty="0">
                <a:solidFill>
                  <a:srgbClr val="FFFFFF"/>
                </a:solidFill>
                <a:latin typeface="Montserrat" panose="00000500000000000000" pitchFamily="2" charset="0"/>
                <a:cs typeface="Times New Roman" panose="02020603050405020304" pitchFamily="18" charset="0"/>
              </a:rPr>
              <a:t> </a:t>
            </a:r>
            <a:r>
              <a:rPr lang="fi-FI" sz="1800" dirty="0" err="1">
                <a:solidFill>
                  <a:srgbClr val="FFFFFF"/>
                </a:solidFill>
                <a:latin typeface="Montserrat" panose="00000500000000000000" pitchFamily="2" charset="0"/>
                <a:cs typeface="Times New Roman" panose="02020603050405020304" pitchFamily="18" charset="0"/>
              </a:rPr>
              <a:t>Heart</a:t>
            </a:r>
            <a:r>
              <a:rPr lang="fi-FI" sz="1800" dirty="0">
                <a:solidFill>
                  <a:srgbClr val="FFFFFF"/>
                </a:solidFill>
                <a:latin typeface="Montserrat" panose="00000500000000000000" pitchFamily="2" charset="0"/>
                <a:cs typeface="Times New Roman" panose="02020603050405020304" pitchFamily="18" charset="0"/>
              </a:rPr>
              <a:t> </a:t>
            </a:r>
            <a:r>
              <a:rPr lang="fi-FI" sz="1800" dirty="0" err="1">
                <a:solidFill>
                  <a:srgbClr val="FFFFFF"/>
                </a:solidFill>
                <a:latin typeface="Montserrat" panose="00000500000000000000" pitchFamily="2" charset="0"/>
                <a:cs typeface="Times New Roman" panose="02020603050405020304" pitchFamily="18" charset="0"/>
              </a:rPr>
              <a:t>Trial”:sepelvaltimotautia</a:t>
            </a:r>
            <a:r>
              <a:rPr lang="fi-FI" sz="1800" dirty="0">
                <a:solidFill>
                  <a:srgbClr val="FFFFFF"/>
                </a:solidFill>
                <a:latin typeface="Montserrat" panose="00000500000000000000" pitchFamily="2" charset="0"/>
                <a:cs typeface="Times New Roman" panose="02020603050405020304" pitchFamily="18" charset="0"/>
              </a:rPr>
              <a:t> sairastavien koronaarisuonien ahtaumien läpimitta väheni viiden vuoden seurannan aikana vähärasvaisella kokokasvisruualla, stressinhallintamenetelmillä, liikunnalla ja tupakoinnin lopetuksella. </a:t>
            </a:r>
            <a:r>
              <a:rPr lang="fi-FI" sz="1800" dirty="0" err="1">
                <a:solidFill>
                  <a:srgbClr val="FFFFFF"/>
                </a:solidFill>
                <a:latin typeface="Montserrat" panose="00000500000000000000" pitchFamily="2" charset="0"/>
                <a:cs typeface="Times New Roman" panose="02020603050405020304" pitchFamily="18" charset="0"/>
              </a:rPr>
              <a:t>Medacare</a:t>
            </a:r>
            <a:r>
              <a:rPr lang="fi-FI" sz="1800" dirty="0">
                <a:solidFill>
                  <a:srgbClr val="FFFFFF"/>
                </a:solidFill>
                <a:latin typeface="Montserrat" panose="00000500000000000000" pitchFamily="2" charset="0"/>
                <a:cs typeface="Times New Roman" panose="02020603050405020304" pitchFamily="18" charset="0"/>
              </a:rPr>
              <a:t> ja </a:t>
            </a:r>
            <a:r>
              <a:rPr lang="fi-FI" sz="1800" dirty="0" err="1">
                <a:solidFill>
                  <a:srgbClr val="FFFFFF"/>
                </a:solidFill>
                <a:latin typeface="Montserrat" panose="00000500000000000000" pitchFamily="2" charset="0"/>
                <a:cs typeface="Times New Roman" panose="02020603050405020304" pitchFamily="18" charset="0"/>
              </a:rPr>
              <a:t>Medicaid</a:t>
            </a:r>
            <a:r>
              <a:rPr lang="fi-FI" sz="1800" dirty="0">
                <a:solidFill>
                  <a:srgbClr val="FFFFFF"/>
                </a:solidFill>
                <a:latin typeface="Montserrat" panose="00000500000000000000" pitchFamily="2" charset="0"/>
                <a:cs typeface="Times New Roman" panose="02020603050405020304" pitchFamily="18" charset="0"/>
              </a:rPr>
              <a:t> rahoittavat kursseja.</a:t>
            </a:r>
          </a:p>
          <a:p>
            <a:r>
              <a:rPr lang="fi-FI" sz="1800" b="1" dirty="0">
                <a:solidFill>
                  <a:srgbClr val="FFFFFF"/>
                </a:solidFill>
                <a:latin typeface="Montserrat" panose="00000500000000000000" pitchFamily="2" charset="0"/>
                <a:cs typeface="Times New Roman" panose="02020603050405020304" pitchFamily="18" charset="0"/>
              </a:rPr>
              <a:t>Kirurgi Esselstyn </a:t>
            </a:r>
            <a:r>
              <a:rPr lang="fi-FI" sz="1800" dirty="0">
                <a:solidFill>
                  <a:srgbClr val="FFFFFF"/>
                </a:solidFill>
                <a:latin typeface="Montserrat" panose="00000500000000000000" pitchFamily="2" charset="0"/>
                <a:cs typeface="Times New Roman" panose="02020603050405020304" pitchFamily="18" charset="0"/>
              </a:rPr>
              <a:t>aloitti Cleveland -klinikalla Yhdysvalloissa 1990-luvulla yli 20-vuotisen hoitoseurantatutkimuksen, johon hän otti mukaan myös kriittisesti sairaita sydänpotilaita. </a:t>
            </a:r>
            <a:r>
              <a:rPr lang="fi-FI" sz="1800" dirty="0" err="1">
                <a:solidFill>
                  <a:srgbClr val="FFFFFF"/>
                </a:solidFill>
                <a:latin typeface="Montserrat" panose="00000500000000000000" pitchFamily="2" charset="0"/>
                <a:cs typeface="Times New Roman" panose="02020603050405020304" pitchFamily="18" charset="0"/>
              </a:rPr>
              <a:t>Sepelvaltimotautin</a:t>
            </a:r>
            <a:r>
              <a:rPr lang="fi-FI" sz="1800" dirty="0">
                <a:solidFill>
                  <a:srgbClr val="FFFFFF"/>
                </a:solidFill>
                <a:latin typeface="Montserrat" panose="00000500000000000000" pitchFamily="2" charset="0"/>
                <a:cs typeface="Times New Roman" panose="02020603050405020304" pitchFamily="18" charset="0"/>
              </a:rPr>
              <a:t> pysäyttäminen tai totaalinen häviäminen saavutettiin kokokasvisruokavalion, liikunnan ja savuttomuuden avulla.</a:t>
            </a:r>
          </a:p>
          <a:p>
            <a:endParaRPr lang="fi-FI" sz="900" dirty="0">
              <a:solidFill>
                <a:srgbClr val="FFFFFF"/>
              </a:solidFill>
              <a:latin typeface="Montserrat" panose="00000500000000000000" pitchFamily="2" charset="0"/>
              <a:cs typeface="Times New Roman" panose="02020603050405020304" pitchFamily="18" charset="0"/>
            </a:endParaRPr>
          </a:p>
          <a:p>
            <a:endParaRPr lang="fi-FI" sz="900"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p>
            <a:endParaRPr lang="fi-FI" sz="900" dirty="0">
              <a:solidFill>
                <a:srgbClr val="FFFFFF"/>
              </a:solidFill>
              <a:latin typeface="Montserrat" panose="00000500000000000000" pitchFamily="2" charset="0"/>
              <a:cs typeface="Times New Roman" panose="02020603050405020304" pitchFamily="18" charset="0"/>
            </a:endParaRPr>
          </a:p>
          <a:p>
            <a:endParaRPr lang="fi-FI" sz="900"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p>
            <a:endParaRPr lang="fi-FI" sz="900"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p>
            <a:endParaRPr lang="fi-FI" sz="900"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p>
            <a:endParaRPr lang="fi-FI" sz="900" dirty="0">
              <a:solidFill>
                <a:srgbClr val="FFFFFF"/>
              </a:solidFill>
            </a:endParaRPr>
          </a:p>
        </p:txBody>
      </p:sp>
    </p:spTree>
    <p:extLst>
      <p:ext uri="{BB962C8B-B14F-4D97-AF65-F5344CB8AC3E}">
        <p14:creationId xmlns:p14="http://schemas.microsoft.com/office/powerpoint/2010/main" val="2640537379"/>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6D3786-6FEE-495E-A6ED-1B3E06112B4A}"/>
              </a:ext>
            </a:extLst>
          </p:cNvPr>
          <p:cNvSpPr>
            <a:spLocks noGrp="1"/>
          </p:cNvSpPr>
          <p:nvPr>
            <p:ph type="title"/>
          </p:nvPr>
        </p:nvSpPr>
        <p:spPr>
          <a:xfrm>
            <a:off x="7072827" y="663610"/>
            <a:ext cx="4078800" cy="1594282"/>
          </a:xfrm>
        </p:spPr>
        <p:txBody>
          <a:bodyPr wrap="square" anchor="b">
            <a:normAutofit/>
          </a:bodyPr>
          <a:lstStyle/>
          <a:p>
            <a:pPr algn="ctr"/>
            <a:r>
              <a:rPr lang="fi-FI" dirty="0"/>
              <a:t>Pähkinät</a:t>
            </a:r>
          </a:p>
        </p:txBody>
      </p:sp>
      <p:sp>
        <p:nvSpPr>
          <p:cNvPr id="3" name="Sisällön paikkamerkki 2">
            <a:extLst>
              <a:ext uri="{FF2B5EF4-FFF2-40B4-BE49-F238E27FC236}">
                <a16:creationId xmlns:a16="http://schemas.microsoft.com/office/drawing/2014/main" id="{98C8D2ED-BB91-40A4-963F-80658B2C92A4}"/>
              </a:ext>
            </a:extLst>
          </p:cNvPr>
          <p:cNvSpPr>
            <a:spLocks noGrp="1"/>
          </p:cNvSpPr>
          <p:nvPr>
            <p:ph idx="1"/>
          </p:nvPr>
        </p:nvSpPr>
        <p:spPr>
          <a:xfrm>
            <a:off x="7557212" y="2921502"/>
            <a:ext cx="4078800" cy="2901482"/>
          </a:xfrm>
        </p:spPr>
        <p:txBody>
          <a:bodyPr>
            <a:normAutofit/>
          </a:bodyPr>
          <a:lstStyle/>
          <a:p>
            <a:pPr marL="0" indent="0">
              <a:lnSpc>
                <a:spcPct val="140000"/>
              </a:lnSpc>
              <a:buNone/>
            </a:pPr>
            <a:r>
              <a:rPr lang="fi-FI" sz="1700" dirty="0"/>
              <a:t>Meta-analyysissä osoitettiin, että päivittäinen pähkinöiden syönti vähensi sydän- ja verisuonisairauksien riskiä 30 %</a:t>
            </a:r>
          </a:p>
          <a:p>
            <a:pPr marL="0" indent="0">
              <a:lnSpc>
                <a:spcPct val="140000"/>
              </a:lnSpc>
              <a:buNone/>
            </a:pPr>
            <a:endParaRPr lang="fi-FI" sz="1200" dirty="0"/>
          </a:p>
          <a:p>
            <a:pPr marL="0" indent="0">
              <a:lnSpc>
                <a:spcPct val="140000"/>
              </a:lnSpc>
              <a:buNone/>
            </a:pPr>
            <a:r>
              <a:rPr lang="fi-FI" sz="1200" dirty="0"/>
              <a:t>Luo C, et al. Am J </a:t>
            </a:r>
            <a:r>
              <a:rPr lang="fi-FI" sz="1200" dirty="0" err="1"/>
              <a:t>Clin</a:t>
            </a:r>
            <a:r>
              <a:rPr lang="fi-FI" sz="1200" dirty="0"/>
              <a:t> </a:t>
            </a:r>
            <a:r>
              <a:rPr lang="fi-FI" sz="1200" dirty="0" err="1"/>
              <a:t>Nutr</a:t>
            </a:r>
            <a:r>
              <a:rPr lang="fi-FI" sz="1200" dirty="0"/>
              <a:t> 2014;100:256–269.</a:t>
            </a:r>
          </a:p>
        </p:txBody>
      </p:sp>
      <p:pic>
        <p:nvPicPr>
          <p:cNvPr id="6" name="Kuva 5">
            <a:extLst>
              <a:ext uri="{FF2B5EF4-FFF2-40B4-BE49-F238E27FC236}">
                <a16:creationId xmlns:a16="http://schemas.microsoft.com/office/drawing/2014/main" id="{32E7B45B-A95E-E070-8D39-0763E5442DA8}"/>
              </a:ext>
            </a:extLst>
          </p:cNvPr>
          <p:cNvPicPr>
            <a:picLocks noChangeAspect="1"/>
          </p:cNvPicPr>
          <p:nvPr/>
        </p:nvPicPr>
        <p:blipFill>
          <a:blip r:embed="rId2"/>
          <a:stretch>
            <a:fillRect/>
          </a:stretch>
        </p:blipFill>
        <p:spPr>
          <a:xfrm>
            <a:off x="770090" y="1285483"/>
            <a:ext cx="5829300" cy="3886200"/>
          </a:xfrm>
          <a:prstGeom prst="rect">
            <a:avLst/>
          </a:prstGeom>
        </p:spPr>
      </p:pic>
      <p:sp>
        <p:nvSpPr>
          <p:cNvPr id="7" name="Tekstiruutu 6">
            <a:extLst>
              <a:ext uri="{FF2B5EF4-FFF2-40B4-BE49-F238E27FC236}">
                <a16:creationId xmlns:a16="http://schemas.microsoft.com/office/drawing/2014/main" id="{61355916-81C0-9708-EBA4-42F49FC97783}"/>
              </a:ext>
            </a:extLst>
          </p:cNvPr>
          <p:cNvSpPr txBox="1"/>
          <p:nvPr/>
        </p:nvSpPr>
        <p:spPr>
          <a:xfrm>
            <a:off x="10102240" y="6585922"/>
            <a:ext cx="3695177" cy="215444"/>
          </a:xfrm>
          <a:prstGeom prst="rect">
            <a:avLst/>
          </a:prstGeom>
          <a:noFill/>
        </p:spPr>
        <p:txBody>
          <a:bodyPr wrap="square" rtlCol="0">
            <a:spAutoFit/>
          </a:bodyPr>
          <a:lstStyle/>
          <a:p>
            <a:r>
              <a:rPr lang="fi-FI" sz="800" dirty="0"/>
              <a:t>Kuva copyright: pixabay.com</a:t>
            </a:r>
          </a:p>
        </p:txBody>
      </p:sp>
    </p:spTree>
    <p:extLst>
      <p:ext uri="{BB962C8B-B14F-4D97-AF65-F5344CB8AC3E}">
        <p14:creationId xmlns:p14="http://schemas.microsoft.com/office/powerpoint/2010/main" val="390033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7F7-F4D1-424F-A88B-AB68A0EA4569}"/>
              </a:ext>
            </a:extLst>
          </p:cNvPr>
          <p:cNvSpPr>
            <a:spLocks noGrp="1"/>
          </p:cNvSpPr>
          <p:nvPr>
            <p:ph type="title"/>
          </p:nvPr>
        </p:nvSpPr>
        <p:spPr>
          <a:xfrm>
            <a:off x="609600" y="274638"/>
            <a:ext cx="10972800" cy="1143000"/>
          </a:xfrm>
        </p:spPr>
        <p:txBody>
          <a:bodyPr anchor="ctr">
            <a:normAutofit/>
          </a:bodyPr>
          <a:lstStyle/>
          <a:p>
            <a:pPr>
              <a:lnSpc>
                <a:spcPct val="90000"/>
              </a:lnSpc>
            </a:pPr>
            <a:r>
              <a:rPr lang="fi-FI" sz="3700" dirty="0"/>
              <a:t>Kokokasvisruoka voi jopa sulattaa sepelvaltimoplakkeja, jopa ilman </a:t>
            </a:r>
            <a:r>
              <a:rPr lang="fi-FI" sz="3700" dirty="0" err="1"/>
              <a:t>statiineja</a:t>
            </a:r>
            <a:endParaRPr lang="fi-FI" sz="3700" dirty="0"/>
          </a:p>
        </p:txBody>
      </p:sp>
      <p:sp>
        <p:nvSpPr>
          <p:cNvPr id="3" name="Sisällön paikkamerkki 2">
            <a:extLst>
              <a:ext uri="{FF2B5EF4-FFF2-40B4-BE49-F238E27FC236}">
                <a16:creationId xmlns:a16="http://schemas.microsoft.com/office/drawing/2014/main" id="{6FBB2FDF-17BF-454D-9187-6C88CB0974CD}"/>
              </a:ext>
            </a:extLst>
          </p:cNvPr>
          <p:cNvSpPr>
            <a:spLocks noGrp="1"/>
          </p:cNvSpPr>
          <p:nvPr>
            <p:ph type="body" sz="half" idx="1"/>
          </p:nvPr>
        </p:nvSpPr>
        <p:spPr>
          <a:xfrm>
            <a:off x="609600" y="1600202"/>
            <a:ext cx="5384800" cy="4525963"/>
          </a:xfrm>
        </p:spPr>
        <p:txBody>
          <a:bodyPr>
            <a:normAutofit/>
          </a:bodyPr>
          <a:lstStyle/>
          <a:p>
            <a:pPr>
              <a:lnSpc>
                <a:spcPct val="90000"/>
              </a:lnSpc>
            </a:pPr>
            <a:r>
              <a:rPr lang="fi-FI" sz="2200" dirty="0">
                <a:effectLst/>
              </a:rPr>
              <a:t>Viidessä vuodessa kokokasvisruokavalioryhmään satunnaistettujen sepelvaltimotautipotilaiden </a:t>
            </a:r>
            <a:r>
              <a:rPr lang="fi-FI" sz="2200" u="sng" dirty="0">
                <a:effectLst/>
              </a:rPr>
              <a:t>päätetapahtumariski oli verrokkeja 60 % </a:t>
            </a:r>
            <a:r>
              <a:rPr lang="fi-FI" sz="2200" dirty="0">
                <a:effectLst/>
              </a:rPr>
              <a:t>pienempi.</a:t>
            </a:r>
          </a:p>
          <a:p>
            <a:pPr>
              <a:lnSpc>
                <a:spcPct val="90000"/>
              </a:lnSpc>
            </a:pPr>
            <a:r>
              <a:rPr lang="fi-FI" sz="2200" dirty="0"/>
              <a:t>S</a:t>
            </a:r>
            <a:r>
              <a:rPr lang="fi-FI" sz="2200" dirty="0">
                <a:effectLst/>
              </a:rPr>
              <a:t>epelvaltimoplakit </a:t>
            </a:r>
            <a:r>
              <a:rPr lang="fi-FI" sz="2200" u="sng" dirty="0">
                <a:effectLst/>
              </a:rPr>
              <a:t>jopa sulivat </a:t>
            </a:r>
            <a:r>
              <a:rPr lang="fi-FI" sz="2200" dirty="0">
                <a:effectLst/>
              </a:rPr>
              <a:t>sitoutumiseen nähden annosvastaisesti</a:t>
            </a:r>
            <a:r>
              <a:rPr lang="fi-FI" sz="2200" dirty="0"/>
              <a:t> ja vielä ilman </a:t>
            </a:r>
            <a:r>
              <a:rPr lang="fi-FI" sz="2200" dirty="0" err="1"/>
              <a:t>statiinia</a:t>
            </a:r>
            <a:r>
              <a:rPr lang="fi-FI" sz="2200" dirty="0"/>
              <a:t>.</a:t>
            </a:r>
            <a:endParaRPr lang="fi-FI" sz="2200" dirty="0">
              <a:effectLst/>
            </a:endParaRPr>
          </a:p>
          <a:p>
            <a:pPr marL="0" indent="0">
              <a:lnSpc>
                <a:spcPct val="90000"/>
              </a:lnSpc>
              <a:buNone/>
            </a:pPr>
            <a:endParaRPr lang="fi-FI" sz="2200" dirty="0">
              <a:effectLst/>
            </a:endParaRPr>
          </a:p>
          <a:p>
            <a:pPr>
              <a:lnSpc>
                <a:spcPct val="90000"/>
              </a:lnSpc>
            </a:pPr>
            <a:r>
              <a:rPr lang="en-US" sz="1400" dirty="0">
                <a:effectLst/>
              </a:rPr>
              <a:t>Ornish D, </a:t>
            </a:r>
            <a:r>
              <a:rPr lang="en-US" sz="1400" dirty="0" err="1">
                <a:effectLst/>
              </a:rPr>
              <a:t>Scherwitz</a:t>
            </a:r>
            <a:r>
              <a:rPr lang="en-US" sz="1400" dirty="0">
                <a:effectLst/>
              </a:rPr>
              <a:t> L </a:t>
            </a:r>
            <a:r>
              <a:rPr lang="en-US" sz="1400" dirty="0" err="1">
                <a:effectLst/>
              </a:rPr>
              <a:t>ym</a:t>
            </a:r>
            <a:r>
              <a:rPr lang="en-US" sz="1400" dirty="0">
                <a:effectLst/>
              </a:rPr>
              <a:t>.  Intensive Lifestyle Changes for Reversal of Coronary Heart Disease / The Lifestyle Heart Trial JAMA. 1998;280(23):2001-7.  </a:t>
            </a:r>
            <a:endParaRPr lang="fi-FI" sz="1400" dirty="0">
              <a:effectLst/>
            </a:endParaRPr>
          </a:p>
          <a:p>
            <a:pPr>
              <a:lnSpc>
                <a:spcPct val="90000"/>
              </a:lnSpc>
            </a:pPr>
            <a:endParaRPr lang="fi-FI" sz="2200" dirty="0"/>
          </a:p>
        </p:txBody>
      </p:sp>
      <p:pic>
        <p:nvPicPr>
          <p:cNvPr id="5" name="Kuva 4">
            <a:extLst>
              <a:ext uri="{FF2B5EF4-FFF2-40B4-BE49-F238E27FC236}">
                <a16:creationId xmlns:a16="http://schemas.microsoft.com/office/drawing/2014/main" id="{36368867-F6AB-A1F3-F6AD-2212BBE4BB79}"/>
              </a:ext>
            </a:extLst>
          </p:cNvPr>
          <p:cNvPicPr>
            <a:picLocks noChangeAspect="1"/>
          </p:cNvPicPr>
          <p:nvPr/>
        </p:nvPicPr>
        <p:blipFill rotWithShape="1">
          <a:blip r:embed="rId2"/>
          <a:srcRect l="25252" t="-2941" r="3546" b="2941"/>
          <a:stretch/>
        </p:blipFill>
        <p:spPr>
          <a:xfrm>
            <a:off x="7559457" y="1485900"/>
            <a:ext cx="4150551" cy="3886200"/>
          </a:xfrm>
          <a:prstGeom prst="rect">
            <a:avLst/>
          </a:prstGeom>
        </p:spPr>
      </p:pic>
      <p:sp>
        <p:nvSpPr>
          <p:cNvPr id="6" name="Tekstiruutu 5">
            <a:extLst>
              <a:ext uri="{FF2B5EF4-FFF2-40B4-BE49-F238E27FC236}">
                <a16:creationId xmlns:a16="http://schemas.microsoft.com/office/drawing/2014/main" id="{B1DB58CE-AACE-F67C-5C18-D23DE5EE06B8}"/>
              </a:ext>
            </a:extLst>
          </p:cNvPr>
          <p:cNvSpPr txBox="1"/>
          <p:nvPr/>
        </p:nvSpPr>
        <p:spPr>
          <a:xfrm>
            <a:off x="10652472" y="6583362"/>
            <a:ext cx="3626285" cy="215444"/>
          </a:xfrm>
          <a:prstGeom prst="rect">
            <a:avLst/>
          </a:prstGeom>
          <a:noFill/>
        </p:spPr>
        <p:txBody>
          <a:bodyPr wrap="square" rtlCol="0">
            <a:spAutoFit/>
          </a:bodyPr>
          <a:lstStyle/>
          <a:p>
            <a:r>
              <a:rPr lang="fi-FI" sz="800" dirty="0"/>
              <a:t>Kuva copyright: pixabay.com</a:t>
            </a:r>
          </a:p>
        </p:txBody>
      </p:sp>
    </p:spTree>
    <p:extLst>
      <p:ext uri="{BB962C8B-B14F-4D97-AF65-F5344CB8AC3E}">
        <p14:creationId xmlns:p14="http://schemas.microsoft.com/office/powerpoint/2010/main" val="1427417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1C73529-7586-4AA5-8F02-8CF22E62DABA}"/>
              </a:ext>
            </a:extLst>
          </p:cNvPr>
          <p:cNvPicPr>
            <a:picLocks noChangeAspect="1"/>
          </p:cNvPicPr>
          <p:nvPr/>
        </p:nvPicPr>
        <p:blipFill rotWithShape="1">
          <a:blip r:embed="rId3"/>
          <a:srcRect t="2449" r="5334" b="11292"/>
          <a:stretch/>
        </p:blipFill>
        <p:spPr>
          <a:xfrm>
            <a:off x="1096465" y="0"/>
            <a:ext cx="4245429" cy="6877114"/>
          </a:xfrm>
          <a:prstGeom prst="rect">
            <a:avLst/>
          </a:prstGeom>
          <a:ln w="38100">
            <a:solidFill>
              <a:schemeClr val="tx1"/>
            </a:solidFill>
          </a:ln>
        </p:spPr>
      </p:pic>
      <p:sp>
        <p:nvSpPr>
          <p:cNvPr id="4" name="Tekstiruutu 3">
            <a:extLst>
              <a:ext uri="{FF2B5EF4-FFF2-40B4-BE49-F238E27FC236}">
                <a16:creationId xmlns:a16="http://schemas.microsoft.com/office/drawing/2014/main" id="{B81808A1-06DF-4A4D-A68E-E837773E0074}"/>
              </a:ext>
            </a:extLst>
          </p:cNvPr>
          <p:cNvSpPr txBox="1"/>
          <p:nvPr/>
        </p:nvSpPr>
        <p:spPr>
          <a:xfrm>
            <a:off x="7018800" y="400863"/>
            <a:ext cx="4589903" cy="523220"/>
          </a:xfrm>
          <a:prstGeom prst="rect">
            <a:avLst/>
          </a:prstGeom>
          <a:solidFill>
            <a:srgbClr val="92D05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rPr>
              <a:t>1 minuutin ravitsemusluento:</a:t>
            </a:r>
          </a:p>
        </p:txBody>
      </p:sp>
      <p:cxnSp>
        <p:nvCxnSpPr>
          <p:cNvPr id="6" name="Suora yhdysviiva 5">
            <a:extLst>
              <a:ext uri="{FF2B5EF4-FFF2-40B4-BE49-F238E27FC236}">
                <a16:creationId xmlns:a16="http://schemas.microsoft.com/office/drawing/2014/main" id="{A0E0792A-B00E-4B65-951D-ADB255399226}"/>
              </a:ext>
            </a:extLst>
          </p:cNvPr>
          <p:cNvCxnSpPr>
            <a:cxnSpLocks/>
          </p:cNvCxnSpPr>
          <p:nvPr/>
        </p:nvCxnSpPr>
        <p:spPr>
          <a:xfrm>
            <a:off x="1278294" y="662473"/>
            <a:ext cx="53184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9A6A4991-43BF-49E4-AE26-482369E03775}"/>
              </a:ext>
            </a:extLst>
          </p:cNvPr>
          <p:cNvCxnSpPr>
            <a:cxnSpLocks/>
          </p:cNvCxnSpPr>
          <p:nvPr/>
        </p:nvCxnSpPr>
        <p:spPr>
          <a:xfrm>
            <a:off x="1278294" y="1483567"/>
            <a:ext cx="10263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B2895F92-EB4D-4F49-BFBE-80B9D7FB2E21}"/>
              </a:ext>
            </a:extLst>
          </p:cNvPr>
          <p:cNvCxnSpPr>
            <a:cxnSpLocks/>
          </p:cNvCxnSpPr>
          <p:nvPr/>
        </p:nvCxnSpPr>
        <p:spPr>
          <a:xfrm>
            <a:off x="3844212" y="2099388"/>
            <a:ext cx="8957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3F6E21E5-F56C-4C81-B50E-AA82561938B6}"/>
              </a:ext>
            </a:extLst>
          </p:cNvPr>
          <p:cNvCxnSpPr>
            <a:cxnSpLocks/>
          </p:cNvCxnSpPr>
          <p:nvPr/>
        </p:nvCxnSpPr>
        <p:spPr>
          <a:xfrm>
            <a:off x="1278294" y="2230016"/>
            <a:ext cx="10263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uora yhdysviiva 29">
            <a:extLst>
              <a:ext uri="{FF2B5EF4-FFF2-40B4-BE49-F238E27FC236}">
                <a16:creationId xmlns:a16="http://schemas.microsoft.com/office/drawing/2014/main" id="{3C9BAF20-0383-4376-81FF-4B48A07CD9A6}"/>
              </a:ext>
            </a:extLst>
          </p:cNvPr>
          <p:cNvCxnSpPr>
            <a:cxnSpLocks/>
          </p:cNvCxnSpPr>
          <p:nvPr/>
        </p:nvCxnSpPr>
        <p:spPr>
          <a:xfrm>
            <a:off x="4030824" y="2845837"/>
            <a:ext cx="8864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uora yhdysviiva 32">
            <a:extLst>
              <a:ext uri="{FF2B5EF4-FFF2-40B4-BE49-F238E27FC236}">
                <a16:creationId xmlns:a16="http://schemas.microsoft.com/office/drawing/2014/main" id="{0C03AFA4-EA9A-47CA-B9F9-412AE0C2F9F9}"/>
              </a:ext>
            </a:extLst>
          </p:cNvPr>
          <p:cNvCxnSpPr>
            <a:cxnSpLocks/>
          </p:cNvCxnSpPr>
          <p:nvPr/>
        </p:nvCxnSpPr>
        <p:spPr>
          <a:xfrm>
            <a:off x="1614196" y="3116424"/>
            <a:ext cx="3359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uora yhdysviiva 35">
            <a:extLst>
              <a:ext uri="{FF2B5EF4-FFF2-40B4-BE49-F238E27FC236}">
                <a16:creationId xmlns:a16="http://schemas.microsoft.com/office/drawing/2014/main" id="{12882038-0708-4924-8C78-F9A84BD85EE6}"/>
              </a:ext>
            </a:extLst>
          </p:cNvPr>
          <p:cNvCxnSpPr>
            <a:cxnSpLocks/>
          </p:cNvCxnSpPr>
          <p:nvPr/>
        </p:nvCxnSpPr>
        <p:spPr>
          <a:xfrm>
            <a:off x="2304661" y="3284376"/>
            <a:ext cx="317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uora yhdysviiva 38">
            <a:extLst>
              <a:ext uri="{FF2B5EF4-FFF2-40B4-BE49-F238E27FC236}">
                <a16:creationId xmlns:a16="http://schemas.microsoft.com/office/drawing/2014/main" id="{E06F6228-1BA6-4AA0-A058-E98933ADF89C}"/>
              </a:ext>
            </a:extLst>
          </p:cNvPr>
          <p:cNvCxnSpPr>
            <a:cxnSpLocks/>
          </p:cNvCxnSpPr>
          <p:nvPr/>
        </p:nvCxnSpPr>
        <p:spPr>
          <a:xfrm>
            <a:off x="1278294" y="3429000"/>
            <a:ext cx="11849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5B81265B-FF8D-465E-AABE-623DCC1F5BAC}"/>
              </a:ext>
            </a:extLst>
          </p:cNvPr>
          <p:cNvCxnSpPr>
            <a:cxnSpLocks/>
          </p:cNvCxnSpPr>
          <p:nvPr/>
        </p:nvCxnSpPr>
        <p:spPr>
          <a:xfrm>
            <a:off x="2774973" y="3553273"/>
            <a:ext cx="18716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B108B931-E99F-4614-BFD3-D53E527B2763}"/>
              </a:ext>
            </a:extLst>
          </p:cNvPr>
          <p:cNvCxnSpPr>
            <a:cxnSpLocks/>
          </p:cNvCxnSpPr>
          <p:nvPr/>
        </p:nvCxnSpPr>
        <p:spPr>
          <a:xfrm>
            <a:off x="1362269" y="4460033"/>
            <a:ext cx="24819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34E2D7FB-05EE-4FAE-A2AF-F31A9D00798B}"/>
              </a:ext>
            </a:extLst>
          </p:cNvPr>
          <p:cNvCxnSpPr>
            <a:cxnSpLocks/>
          </p:cNvCxnSpPr>
          <p:nvPr/>
        </p:nvCxnSpPr>
        <p:spPr>
          <a:xfrm>
            <a:off x="1362269" y="5635690"/>
            <a:ext cx="15582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AA3BE176-8EE7-4027-9260-E33CC6018426}"/>
              </a:ext>
            </a:extLst>
          </p:cNvPr>
          <p:cNvCxnSpPr>
            <a:cxnSpLocks/>
          </p:cNvCxnSpPr>
          <p:nvPr/>
        </p:nvCxnSpPr>
        <p:spPr>
          <a:xfrm>
            <a:off x="1362269" y="5187820"/>
            <a:ext cx="4198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uora yhdysviiva 57">
            <a:extLst>
              <a:ext uri="{FF2B5EF4-FFF2-40B4-BE49-F238E27FC236}">
                <a16:creationId xmlns:a16="http://schemas.microsoft.com/office/drawing/2014/main" id="{2C76271E-1A72-4BE7-B852-73148E882512}"/>
              </a:ext>
            </a:extLst>
          </p:cNvPr>
          <p:cNvCxnSpPr/>
          <p:nvPr/>
        </p:nvCxnSpPr>
        <p:spPr>
          <a:xfrm>
            <a:off x="1362269" y="546773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uora yhdysviiva 59">
            <a:extLst>
              <a:ext uri="{FF2B5EF4-FFF2-40B4-BE49-F238E27FC236}">
                <a16:creationId xmlns:a16="http://schemas.microsoft.com/office/drawing/2014/main" id="{696A56ED-D56C-4BFE-BC4D-1596A33B5DCE}"/>
              </a:ext>
            </a:extLst>
          </p:cNvPr>
          <p:cNvCxnSpPr>
            <a:cxnSpLocks/>
          </p:cNvCxnSpPr>
          <p:nvPr/>
        </p:nvCxnSpPr>
        <p:spPr>
          <a:xfrm>
            <a:off x="1362269" y="5458408"/>
            <a:ext cx="9423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D2B8B742-ABC6-4D97-E696-87F0E20D1204}"/>
              </a:ext>
            </a:extLst>
          </p:cNvPr>
          <p:cNvPicPr>
            <a:picLocks noChangeAspect="1"/>
          </p:cNvPicPr>
          <p:nvPr/>
        </p:nvPicPr>
        <p:blipFill>
          <a:blip r:embed="rId4"/>
          <a:stretch>
            <a:fillRect/>
          </a:stretch>
        </p:blipFill>
        <p:spPr>
          <a:xfrm>
            <a:off x="7723594" y="1160747"/>
            <a:ext cx="3386865" cy="4247258"/>
          </a:xfrm>
          <a:prstGeom prst="rect">
            <a:avLst/>
          </a:prstGeom>
        </p:spPr>
      </p:pic>
    </p:spTree>
    <p:extLst>
      <p:ext uri="{BB962C8B-B14F-4D97-AF65-F5344CB8AC3E}">
        <p14:creationId xmlns:p14="http://schemas.microsoft.com/office/powerpoint/2010/main" val="1508254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2C8524-44E1-2847-5E60-8E77611BC67E}"/>
              </a:ext>
            </a:extLst>
          </p:cNvPr>
          <p:cNvSpPr>
            <a:spLocks noGrp="1"/>
          </p:cNvSpPr>
          <p:nvPr>
            <p:ph type="title"/>
          </p:nvPr>
        </p:nvSpPr>
        <p:spPr>
          <a:xfrm>
            <a:off x="1453018" y="365125"/>
            <a:ext cx="9900781" cy="1325563"/>
          </a:xfrm>
          <a:solidFill>
            <a:schemeClr val="accent5">
              <a:lumMod val="20000"/>
              <a:lumOff val="80000"/>
            </a:schemeClr>
          </a:solidFill>
          <a:ln>
            <a:solidFill>
              <a:schemeClr val="tx1"/>
            </a:solidFill>
          </a:ln>
        </p:spPr>
        <p:txBody>
          <a:bodyPr>
            <a:normAutofit/>
          </a:bodyPr>
          <a:lstStyle/>
          <a:p>
            <a:r>
              <a:rPr lang="fi-FI" sz="2800" b="1" dirty="0" err="1"/>
              <a:t>Daily</a:t>
            </a:r>
            <a:r>
              <a:rPr lang="fi-FI" sz="2800" b="1" dirty="0"/>
              <a:t> </a:t>
            </a:r>
            <a:r>
              <a:rPr lang="fi-FI" sz="2800" b="1" dirty="0" err="1"/>
              <a:t>Dosen</a:t>
            </a:r>
            <a:r>
              <a:rPr lang="fi-FI" sz="2800" b="1" dirty="0"/>
              <a:t> = Päivän Tusina </a:t>
            </a:r>
            <a:br>
              <a:rPr lang="fi-FI" sz="2800" dirty="0"/>
            </a:br>
            <a:r>
              <a:rPr lang="fi-FI" sz="2800" dirty="0"/>
              <a:t>- </a:t>
            </a:r>
            <a:r>
              <a:rPr lang="fi-FI" sz="2800" dirty="0" err="1"/>
              <a:t>by</a:t>
            </a:r>
            <a:r>
              <a:rPr lang="fi-FI" sz="2800" dirty="0"/>
              <a:t> </a:t>
            </a:r>
            <a:r>
              <a:rPr lang="fi-FI" sz="2800" dirty="0" err="1"/>
              <a:t>Dr</a:t>
            </a:r>
            <a:r>
              <a:rPr lang="fi-FI" sz="2800" dirty="0"/>
              <a:t>. </a:t>
            </a:r>
            <a:r>
              <a:rPr lang="fi-FI" sz="2800" dirty="0" err="1"/>
              <a:t>Greger</a:t>
            </a:r>
            <a:endParaRPr lang="fi-FI" sz="2800" dirty="0"/>
          </a:p>
        </p:txBody>
      </p:sp>
      <p:pic>
        <p:nvPicPr>
          <p:cNvPr id="5" name="Sisällön paikkamerkki 4">
            <a:extLst>
              <a:ext uri="{FF2B5EF4-FFF2-40B4-BE49-F238E27FC236}">
                <a16:creationId xmlns:a16="http://schemas.microsoft.com/office/drawing/2014/main" id="{55595E83-BD49-CBA5-DD84-3FDF288AD9B9}"/>
              </a:ext>
            </a:extLst>
          </p:cNvPr>
          <p:cNvPicPr>
            <a:picLocks noGrp="1" noChangeAspect="1"/>
          </p:cNvPicPr>
          <p:nvPr>
            <p:ph sz="half" idx="1"/>
          </p:nvPr>
        </p:nvPicPr>
        <p:blipFill rotWithShape="1">
          <a:blip r:embed="rId2"/>
          <a:srcRect t="2232"/>
          <a:stretch/>
        </p:blipFill>
        <p:spPr>
          <a:xfrm>
            <a:off x="1453018" y="1825625"/>
            <a:ext cx="4152378" cy="4351338"/>
          </a:xfrm>
          <a:prstGeom prst="rect">
            <a:avLst/>
          </a:prstGeom>
          <a:ln>
            <a:solidFill>
              <a:schemeClr val="tx1"/>
            </a:solidFill>
          </a:ln>
        </p:spPr>
      </p:pic>
      <p:sp>
        <p:nvSpPr>
          <p:cNvPr id="4" name="Sisällön paikkamerkki 3">
            <a:extLst>
              <a:ext uri="{FF2B5EF4-FFF2-40B4-BE49-F238E27FC236}">
                <a16:creationId xmlns:a16="http://schemas.microsoft.com/office/drawing/2014/main" id="{714CCD07-0DC4-EB5D-AD0A-73B7AA9A96DA}"/>
              </a:ext>
            </a:extLst>
          </p:cNvPr>
          <p:cNvSpPr>
            <a:spLocks noGrp="1"/>
          </p:cNvSpPr>
          <p:nvPr>
            <p:ph sz="half" idx="2"/>
          </p:nvPr>
        </p:nvSpPr>
        <p:spPr>
          <a:xfrm>
            <a:off x="5768236" y="1825625"/>
            <a:ext cx="5585564" cy="4351338"/>
          </a:xfrm>
          <a:solidFill>
            <a:schemeClr val="accent6">
              <a:lumMod val="20000"/>
              <a:lumOff val="80000"/>
            </a:schemeClr>
          </a:solidFill>
          <a:ln>
            <a:solidFill>
              <a:schemeClr val="tx1"/>
            </a:solidFill>
          </a:ln>
        </p:spPr>
        <p:txBody>
          <a:bodyPr>
            <a:normAutofit fontScale="70000" lnSpcReduction="20000"/>
          </a:bodyPr>
          <a:lstStyle/>
          <a:p>
            <a:pPr marL="514350" indent="-514350">
              <a:buFont typeface="+mj-lt"/>
              <a:buAutoNum type="arabicPeriod"/>
            </a:pPr>
            <a:r>
              <a:rPr lang="fi-FI" dirty="0"/>
              <a:t>Pavut</a:t>
            </a:r>
          </a:p>
          <a:p>
            <a:pPr marL="514350" indent="-514350">
              <a:buFont typeface="+mj-lt"/>
              <a:buAutoNum type="arabicPeriod"/>
            </a:pPr>
            <a:r>
              <a:rPr lang="fi-FI" dirty="0"/>
              <a:t>Marjat</a:t>
            </a:r>
          </a:p>
          <a:p>
            <a:pPr marL="514350" indent="-514350">
              <a:buFont typeface="+mj-lt"/>
              <a:buAutoNum type="arabicPeriod"/>
            </a:pPr>
            <a:r>
              <a:rPr lang="fi-FI" dirty="0"/>
              <a:t>Muut hedelmät</a:t>
            </a:r>
          </a:p>
          <a:p>
            <a:pPr marL="514350" indent="-514350">
              <a:buFont typeface="+mj-lt"/>
              <a:buAutoNum type="arabicPeriod"/>
            </a:pPr>
            <a:r>
              <a:rPr lang="fi-FI" dirty="0"/>
              <a:t>Ristikukkaiset kasvikset (kaalit, nauris, lanttu, retiisi)</a:t>
            </a:r>
          </a:p>
          <a:p>
            <a:pPr marL="514350" indent="-514350">
              <a:buFont typeface="+mj-lt"/>
              <a:buAutoNum type="arabicPeriod"/>
            </a:pPr>
            <a:r>
              <a:rPr lang="fi-FI" dirty="0"/>
              <a:t>Vihreät kasvikset</a:t>
            </a:r>
          </a:p>
          <a:p>
            <a:pPr marL="514350" indent="-514350">
              <a:buFont typeface="+mj-lt"/>
              <a:buAutoNum type="arabicPeriod"/>
            </a:pPr>
            <a:r>
              <a:rPr lang="fi-FI" dirty="0"/>
              <a:t>Muut kasvikset</a:t>
            </a:r>
          </a:p>
          <a:p>
            <a:pPr marL="514350" indent="-514350">
              <a:buFont typeface="+mj-lt"/>
              <a:buAutoNum type="arabicPeriod"/>
            </a:pPr>
            <a:r>
              <a:rPr lang="fi-FI" dirty="0"/>
              <a:t>Pellavansiemenet</a:t>
            </a:r>
          </a:p>
          <a:p>
            <a:pPr marL="514350" indent="-514350">
              <a:buFont typeface="+mj-lt"/>
              <a:buAutoNum type="arabicPeriod"/>
            </a:pPr>
            <a:r>
              <a:rPr lang="fi-FI" dirty="0"/>
              <a:t>Pähkinät ja siemenet</a:t>
            </a:r>
          </a:p>
          <a:p>
            <a:pPr marL="514350" indent="-514350">
              <a:buFont typeface="+mj-lt"/>
              <a:buAutoNum type="arabicPeriod"/>
            </a:pPr>
            <a:r>
              <a:rPr lang="fi-FI" dirty="0"/>
              <a:t>Yrtit ja mausteet</a:t>
            </a:r>
          </a:p>
          <a:p>
            <a:pPr marL="514350" indent="-514350">
              <a:buFont typeface="+mj-lt"/>
              <a:buAutoNum type="arabicPeriod"/>
            </a:pPr>
            <a:r>
              <a:rPr lang="fi-FI" dirty="0"/>
              <a:t>Kokojyväviljaa</a:t>
            </a:r>
          </a:p>
          <a:p>
            <a:pPr marL="514350" indent="-514350">
              <a:buFont typeface="+mj-lt"/>
              <a:buAutoNum type="arabicPeriod"/>
            </a:pPr>
            <a:r>
              <a:rPr lang="fi-FI" dirty="0"/>
              <a:t>Juo riittävästi</a:t>
            </a:r>
          </a:p>
          <a:p>
            <a:pPr marL="514350" indent="-514350">
              <a:buFont typeface="+mj-lt"/>
              <a:buAutoNum type="arabicPeriod"/>
            </a:pPr>
            <a:r>
              <a:rPr lang="fi-FI" dirty="0"/>
              <a:t>Liiku riittävästi</a:t>
            </a:r>
          </a:p>
        </p:txBody>
      </p:sp>
      <p:pic>
        <p:nvPicPr>
          <p:cNvPr id="6" name="Kuva 5">
            <a:extLst>
              <a:ext uri="{FF2B5EF4-FFF2-40B4-BE49-F238E27FC236}">
                <a16:creationId xmlns:a16="http://schemas.microsoft.com/office/drawing/2014/main" id="{978CD7BA-2F08-9316-E085-81AAF72987C6}"/>
              </a:ext>
            </a:extLst>
          </p:cNvPr>
          <p:cNvPicPr>
            <a:picLocks noChangeAspect="1"/>
          </p:cNvPicPr>
          <p:nvPr/>
        </p:nvPicPr>
        <p:blipFill>
          <a:blip r:embed="rId3"/>
          <a:stretch>
            <a:fillRect/>
          </a:stretch>
        </p:blipFill>
        <p:spPr>
          <a:xfrm>
            <a:off x="9204326" y="4449365"/>
            <a:ext cx="2017951" cy="1536325"/>
          </a:xfrm>
          <a:prstGeom prst="rect">
            <a:avLst/>
          </a:prstGeom>
          <a:ln>
            <a:solidFill>
              <a:schemeClr val="tx1"/>
            </a:solidFill>
          </a:ln>
        </p:spPr>
      </p:pic>
      <p:sp>
        <p:nvSpPr>
          <p:cNvPr id="7" name="Tekstiruutu 6">
            <a:extLst>
              <a:ext uri="{FF2B5EF4-FFF2-40B4-BE49-F238E27FC236}">
                <a16:creationId xmlns:a16="http://schemas.microsoft.com/office/drawing/2014/main" id="{0E287EFB-82B1-C8D8-801F-DA56D0913C1C}"/>
              </a:ext>
            </a:extLst>
          </p:cNvPr>
          <p:cNvSpPr txBox="1"/>
          <p:nvPr/>
        </p:nvSpPr>
        <p:spPr>
          <a:xfrm>
            <a:off x="10654430" y="6609371"/>
            <a:ext cx="3075139" cy="215444"/>
          </a:xfrm>
          <a:prstGeom prst="rect">
            <a:avLst/>
          </a:prstGeom>
          <a:noFill/>
        </p:spPr>
        <p:txBody>
          <a:bodyPr wrap="square" rtlCol="0">
            <a:spAutoFit/>
          </a:bodyPr>
          <a:lstStyle/>
          <a:p>
            <a:r>
              <a:rPr lang="fi-FI" sz="800" dirty="0"/>
              <a:t>Kuva copyright: pixabay.com</a:t>
            </a:r>
          </a:p>
        </p:txBody>
      </p:sp>
    </p:spTree>
    <p:extLst>
      <p:ext uri="{BB962C8B-B14F-4D97-AF65-F5344CB8AC3E}">
        <p14:creationId xmlns:p14="http://schemas.microsoft.com/office/powerpoint/2010/main" val="1116677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FE256C-183F-9DEE-A387-6C3B2F2BD323}"/>
              </a:ext>
            </a:extLst>
          </p:cNvPr>
          <p:cNvSpPr>
            <a:spLocks noGrp="1"/>
          </p:cNvSpPr>
          <p:nvPr>
            <p:ph type="title"/>
          </p:nvPr>
        </p:nvSpPr>
        <p:spPr>
          <a:xfrm>
            <a:off x="1023668" y="263472"/>
            <a:ext cx="9005977" cy="1325563"/>
          </a:xfrm>
        </p:spPr>
        <p:txBody>
          <a:bodyPr>
            <a:normAutofit/>
          </a:bodyPr>
          <a:lstStyle/>
          <a:p>
            <a:r>
              <a:rPr lang="fi-FI" sz="2400" dirty="0" err="1"/>
              <a:t>KoKaRua</a:t>
            </a:r>
            <a:r>
              <a:rPr lang="fi-FI" sz="2400" dirty="0"/>
              <a:t> ja muitakin terveyspilareita </a:t>
            </a:r>
            <a:br>
              <a:rPr lang="fi-FI" sz="2400" dirty="0"/>
            </a:br>
            <a:r>
              <a:rPr lang="fi-FI" sz="2400" dirty="0"/>
              <a:t>saa opettaa terveydenhuollossa</a:t>
            </a:r>
          </a:p>
        </p:txBody>
      </p:sp>
      <p:sp>
        <p:nvSpPr>
          <p:cNvPr id="3" name="Sisällön paikkamerkki 2">
            <a:extLst>
              <a:ext uri="{FF2B5EF4-FFF2-40B4-BE49-F238E27FC236}">
                <a16:creationId xmlns:a16="http://schemas.microsoft.com/office/drawing/2014/main" id="{5F059BC9-7445-936F-0A48-84AE2C2AA3BA}"/>
              </a:ext>
            </a:extLst>
          </p:cNvPr>
          <p:cNvSpPr>
            <a:spLocks noGrp="1"/>
          </p:cNvSpPr>
          <p:nvPr>
            <p:ph idx="1"/>
          </p:nvPr>
        </p:nvSpPr>
        <p:spPr>
          <a:xfrm>
            <a:off x="345736" y="1852497"/>
            <a:ext cx="7767262" cy="4572433"/>
          </a:xfrm>
        </p:spPr>
        <p:txBody>
          <a:bodyPr anchor="t">
            <a:normAutofit/>
          </a:bodyPr>
          <a:lstStyle/>
          <a:p>
            <a:r>
              <a:rPr lang="fi-FI" sz="1600" dirty="0"/>
              <a:t>Hoitosuositukset ovat suosituksia – eivät lakikokoelma (maitotaloustuotteet ja kala)</a:t>
            </a:r>
          </a:p>
          <a:p>
            <a:r>
              <a:rPr lang="fi-FI" sz="1600" dirty="0"/>
              <a:t>Suomen ravitsemussuositukset myötäilevät kulttuuria ja maatalouspolitiikkaa.</a:t>
            </a:r>
          </a:p>
          <a:p>
            <a:r>
              <a:rPr lang="fi-FI" sz="1600" dirty="0"/>
              <a:t>Suomen ravitsemussuosituksissa vegaaniruoka on todettu turvalliseksi. </a:t>
            </a:r>
          </a:p>
          <a:p>
            <a:endParaRPr lang="fi-FI" sz="1600" dirty="0"/>
          </a:p>
          <a:p>
            <a:r>
              <a:rPr lang="fi-FI" sz="1600" dirty="0"/>
              <a:t>VALVIRA: </a:t>
            </a:r>
            <a:r>
              <a:rPr lang="fi-FI" sz="1600" dirty="0" err="1"/>
              <a:t>KoKaRu</a:t>
            </a:r>
            <a:r>
              <a:rPr lang="fi-FI" sz="1600" dirty="0"/>
              <a:t> on näyttöön perustuvaa lääketiedettä, sitä saa käyttää Suomessa. </a:t>
            </a:r>
          </a:p>
          <a:p>
            <a:r>
              <a:rPr lang="fi-FI" sz="1600" dirty="0"/>
              <a:t>Mikään taho ei voi kieltää yksittäistä ammattilaista käyttämästä tätä työkalua. Mutta asia on uusi Suomelle, niin mennään hellästi eteenpäin. Asenteiden muuttaminen vie aikaa.</a:t>
            </a:r>
          </a:p>
          <a:p>
            <a:endParaRPr lang="fi-FI" sz="1600" dirty="0"/>
          </a:p>
          <a:p>
            <a:pPr marL="0" indent="0">
              <a:buNone/>
            </a:pPr>
            <a:endParaRPr lang="fi-FI" sz="1600" dirty="0"/>
          </a:p>
          <a:p>
            <a:r>
              <a:rPr lang="fi-FI" sz="1600" dirty="0"/>
              <a:t>Kansainvälisissä hoitosuosituksissa ”</a:t>
            </a:r>
            <a:r>
              <a:rPr lang="fi-FI" sz="1600" dirty="0" err="1"/>
              <a:t>Plant</a:t>
            </a:r>
            <a:r>
              <a:rPr lang="fi-FI" sz="1600" dirty="0"/>
              <a:t> </a:t>
            </a:r>
            <a:r>
              <a:rPr lang="fi-FI" sz="1600" dirty="0" err="1"/>
              <a:t>Based</a:t>
            </a:r>
            <a:r>
              <a:rPr lang="fi-FI" sz="1600" dirty="0"/>
              <a:t>” -ruoka vahvasti esillä (Euroopan ja Amerikan preventiivisen kardiologinen seura)</a:t>
            </a:r>
          </a:p>
          <a:p>
            <a:r>
              <a:rPr lang="fi-FI" sz="1600" dirty="0"/>
              <a:t>USA:ssa ja Britanniassa on useita kansallisrahoitteisia </a:t>
            </a:r>
            <a:r>
              <a:rPr lang="fi-FI" sz="1600" dirty="0" err="1"/>
              <a:t>KoKaRu</a:t>
            </a:r>
            <a:r>
              <a:rPr lang="fi-FI" sz="1600" dirty="0"/>
              <a:t> –terveysprojekteja</a:t>
            </a:r>
          </a:p>
          <a:p>
            <a:pPr marL="0" indent="0">
              <a:buNone/>
            </a:pPr>
            <a:endParaRPr lang="fi-FI" sz="1600" dirty="0"/>
          </a:p>
          <a:p>
            <a:r>
              <a:rPr lang="fi-FI" sz="1600" dirty="0"/>
              <a:t>Tieteen luonteeseen kuuluu vanhojen havaintojen haastaminen uusin tutkimuksin.</a:t>
            </a:r>
          </a:p>
          <a:p>
            <a:endParaRPr lang="fi-FI" sz="1300" dirty="0"/>
          </a:p>
        </p:txBody>
      </p:sp>
      <p:sp>
        <p:nvSpPr>
          <p:cNvPr id="10" name="Freeform: Shape 9">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uva 4">
            <a:extLst>
              <a:ext uri="{FF2B5EF4-FFF2-40B4-BE49-F238E27FC236}">
                <a16:creationId xmlns:a16="http://schemas.microsoft.com/office/drawing/2014/main" id="{625B8687-46C4-9C47-EAC8-397ABE753554}"/>
              </a:ext>
            </a:extLst>
          </p:cNvPr>
          <p:cNvPicPr>
            <a:picLocks noChangeAspect="1"/>
          </p:cNvPicPr>
          <p:nvPr/>
        </p:nvPicPr>
        <p:blipFill rotWithShape="1">
          <a:blip r:embed="rId3"/>
          <a:srcRect l="5340" r="-3" b="-3"/>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2" name="Freeform: Shape 11">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a:extLst>
              <a:ext uri="{FF2B5EF4-FFF2-40B4-BE49-F238E27FC236}">
                <a16:creationId xmlns:a16="http://schemas.microsoft.com/office/drawing/2014/main" id="{A0F44328-7F1D-E3D8-5F6E-36B5A80E5EC9}"/>
              </a:ext>
            </a:extLst>
          </p:cNvPr>
          <p:cNvPicPr>
            <a:picLocks noChangeAspect="1"/>
          </p:cNvPicPr>
          <p:nvPr/>
        </p:nvPicPr>
        <p:blipFill rotWithShape="1">
          <a:blip r:embed="rId4"/>
          <a:srcRect l="6199" r="11481" b="-5"/>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7" name="Tekstiruutu 6">
            <a:extLst>
              <a:ext uri="{FF2B5EF4-FFF2-40B4-BE49-F238E27FC236}">
                <a16:creationId xmlns:a16="http://schemas.microsoft.com/office/drawing/2014/main" id="{519DA221-3C83-39C5-D319-09043232E846}"/>
              </a:ext>
            </a:extLst>
          </p:cNvPr>
          <p:cNvSpPr txBox="1"/>
          <p:nvPr/>
        </p:nvSpPr>
        <p:spPr>
          <a:xfrm>
            <a:off x="345736" y="6580670"/>
            <a:ext cx="6094878" cy="215444"/>
          </a:xfrm>
          <a:prstGeom prst="rect">
            <a:avLst/>
          </a:prstGeom>
          <a:noFill/>
        </p:spPr>
        <p:txBody>
          <a:bodyPr wrap="square">
            <a:spAutoFit/>
          </a:bodyPr>
          <a:lstStyle/>
          <a:p>
            <a:r>
              <a:rPr lang="fi-FI" sz="800" dirty="0"/>
              <a:t>Kuvat copyright: pixabay.com</a:t>
            </a:r>
          </a:p>
        </p:txBody>
      </p:sp>
    </p:spTree>
    <p:extLst>
      <p:ext uri="{BB962C8B-B14F-4D97-AF65-F5344CB8AC3E}">
        <p14:creationId xmlns:p14="http://schemas.microsoft.com/office/powerpoint/2010/main" val="871115236"/>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Kuva 4">
            <a:extLst>
              <a:ext uri="{FF2B5EF4-FFF2-40B4-BE49-F238E27FC236}">
                <a16:creationId xmlns:a16="http://schemas.microsoft.com/office/drawing/2014/main" id="{E37B4B12-06AC-9C88-1D71-0D9E48AF4507}"/>
              </a:ext>
            </a:extLst>
          </p:cNvPr>
          <p:cNvPicPr>
            <a:picLocks noChangeAspect="1"/>
          </p:cNvPicPr>
          <p:nvPr/>
        </p:nvPicPr>
        <p:blipFill rotWithShape="1">
          <a:blip r:embed="rId3"/>
          <a:srcRect t="22724" r="2" b="306"/>
          <a:stretch/>
        </p:blipFill>
        <p:spPr>
          <a:xfrm>
            <a:off x="5546558" y="-1"/>
            <a:ext cx="6645441" cy="2391331"/>
          </a:xfrm>
          <a:prstGeom prst="rect">
            <a:avLst/>
          </a:prstGeom>
        </p:spPr>
      </p:pic>
      <p:pic>
        <p:nvPicPr>
          <p:cNvPr id="4" name="Kuva 3">
            <a:extLst>
              <a:ext uri="{FF2B5EF4-FFF2-40B4-BE49-F238E27FC236}">
                <a16:creationId xmlns:a16="http://schemas.microsoft.com/office/drawing/2014/main" id="{62FCC5A3-65B1-EE53-EB18-880816FBF90F}"/>
              </a:ext>
            </a:extLst>
          </p:cNvPr>
          <p:cNvPicPr>
            <a:picLocks noChangeAspect="1"/>
          </p:cNvPicPr>
          <p:nvPr/>
        </p:nvPicPr>
        <p:blipFill rotWithShape="1">
          <a:blip r:embed="rId4"/>
          <a:srcRect t="6372" r="2" b="1557"/>
          <a:stretch/>
        </p:blipFill>
        <p:spPr>
          <a:xfrm>
            <a:off x="5446051" y="2172131"/>
            <a:ext cx="6645441" cy="4466657"/>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C28D0A1C-A2A4-4E0B-1198-C8666519E7B3}"/>
              </a:ext>
            </a:extLst>
          </p:cNvPr>
          <p:cNvSpPr>
            <a:spLocks noGrp="1"/>
          </p:cNvSpPr>
          <p:nvPr>
            <p:ph type="ctrTitle"/>
          </p:nvPr>
        </p:nvSpPr>
        <p:spPr>
          <a:xfrm>
            <a:off x="501868" y="512813"/>
            <a:ext cx="8115659" cy="1466455"/>
          </a:xfrm>
        </p:spPr>
        <p:txBody>
          <a:bodyPr vert="horz" lIns="91440" tIns="45720" rIns="91440" bIns="45720" rtlCol="0" anchor="b">
            <a:normAutofit/>
          </a:bodyPr>
          <a:lstStyle/>
          <a:p>
            <a:pPr algn="l"/>
            <a:r>
              <a:rPr lang="en-US" b="1" kern="1200" dirty="0">
                <a:solidFill>
                  <a:schemeClr val="bg1"/>
                </a:solidFill>
                <a:latin typeface="+mj-lt"/>
                <a:ea typeface="+mj-ea"/>
                <a:cs typeface="+mj-cs"/>
              </a:rPr>
              <a:t>6 </a:t>
            </a:r>
            <a:r>
              <a:rPr lang="en-US" b="1" kern="1200" dirty="0" err="1">
                <a:solidFill>
                  <a:schemeClr val="bg1"/>
                </a:solidFill>
                <a:latin typeface="+mj-lt"/>
                <a:ea typeface="+mj-ea"/>
                <a:cs typeface="+mj-cs"/>
              </a:rPr>
              <a:t>terveyden</a:t>
            </a:r>
            <a:r>
              <a:rPr lang="en-US" b="1" kern="1200" dirty="0">
                <a:solidFill>
                  <a:schemeClr val="bg1"/>
                </a:solidFill>
                <a:latin typeface="+mj-lt"/>
                <a:ea typeface="+mj-ea"/>
                <a:cs typeface="+mj-cs"/>
              </a:rPr>
              <a:t> </a:t>
            </a:r>
            <a:r>
              <a:rPr lang="en-US" b="1" kern="1200" dirty="0" err="1">
                <a:solidFill>
                  <a:schemeClr val="bg1"/>
                </a:solidFill>
                <a:latin typeface="+mj-lt"/>
                <a:ea typeface="+mj-ea"/>
                <a:cs typeface="+mj-cs"/>
              </a:rPr>
              <a:t>peruspilaria</a:t>
            </a:r>
            <a:endParaRPr lang="en-US" b="1"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Alaotsikko 2">
            <a:extLst>
              <a:ext uri="{FF2B5EF4-FFF2-40B4-BE49-F238E27FC236}">
                <a16:creationId xmlns:a16="http://schemas.microsoft.com/office/drawing/2014/main" id="{EF5FD137-D04F-162E-B0D1-BFC02BEE8379}"/>
              </a:ext>
            </a:extLst>
          </p:cNvPr>
          <p:cNvSpPr>
            <a:spLocks noGrp="1"/>
          </p:cNvSpPr>
          <p:nvPr>
            <p:ph type="subTitle" idx="1"/>
          </p:nvPr>
        </p:nvSpPr>
        <p:spPr>
          <a:xfrm>
            <a:off x="380999" y="2492080"/>
            <a:ext cx="7017327" cy="3015849"/>
          </a:xfrm>
        </p:spPr>
        <p:txBody>
          <a:bodyPr vert="horz" lIns="91440" tIns="45720" rIns="91440" bIns="45720" rtlCol="0">
            <a:normAutofit fontScale="77500" lnSpcReduction="20000"/>
          </a:bodyPr>
          <a:lstStyle/>
          <a:p>
            <a:pPr marL="514350" indent="-228600" algn="l">
              <a:buFont typeface="Arial" panose="020B0604020202020204" pitchFamily="34" charset="0"/>
              <a:buChar char="•"/>
            </a:pPr>
            <a:r>
              <a:rPr lang="en-US" sz="3600" b="1" dirty="0" err="1">
                <a:solidFill>
                  <a:schemeClr val="bg1"/>
                </a:solidFill>
              </a:rPr>
              <a:t>Kokokasvisruoka</a:t>
            </a:r>
            <a:r>
              <a:rPr lang="en-US" sz="3600" b="1" dirty="0">
                <a:solidFill>
                  <a:schemeClr val="bg1"/>
                </a:solidFill>
              </a:rPr>
              <a:t> (</a:t>
            </a:r>
            <a:r>
              <a:rPr lang="en-US" sz="3600" b="1" dirty="0" err="1">
                <a:solidFill>
                  <a:schemeClr val="bg1"/>
                </a:solidFill>
              </a:rPr>
              <a:t>kokonaan</a:t>
            </a:r>
            <a:r>
              <a:rPr lang="en-US" sz="3600" b="1" dirty="0">
                <a:solidFill>
                  <a:schemeClr val="bg1"/>
                </a:solidFill>
              </a:rPr>
              <a:t> tai </a:t>
            </a:r>
            <a:r>
              <a:rPr lang="en-US" sz="3600" b="1" dirty="0" err="1">
                <a:solidFill>
                  <a:schemeClr val="bg1"/>
                </a:solidFill>
              </a:rPr>
              <a:t>osittain</a:t>
            </a:r>
            <a:r>
              <a:rPr lang="en-US" sz="3600" b="1" dirty="0">
                <a:solidFill>
                  <a:schemeClr val="bg1"/>
                </a:solidFill>
              </a:rPr>
              <a:t>)</a:t>
            </a:r>
          </a:p>
          <a:p>
            <a:pPr marL="514350" indent="-228600" algn="l">
              <a:buFont typeface="Arial" panose="020B0604020202020204" pitchFamily="34" charset="0"/>
              <a:buChar char="•"/>
            </a:pPr>
            <a:r>
              <a:rPr lang="en-US" sz="3600" b="1" dirty="0" err="1">
                <a:solidFill>
                  <a:schemeClr val="bg1"/>
                </a:solidFill>
              </a:rPr>
              <a:t>Liikunta</a:t>
            </a:r>
            <a:endParaRPr lang="en-US" sz="3600" b="1" dirty="0">
              <a:solidFill>
                <a:schemeClr val="bg1"/>
              </a:solidFill>
            </a:endParaRPr>
          </a:p>
          <a:p>
            <a:pPr marL="514350" indent="-228600" algn="l">
              <a:buFont typeface="Arial" panose="020B0604020202020204" pitchFamily="34" charset="0"/>
              <a:buChar char="•"/>
            </a:pPr>
            <a:r>
              <a:rPr lang="en-US" sz="3600" b="1" dirty="0">
                <a:solidFill>
                  <a:schemeClr val="bg1"/>
                </a:solidFill>
              </a:rPr>
              <a:t>Uni</a:t>
            </a:r>
          </a:p>
          <a:p>
            <a:pPr marL="514350" indent="-228600" algn="l">
              <a:buFont typeface="Arial" panose="020B0604020202020204" pitchFamily="34" charset="0"/>
              <a:buChar char="•"/>
            </a:pPr>
            <a:r>
              <a:rPr lang="en-US" sz="3600" b="1" dirty="0" err="1">
                <a:solidFill>
                  <a:schemeClr val="bg1"/>
                </a:solidFill>
              </a:rPr>
              <a:t>Haitallisten</a:t>
            </a:r>
            <a:r>
              <a:rPr lang="en-US" sz="3600" b="1" dirty="0">
                <a:solidFill>
                  <a:schemeClr val="bg1"/>
                </a:solidFill>
              </a:rPr>
              <a:t> </a:t>
            </a:r>
            <a:r>
              <a:rPr lang="en-US" sz="3600" b="1" dirty="0" err="1">
                <a:solidFill>
                  <a:schemeClr val="bg1"/>
                </a:solidFill>
              </a:rPr>
              <a:t>aineiden</a:t>
            </a:r>
            <a:r>
              <a:rPr lang="en-US" sz="3600" b="1" dirty="0">
                <a:solidFill>
                  <a:schemeClr val="bg1"/>
                </a:solidFill>
              </a:rPr>
              <a:t> </a:t>
            </a:r>
            <a:r>
              <a:rPr lang="en-US" sz="3600" b="1" dirty="0" err="1">
                <a:solidFill>
                  <a:schemeClr val="bg1"/>
                </a:solidFill>
              </a:rPr>
              <a:t>välttäminen</a:t>
            </a:r>
            <a:endParaRPr lang="en-US" sz="3600" b="1" dirty="0">
              <a:solidFill>
                <a:schemeClr val="bg1"/>
              </a:solidFill>
            </a:endParaRPr>
          </a:p>
          <a:p>
            <a:pPr marL="514350" indent="-228600" algn="l">
              <a:buFont typeface="Arial" panose="020B0604020202020204" pitchFamily="34" charset="0"/>
              <a:buChar char="•"/>
            </a:pPr>
            <a:r>
              <a:rPr lang="en-US" sz="3600" b="1" dirty="0" err="1">
                <a:solidFill>
                  <a:schemeClr val="bg1"/>
                </a:solidFill>
              </a:rPr>
              <a:t>Stressin</a:t>
            </a:r>
            <a:r>
              <a:rPr lang="en-US" sz="3600" b="1" dirty="0">
                <a:solidFill>
                  <a:schemeClr val="bg1"/>
                </a:solidFill>
              </a:rPr>
              <a:t> </a:t>
            </a:r>
            <a:r>
              <a:rPr lang="en-US" sz="3600" b="1" dirty="0" err="1">
                <a:solidFill>
                  <a:schemeClr val="bg1"/>
                </a:solidFill>
              </a:rPr>
              <a:t>säätelykeinot</a:t>
            </a:r>
            <a:endParaRPr lang="en-US" sz="3600" b="1" dirty="0">
              <a:solidFill>
                <a:schemeClr val="bg1"/>
              </a:solidFill>
            </a:endParaRPr>
          </a:p>
          <a:p>
            <a:pPr marL="514350" indent="-228600" algn="l">
              <a:buFont typeface="Arial" panose="020B0604020202020204" pitchFamily="34" charset="0"/>
              <a:buChar char="•"/>
            </a:pPr>
            <a:r>
              <a:rPr lang="en-US" sz="3600" b="1" dirty="0" err="1">
                <a:solidFill>
                  <a:schemeClr val="bg1"/>
                </a:solidFill>
              </a:rPr>
              <a:t>Ihmissuhteet</a:t>
            </a:r>
            <a:endParaRPr lang="en-US" sz="3600" b="1" dirty="0">
              <a:solidFill>
                <a:schemeClr val="bg1"/>
              </a:solidFill>
            </a:endParaRPr>
          </a:p>
          <a:p>
            <a:pPr indent="-228600" algn="l">
              <a:buFont typeface="Arial" panose="020B0604020202020204" pitchFamily="34" charset="0"/>
              <a:buChar char="•"/>
            </a:pPr>
            <a:endParaRPr lang="en-US" sz="2000" dirty="0">
              <a:solidFill>
                <a:schemeClr val="bg1"/>
              </a:solidFill>
            </a:endParaRPr>
          </a:p>
        </p:txBody>
      </p:sp>
      <p:sp>
        <p:nvSpPr>
          <p:cNvPr id="7" name="Tekstiruutu 6">
            <a:extLst>
              <a:ext uri="{FF2B5EF4-FFF2-40B4-BE49-F238E27FC236}">
                <a16:creationId xmlns:a16="http://schemas.microsoft.com/office/drawing/2014/main" id="{C60B2E0B-F6A3-84C1-1DDB-55A7DB0642B4}"/>
              </a:ext>
            </a:extLst>
          </p:cNvPr>
          <p:cNvSpPr txBox="1"/>
          <p:nvPr/>
        </p:nvSpPr>
        <p:spPr>
          <a:xfrm>
            <a:off x="151279" y="6581915"/>
            <a:ext cx="609824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solidFill>
                <a:effectLst/>
                <a:uLnTx/>
                <a:uFillTx/>
                <a:latin typeface="Calibri" panose="020F0502020204030204"/>
                <a:ea typeface="+mn-ea"/>
                <a:cs typeface="+mn-cs"/>
              </a:rPr>
              <a:t>Kuvat copyright: pixabay.com</a:t>
            </a:r>
          </a:p>
        </p:txBody>
      </p:sp>
      <p:sp>
        <p:nvSpPr>
          <p:cNvPr id="6" name="Tekstiruutu 5">
            <a:extLst>
              <a:ext uri="{FF2B5EF4-FFF2-40B4-BE49-F238E27FC236}">
                <a16:creationId xmlns:a16="http://schemas.microsoft.com/office/drawing/2014/main" id="{9FB3E9EB-024C-CF5C-9C44-65D2E72B5BAB}"/>
              </a:ext>
            </a:extLst>
          </p:cNvPr>
          <p:cNvSpPr txBox="1"/>
          <p:nvPr/>
        </p:nvSpPr>
        <p:spPr>
          <a:xfrm>
            <a:off x="2519253" y="624336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D9689DF1-5832-CFF5-AE30-721E3A5A2A69}"/>
              </a:ext>
            </a:extLst>
          </p:cNvPr>
          <p:cNvSpPr txBox="1"/>
          <p:nvPr/>
        </p:nvSpPr>
        <p:spPr>
          <a:xfrm>
            <a:off x="3914248" y="4968314"/>
            <a:ext cx="8228086" cy="2308324"/>
          </a:xfrm>
          <a:prstGeom prst="rect">
            <a:avLst/>
          </a:prstGeom>
          <a:solidFill>
            <a:schemeClr val="tx1">
              <a:lumMod val="65000"/>
              <a:lumOff val="35000"/>
            </a:schemeClr>
          </a:solidFill>
        </p:spPr>
        <p:txBody>
          <a:bodyPr wrap="none" rtlCol="0">
            <a:spAutoFit/>
          </a:bodyPr>
          <a:lstStyle/>
          <a:p>
            <a:r>
              <a:rPr lang="fi-FI" dirty="0">
                <a:solidFill>
                  <a:schemeClr val="bg1"/>
                </a:solidFill>
              </a:rPr>
              <a:t>Me ammattilaiset kannustamme ja potilas itse valitsee, että mitä ohjeita noudattaa ja </a:t>
            </a:r>
          </a:p>
          <a:p>
            <a:r>
              <a:rPr lang="fi-FI" dirty="0">
                <a:solidFill>
                  <a:schemeClr val="bg1"/>
                </a:solidFill>
              </a:rPr>
              <a:t>kuinka tarkasti. Meillä on ehdotuksia, ei vaatimuksia.</a:t>
            </a:r>
          </a:p>
          <a:p>
            <a:endParaRPr lang="fi-FI" dirty="0">
              <a:solidFill>
                <a:schemeClr val="bg1"/>
              </a:solidFill>
            </a:endParaRPr>
          </a:p>
          <a:p>
            <a:r>
              <a:rPr lang="fi-FI" dirty="0">
                <a:solidFill>
                  <a:schemeClr val="bg1"/>
                </a:solidFill>
              </a:rPr>
              <a:t>Elämäntapalääketieteessä ei ole vaatimusta olla 100% kokokasvisruualla. </a:t>
            </a:r>
          </a:p>
          <a:p>
            <a:r>
              <a:rPr lang="fi-FI" u="sng" dirty="0" err="1">
                <a:solidFill>
                  <a:schemeClr val="bg1"/>
                </a:solidFill>
              </a:rPr>
              <a:t>Mostly</a:t>
            </a:r>
            <a:r>
              <a:rPr lang="fi-FI" dirty="0">
                <a:solidFill>
                  <a:schemeClr val="bg1"/>
                </a:solidFill>
              </a:rPr>
              <a:t> </a:t>
            </a:r>
            <a:r>
              <a:rPr lang="fi-FI" dirty="0" err="1">
                <a:solidFill>
                  <a:schemeClr val="bg1"/>
                </a:solidFill>
              </a:rPr>
              <a:t>whole</a:t>
            </a:r>
            <a:r>
              <a:rPr lang="fi-FI" dirty="0">
                <a:solidFill>
                  <a:schemeClr val="bg1"/>
                </a:solidFill>
              </a:rPr>
              <a:t> food </a:t>
            </a:r>
            <a:r>
              <a:rPr lang="fi-FI" dirty="0" err="1">
                <a:solidFill>
                  <a:schemeClr val="bg1"/>
                </a:solidFill>
              </a:rPr>
              <a:t>plant</a:t>
            </a:r>
            <a:r>
              <a:rPr lang="fi-FI" dirty="0">
                <a:solidFill>
                  <a:schemeClr val="bg1"/>
                </a:solidFill>
              </a:rPr>
              <a:t> </a:t>
            </a:r>
            <a:r>
              <a:rPr lang="fi-FI" dirty="0" err="1">
                <a:solidFill>
                  <a:schemeClr val="bg1"/>
                </a:solidFill>
              </a:rPr>
              <a:t>based</a:t>
            </a:r>
            <a:r>
              <a:rPr lang="fi-FI" dirty="0">
                <a:solidFill>
                  <a:schemeClr val="bg1"/>
                </a:solidFill>
              </a:rPr>
              <a:t> = pääasiassa kokokasvisruokavalio, </a:t>
            </a:r>
          </a:p>
          <a:p>
            <a:r>
              <a:rPr lang="fi-FI" dirty="0">
                <a:solidFill>
                  <a:schemeClr val="bg1"/>
                </a:solidFill>
              </a:rPr>
              <a:t>mutta mitä enemmän, sitä parempi.</a:t>
            </a:r>
          </a:p>
          <a:p>
            <a:endParaRPr lang="fi-FI" dirty="0">
              <a:solidFill>
                <a:schemeClr val="bg1"/>
              </a:solidFill>
            </a:endParaRPr>
          </a:p>
          <a:p>
            <a:r>
              <a:rPr lang="fi-FI" dirty="0">
                <a:solidFill>
                  <a:schemeClr val="bg1"/>
                </a:solidFill>
              </a:rPr>
              <a:t> </a:t>
            </a:r>
          </a:p>
        </p:txBody>
      </p:sp>
    </p:spTree>
    <p:extLst>
      <p:ext uri="{BB962C8B-B14F-4D97-AF65-F5344CB8AC3E}">
        <p14:creationId xmlns:p14="http://schemas.microsoft.com/office/powerpoint/2010/main" val="3041833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4456BB-C227-BDFA-FDD6-2BC4AC65AE51}"/>
              </a:ext>
            </a:extLst>
          </p:cNvPr>
          <p:cNvSpPr>
            <a:spLocks noGrp="1"/>
          </p:cNvSpPr>
          <p:nvPr>
            <p:ph type="title"/>
          </p:nvPr>
        </p:nvSpPr>
        <p:spPr/>
        <p:txBody>
          <a:bodyPr/>
          <a:lstStyle/>
          <a:p>
            <a:r>
              <a:rPr lang="fi-FI" dirty="0"/>
              <a:t>Hyödyllisiä linkkejä</a:t>
            </a:r>
          </a:p>
        </p:txBody>
      </p:sp>
      <p:sp>
        <p:nvSpPr>
          <p:cNvPr id="3" name="Sisällön paikkamerkki 2">
            <a:extLst>
              <a:ext uri="{FF2B5EF4-FFF2-40B4-BE49-F238E27FC236}">
                <a16:creationId xmlns:a16="http://schemas.microsoft.com/office/drawing/2014/main" id="{842F6E28-177B-4523-055C-CB2E221606BE}"/>
              </a:ext>
            </a:extLst>
          </p:cNvPr>
          <p:cNvSpPr>
            <a:spLocks noGrp="1"/>
          </p:cNvSpPr>
          <p:nvPr>
            <p:ph idx="1"/>
          </p:nvPr>
        </p:nvSpPr>
        <p:spPr>
          <a:xfrm>
            <a:off x="838200" y="1825624"/>
            <a:ext cx="4898721" cy="4775591"/>
          </a:xfrm>
          <a:ln>
            <a:solidFill>
              <a:schemeClr val="tx1"/>
            </a:solidFill>
          </a:ln>
        </p:spPr>
        <p:txBody>
          <a:bodyPr>
            <a:normAutofit/>
          </a:bodyPr>
          <a:lstStyle/>
          <a:p>
            <a:pPr>
              <a:lnSpc>
                <a:spcPct val="107000"/>
              </a:lnSpc>
              <a:spcAft>
                <a:spcPts val="800"/>
              </a:spcAft>
            </a:pPr>
            <a:r>
              <a:rPr lang="fi-FI" sz="1800" dirty="0">
                <a:effectLst/>
                <a:latin typeface="Calibri" panose="020F0502020204030204" pitchFamily="34" charset="0"/>
                <a:ea typeface="Calibri" panose="020F0502020204030204" pitchFamily="34" charset="0"/>
                <a:cs typeface="Arial" panose="020B0604020202020204" pitchFamily="34" charset="0"/>
              </a:rPr>
              <a:t>ACLM – American College of </a:t>
            </a:r>
            <a:r>
              <a:rPr lang="fi-FI" sz="1800" dirty="0" err="1">
                <a:effectLst/>
                <a:latin typeface="Calibri" panose="020F0502020204030204" pitchFamily="34" charset="0"/>
                <a:ea typeface="Calibri" panose="020F0502020204030204" pitchFamily="34" charset="0"/>
                <a:cs typeface="Arial" panose="020B0604020202020204" pitchFamily="34" charset="0"/>
              </a:rPr>
              <a:t>Lifestyle</a:t>
            </a:r>
            <a:r>
              <a:rPr lang="fi-FI" sz="1800" dirty="0">
                <a:effectLst/>
                <a:latin typeface="Calibri" panose="020F0502020204030204" pitchFamily="34" charset="0"/>
                <a:ea typeface="Calibri" panose="020F0502020204030204" pitchFamily="34" charset="0"/>
                <a:cs typeface="Arial" panose="020B0604020202020204" pitchFamily="34" charset="0"/>
              </a:rPr>
              <a:t> </a:t>
            </a:r>
            <a:r>
              <a:rPr lang="fi-FI" sz="1800" dirty="0" err="1">
                <a:effectLst/>
                <a:latin typeface="Calibri" panose="020F0502020204030204" pitchFamily="34" charset="0"/>
                <a:ea typeface="Calibri" panose="020F0502020204030204" pitchFamily="34" charset="0"/>
                <a:cs typeface="Arial" panose="020B0604020202020204" pitchFamily="34" charset="0"/>
              </a:rPr>
              <a:t>Medicine</a:t>
            </a:r>
            <a:r>
              <a:rPr lang="fi-FI" sz="1800" dirty="0">
                <a:effectLst/>
                <a:latin typeface="Calibri" panose="020F0502020204030204" pitchFamily="34" charset="0"/>
                <a:ea typeface="Calibri" panose="020F0502020204030204" pitchFamily="34" charset="0"/>
                <a:cs typeface="Arial" panose="020B0604020202020204" pitchFamily="34" charset="0"/>
              </a:rPr>
              <a:t>. lifestylemedicine.org</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Arial" panose="020B0604020202020204" pitchFamily="34" charset="0"/>
              </a:rPr>
              <a:t>Nutritionfacts.org (</a:t>
            </a:r>
            <a:r>
              <a:rPr lang="fi-FI" sz="1800" dirty="0" err="1">
                <a:effectLst/>
                <a:latin typeface="Calibri" panose="020F0502020204030204" pitchFamily="34" charset="0"/>
                <a:ea typeface="Calibri" panose="020F0502020204030204" pitchFamily="34" charset="0"/>
                <a:cs typeface="Arial" panose="020B0604020202020204" pitchFamily="34" charset="0"/>
              </a:rPr>
              <a:t>Dr</a:t>
            </a:r>
            <a:r>
              <a:rPr lang="fi-FI" sz="1800" dirty="0">
                <a:effectLst/>
                <a:latin typeface="Calibri" panose="020F0502020204030204" pitchFamily="34" charset="0"/>
                <a:ea typeface="Calibri" panose="020F0502020204030204" pitchFamily="34" charset="0"/>
                <a:cs typeface="Arial" panose="020B0604020202020204" pitchFamily="34" charset="0"/>
              </a:rPr>
              <a:t>. </a:t>
            </a:r>
            <a:r>
              <a:rPr lang="fi-FI" sz="1800" dirty="0" err="1">
                <a:effectLst/>
                <a:latin typeface="Calibri" panose="020F0502020204030204" pitchFamily="34" charset="0"/>
                <a:ea typeface="Calibri" panose="020F0502020204030204" pitchFamily="34" charset="0"/>
                <a:cs typeface="Arial" panose="020B0604020202020204" pitchFamily="34" charset="0"/>
              </a:rPr>
              <a:t>Greger</a:t>
            </a:r>
            <a:r>
              <a:rPr lang="fi-FI" sz="1800" dirty="0">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Arial" panose="020B0604020202020204" pitchFamily="34" charset="0"/>
              </a:rPr>
              <a:t>plantbasedresearch.org</a:t>
            </a:r>
          </a:p>
          <a:p>
            <a:pPr>
              <a:lnSpc>
                <a:spcPct val="107000"/>
              </a:lnSpc>
              <a:spcAft>
                <a:spcPts val="800"/>
              </a:spcAft>
            </a:pPr>
            <a:endParaRPr lang="fi-FI" sz="1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Arial" panose="020B0604020202020204" pitchFamily="34" charset="0"/>
              </a:rPr>
              <a:t>ACLM on koonnut 2022 artikkelisarjan elämäntapalääketieteen peruspilareista </a:t>
            </a:r>
            <a:br>
              <a:rPr lang="fi-FI" sz="1800" dirty="0">
                <a:effectLst/>
                <a:latin typeface="Calibri" panose="020F0502020204030204" pitchFamily="34" charset="0"/>
                <a:ea typeface="Calibri" panose="020F0502020204030204" pitchFamily="34" charset="0"/>
                <a:cs typeface="Arial" panose="020B0604020202020204" pitchFamily="34" charset="0"/>
              </a:rPr>
            </a:br>
            <a:r>
              <a:rPr lang="fi-FI" sz="1800" dirty="0">
                <a:effectLst/>
                <a:latin typeface="Calibri" panose="020F0502020204030204" pitchFamily="34" charset="0"/>
                <a:ea typeface="Calibri" panose="020F0502020204030204" pitchFamily="34" charset="0"/>
                <a:cs typeface="Arial" panose="020B0604020202020204" pitchFamily="34" charset="0"/>
              </a:rPr>
              <a:t>“</a:t>
            </a:r>
            <a:r>
              <a:rPr lang="fi-FI" sz="1800" dirty="0" err="1">
                <a:effectLst/>
                <a:latin typeface="Calibri" panose="020F0502020204030204" pitchFamily="34" charset="0"/>
                <a:ea typeface="Calibri" panose="020F0502020204030204" pitchFamily="34" charset="0"/>
                <a:cs typeface="Arial" panose="020B0604020202020204" pitchFamily="34" charset="0"/>
              </a:rPr>
              <a:t>The</a:t>
            </a:r>
            <a:r>
              <a:rPr lang="fi-FI" sz="1800" dirty="0">
                <a:effectLst/>
                <a:latin typeface="Calibri" panose="020F0502020204030204" pitchFamily="34" charset="0"/>
                <a:ea typeface="Calibri" panose="020F0502020204030204" pitchFamily="34" charset="0"/>
                <a:cs typeface="Arial" panose="020B0604020202020204" pitchFamily="34" charset="0"/>
              </a:rPr>
              <a:t> Journal of </a:t>
            </a:r>
            <a:r>
              <a:rPr lang="fi-FI" sz="1800" dirty="0" err="1">
                <a:effectLst/>
                <a:latin typeface="Calibri" panose="020F0502020204030204" pitchFamily="34" charset="0"/>
                <a:ea typeface="Calibri" panose="020F0502020204030204" pitchFamily="34" charset="0"/>
                <a:cs typeface="Arial" panose="020B0604020202020204" pitchFamily="34" charset="0"/>
              </a:rPr>
              <a:t>Family</a:t>
            </a:r>
            <a:r>
              <a:rPr lang="fi-FI" sz="1800" dirty="0">
                <a:effectLst/>
                <a:latin typeface="Calibri" panose="020F0502020204030204" pitchFamily="34" charset="0"/>
                <a:ea typeface="Calibri" panose="020F0502020204030204" pitchFamily="34" charset="0"/>
                <a:cs typeface="Arial" panose="020B0604020202020204" pitchFamily="34" charset="0"/>
              </a:rPr>
              <a:t> </a:t>
            </a:r>
            <a:r>
              <a:rPr lang="fi-FI" sz="1800" dirty="0" err="1">
                <a:effectLst/>
                <a:latin typeface="Calibri" panose="020F0502020204030204" pitchFamily="34" charset="0"/>
                <a:ea typeface="Calibri" panose="020F0502020204030204" pitchFamily="34" charset="0"/>
                <a:cs typeface="Arial" panose="020B0604020202020204" pitchFamily="34" charset="0"/>
              </a:rPr>
              <a:t>Practice</a:t>
            </a:r>
            <a:r>
              <a:rPr lang="fi-FI" sz="1800" dirty="0">
                <a:effectLst/>
                <a:latin typeface="Calibri" panose="020F0502020204030204" pitchFamily="34" charset="0"/>
                <a:ea typeface="Calibri" panose="020F0502020204030204" pitchFamily="34" charset="0"/>
                <a:cs typeface="Arial" panose="020B0604020202020204" pitchFamily="34" charset="0"/>
              </a:rPr>
              <a:t>” -lehteen. Artikkeleihin pääsee kirjautumaan ilmaiseksi.</a:t>
            </a:r>
            <a:br>
              <a:rPr lang="fi-FI" sz="1800" dirty="0">
                <a:effectLst/>
                <a:latin typeface="Calibri" panose="020F0502020204030204" pitchFamily="34" charset="0"/>
                <a:ea typeface="Calibri" panose="020F0502020204030204" pitchFamily="34" charset="0"/>
                <a:cs typeface="Arial" panose="020B0604020202020204" pitchFamily="34" charset="0"/>
              </a:rPr>
            </a:br>
            <a:r>
              <a:rPr lang="fi-FI" sz="1800" dirty="0">
                <a:effectLst/>
                <a:latin typeface="Calibri" panose="020F0502020204030204" pitchFamily="34" charset="0"/>
                <a:ea typeface="Calibri" panose="020F0502020204030204" pitchFamily="34" charset="0"/>
                <a:cs typeface="Arial" panose="020B0604020202020204" pitchFamily="34" charset="0"/>
              </a:rPr>
              <a:t>https://www.mdedge.com/familymedicine/article/246677/family-physicians-introduction-lifestyle-medicine</a:t>
            </a:r>
          </a:p>
          <a:p>
            <a:endParaRPr lang="fi-FI" dirty="0"/>
          </a:p>
        </p:txBody>
      </p:sp>
      <p:pic>
        <p:nvPicPr>
          <p:cNvPr id="6" name="Kuva 5">
            <a:extLst>
              <a:ext uri="{FF2B5EF4-FFF2-40B4-BE49-F238E27FC236}">
                <a16:creationId xmlns:a16="http://schemas.microsoft.com/office/drawing/2014/main" id="{31A5C880-AE2F-EF3D-F4CF-8B79C0E1461E}"/>
              </a:ext>
            </a:extLst>
          </p:cNvPr>
          <p:cNvPicPr>
            <a:picLocks noChangeAspect="1"/>
          </p:cNvPicPr>
          <p:nvPr/>
        </p:nvPicPr>
        <p:blipFill rotWithShape="1">
          <a:blip r:embed="rId3"/>
          <a:srcRect l="41455" t="25814" r="33322" b="22177"/>
          <a:stretch/>
        </p:blipFill>
        <p:spPr>
          <a:xfrm>
            <a:off x="6384520" y="333326"/>
            <a:ext cx="5590362" cy="6267890"/>
          </a:xfrm>
          <a:prstGeom prst="rect">
            <a:avLst/>
          </a:prstGeom>
          <a:ln>
            <a:solidFill>
              <a:schemeClr val="tx1"/>
            </a:solidFill>
          </a:ln>
          <a:effectLst/>
        </p:spPr>
      </p:pic>
      <p:cxnSp>
        <p:nvCxnSpPr>
          <p:cNvPr id="8" name="Suora nuoliyhdysviiva 7">
            <a:extLst>
              <a:ext uri="{FF2B5EF4-FFF2-40B4-BE49-F238E27FC236}">
                <a16:creationId xmlns:a16="http://schemas.microsoft.com/office/drawing/2014/main" id="{0ABCAE6D-17D7-ACDE-C404-DFE4918B36E4}"/>
              </a:ext>
            </a:extLst>
          </p:cNvPr>
          <p:cNvCxnSpPr>
            <a:cxnSpLocks/>
          </p:cNvCxnSpPr>
          <p:nvPr/>
        </p:nvCxnSpPr>
        <p:spPr>
          <a:xfrm flipV="1">
            <a:off x="4878887" y="4264341"/>
            <a:ext cx="559076" cy="226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9501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BF177E-1F0E-289F-7CC9-CFBA9F276F83}"/>
              </a:ext>
            </a:extLst>
          </p:cNvPr>
          <p:cNvSpPr>
            <a:spLocks noGrp="1"/>
          </p:cNvSpPr>
          <p:nvPr>
            <p:ph type="title"/>
          </p:nvPr>
        </p:nvSpPr>
        <p:spPr/>
        <p:txBody>
          <a:bodyPr/>
          <a:lstStyle/>
          <a:p>
            <a:r>
              <a:rPr lang="fi-FI" dirty="0"/>
              <a:t>Elämäntapalääketieteen pätevyys </a:t>
            </a:r>
            <a:br>
              <a:rPr lang="fi-FI" dirty="0"/>
            </a:br>
            <a:r>
              <a:rPr lang="fi-FI" dirty="0"/>
              <a:t>– hanki sinäkin (</a:t>
            </a:r>
            <a:r>
              <a:rPr lang="fi-FI" dirty="0" err="1"/>
              <a:t>Dipl</a:t>
            </a:r>
            <a:r>
              <a:rPr lang="fi-FI" dirty="0"/>
              <a:t> IBLM)</a:t>
            </a:r>
          </a:p>
        </p:txBody>
      </p:sp>
      <p:sp>
        <p:nvSpPr>
          <p:cNvPr id="7" name="Sisällön paikkamerkki 6">
            <a:extLst>
              <a:ext uri="{FF2B5EF4-FFF2-40B4-BE49-F238E27FC236}">
                <a16:creationId xmlns:a16="http://schemas.microsoft.com/office/drawing/2014/main" id="{BF3F335E-2D74-62D6-A66B-A380A1DA31FE}"/>
              </a:ext>
            </a:extLst>
          </p:cNvPr>
          <p:cNvSpPr>
            <a:spLocks noGrp="1"/>
          </p:cNvSpPr>
          <p:nvPr>
            <p:ph idx="1"/>
          </p:nvPr>
        </p:nvSpPr>
        <p:spPr>
          <a:xfrm>
            <a:off x="838200" y="2506662"/>
            <a:ext cx="10515600" cy="3311678"/>
          </a:xfrm>
        </p:spPr>
        <p:txBody>
          <a:bodyPr/>
          <a:lstStyle/>
          <a:p>
            <a:r>
              <a:rPr lang="fi-FI" dirty="0"/>
              <a:t>International Board of </a:t>
            </a:r>
            <a:r>
              <a:rPr lang="fi-FI" dirty="0" err="1"/>
              <a:t>Lifestyle</a:t>
            </a:r>
            <a:r>
              <a:rPr lang="fi-FI" dirty="0"/>
              <a:t> </a:t>
            </a:r>
            <a:r>
              <a:rPr lang="fi-FI" dirty="0" err="1"/>
              <a:t>Medicine</a:t>
            </a:r>
            <a:r>
              <a:rPr lang="fi-FI" dirty="0"/>
              <a:t> (</a:t>
            </a:r>
            <a:r>
              <a:rPr lang="fi-FI" dirty="0">
                <a:hlinkClick r:id="rId3"/>
              </a:rPr>
              <a:t>https://iblm.co</a:t>
            </a:r>
            <a:r>
              <a:rPr lang="fi-FI" dirty="0"/>
              <a:t>)</a:t>
            </a:r>
          </a:p>
          <a:p>
            <a:pPr marL="0" indent="0">
              <a:buNone/>
            </a:pPr>
            <a:endParaRPr lang="fi-FI" dirty="0"/>
          </a:p>
          <a:p>
            <a:pPr lvl="1"/>
            <a:r>
              <a:rPr lang="fi-FI" dirty="0"/>
              <a:t>30 tuntia </a:t>
            </a:r>
            <a:r>
              <a:rPr lang="fi-FI" dirty="0" err="1"/>
              <a:t>online</a:t>
            </a:r>
            <a:r>
              <a:rPr lang="fi-FI" dirty="0"/>
              <a:t> opiskelua + kirja (499 dollaria)</a:t>
            </a:r>
          </a:p>
          <a:p>
            <a:pPr lvl="1"/>
            <a:r>
              <a:rPr lang="fi-FI" dirty="0"/>
              <a:t>10 tuntia in-person kongressi (Esim. BSLM kongressi)</a:t>
            </a:r>
          </a:p>
          <a:p>
            <a:pPr lvl="1"/>
            <a:r>
              <a:rPr lang="fi-FI" dirty="0"/>
              <a:t>Potilaskontakti, josta raportti</a:t>
            </a:r>
          </a:p>
          <a:p>
            <a:pPr lvl="1"/>
            <a:r>
              <a:rPr lang="fi-FI" dirty="0"/>
              <a:t>Tentti joulukuussa ( 899 – 11798 dollaria riippuen ammatistasi)</a:t>
            </a:r>
          </a:p>
          <a:p>
            <a:pPr marL="0" indent="0">
              <a:buNone/>
            </a:pPr>
            <a:endParaRPr lang="fi-FI" dirty="0"/>
          </a:p>
        </p:txBody>
      </p:sp>
    </p:spTree>
    <p:extLst>
      <p:ext uri="{BB962C8B-B14F-4D97-AF65-F5344CB8AC3E}">
        <p14:creationId xmlns:p14="http://schemas.microsoft.com/office/powerpoint/2010/main" val="2025341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uva 1" descr="Kuva, joka sisältää kohteen koristeltu&#10;&#10;Kuvaus luotu automaattisesti">
            <a:extLst>
              <a:ext uri="{FF2B5EF4-FFF2-40B4-BE49-F238E27FC236}">
                <a16:creationId xmlns:a16="http://schemas.microsoft.com/office/drawing/2014/main" id="{B85BEBDF-BF6D-DA95-2720-0E2249005764}"/>
              </a:ext>
            </a:extLst>
          </p:cNvPr>
          <p:cNvPicPr>
            <a:picLocks noChangeAspect="1"/>
          </p:cNvPicPr>
          <p:nvPr/>
        </p:nvPicPr>
        <p:blipFill rotWithShape="1">
          <a:blip r:embed="rId3">
            <a:alphaModFix amt="50000"/>
          </a:blip>
          <a:srcRect t="6549" r="-1" b="9159"/>
          <a:stretch/>
        </p:blipFill>
        <p:spPr>
          <a:xfrm>
            <a:off x="0" y="-50007"/>
            <a:ext cx="12188930" cy="6908007"/>
          </a:xfrm>
          <a:prstGeom prst="rect">
            <a:avLst/>
          </a:prstGeom>
        </p:spPr>
      </p:pic>
      <p:sp>
        <p:nvSpPr>
          <p:cNvPr id="3" name="Tekstiruutu 2">
            <a:extLst>
              <a:ext uri="{FF2B5EF4-FFF2-40B4-BE49-F238E27FC236}">
                <a16:creationId xmlns:a16="http://schemas.microsoft.com/office/drawing/2014/main" id="{7447683C-DD6F-0978-055F-11DDADA6FBC5}"/>
              </a:ext>
            </a:extLst>
          </p:cNvPr>
          <p:cNvSpPr txBox="1"/>
          <p:nvPr/>
        </p:nvSpPr>
        <p:spPr>
          <a:xfrm>
            <a:off x="1524000" y="346211"/>
            <a:ext cx="9144000" cy="3839392"/>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5800" dirty="0">
                <a:solidFill>
                  <a:srgbClr val="FFFFFF"/>
                </a:solidFill>
                <a:latin typeface="Aharoni" panose="02010803020104030203" pitchFamily="2" charset="-79"/>
                <a:ea typeface="+mj-ea"/>
                <a:cs typeface="Aharoni" panose="02010803020104030203" pitchFamily="2" charset="-79"/>
              </a:rPr>
              <a:t>Kiitos</a:t>
            </a:r>
          </a:p>
          <a:p>
            <a:pPr algn="ctr">
              <a:lnSpc>
                <a:spcPct val="90000"/>
              </a:lnSpc>
              <a:spcBef>
                <a:spcPct val="0"/>
              </a:spcBef>
              <a:spcAft>
                <a:spcPts val="600"/>
              </a:spcAft>
            </a:pPr>
            <a:r>
              <a:rPr lang="en-US" sz="3900" dirty="0" err="1">
                <a:solidFill>
                  <a:srgbClr val="FFFFFF"/>
                </a:solidFill>
                <a:latin typeface="Aharoni" panose="02010803020104030203" pitchFamily="2" charset="-79"/>
                <a:ea typeface="+mj-ea"/>
                <a:cs typeface="Aharoni" panose="02010803020104030203" pitchFamily="2" charset="-79"/>
              </a:rPr>
              <a:t>Tervetuloa</a:t>
            </a:r>
            <a:r>
              <a:rPr lang="en-US" sz="3900" dirty="0">
                <a:solidFill>
                  <a:srgbClr val="FFFFFF"/>
                </a:solidFill>
                <a:latin typeface="Aharoni" panose="02010803020104030203" pitchFamily="2" charset="-79"/>
                <a:ea typeface="+mj-ea"/>
                <a:cs typeface="Aharoni" panose="02010803020104030203" pitchFamily="2" charset="-79"/>
              </a:rPr>
              <a:t> </a:t>
            </a:r>
            <a:r>
              <a:rPr lang="en-US" sz="3900" dirty="0" err="1">
                <a:solidFill>
                  <a:srgbClr val="FFFFFF"/>
                </a:solidFill>
                <a:latin typeface="Aharoni" panose="02010803020104030203" pitchFamily="2" charset="-79"/>
                <a:ea typeface="+mj-ea"/>
                <a:cs typeface="Aharoni" panose="02010803020104030203" pitchFamily="2" charset="-79"/>
              </a:rPr>
              <a:t>mukaan</a:t>
            </a:r>
            <a:r>
              <a:rPr lang="en-US" sz="3900" dirty="0">
                <a:solidFill>
                  <a:srgbClr val="FFFFFF"/>
                </a:solidFill>
                <a:latin typeface="Aharoni" panose="02010803020104030203" pitchFamily="2" charset="-79"/>
                <a:ea typeface="+mj-ea"/>
                <a:cs typeface="Aharoni" panose="02010803020104030203" pitchFamily="2" charset="-79"/>
              </a:rPr>
              <a:t> </a:t>
            </a:r>
          </a:p>
          <a:p>
            <a:pPr algn="ctr">
              <a:lnSpc>
                <a:spcPct val="90000"/>
              </a:lnSpc>
              <a:spcBef>
                <a:spcPct val="0"/>
              </a:spcBef>
              <a:spcAft>
                <a:spcPts val="600"/>
              </a:spcAft>
            </a:pPr>
            <a:r>
              <a:rPr lang="en-US" sz="3900" dirty="0" err="1">
                <a:solidFill>
                  <a:srgbClr val="FFFFFF"/>
                </a:solidFill>
                <a:latin typeface="Aharoni" panose="02010803020104030203" pitchFamily="2" charset="-79"/>
                <a:ea typeface="+mj-ea"/>
                <a:cs typeface="Aharoni" panose="02010803020104030203" pitchFamily="2" charset="-79"/>
              </a:rPr>
              <a:t>muuttamaan</a:t>
            </a:r>
            <a:r>
              <a:rPr lang="en-US" sz="3900" dirty="0">
                <a:solidFill>
                  <a:srgbClr val="FFFFFF"/>
                </a:solidFill>
                <a:latin typeface="Aharoni" panose="02010803020104030203" pitchFamily="2" charset="-79"/>
                <a:ea typeface="+mj-ea"/>
                <a:cs typeface="Aharoni" panose="02010803020104030203" pitchFamily="2" charset="-79"/>
              </a:rPr>
              <a:t> </a:t>
            </a:r>
            <a:r>
              <a:rPr lang="en-US" sz="3900" dirty="0" err="1">
                <a:solidFill>
                  <a:srgbClr val="FFFFFF"/>
                </a:solidFill>
                <a:latin typeface="Aharoni" panose="02010803020104030203" pitchFamily="2" charset="-79"/>
                <a:ea typeface="+mj-ea"/>
                <a:cs typeface="Aharoni" panose="02010803020104030203" pitchFamily="2" charset="-79"/>
              </a:rPr>
              <a:t>maailmaa</a:t>
            </a:r>
            <a:endParaRPr lang="en-US" sz="3900" dirty="0">
              <a:solidFill>
                <a:srgbClr val="FFFFFF"/>
              </a:solidFill>
              <a:latin typeface="Aharoni" panose="02010803020104030203" pitchFamily="2" charset="-79"/>
              <a:ea typeface="+mj-ea"/>
              <a:cs typeface="Aharoni" panose="02010803020104030203" pitchFamily="2" charset="-79"/>
            </a:endParaRPr>
          </a:p>
          <a:p>
            <a:pPr algn="ctr">
              <a:lnSpc>
                <a:spcPct val="90000"/>
              </a:lnSpc>
              <a:spcBef>
                <a:spcPct val="0"/>
              </a:spcBef>
              <a:spcAft>
                <a:spcPts val="600"/>
              </a:spcAft>
            </a:pPr>
            <a:endParaRPr lang="en-US" sz="3900" dirty="0">
              <a:solidFill>
                <a:srgbClr val="FFFFFF"/>
              </a:solidFill>
              <a:latin typeface="Aharoni" panose="02010803020104030203" pitchFamily="2" charset="-79"/>
              <a:ea typeface="+mj-ea"/>
              <a:cs typeface="Aharoni" panose="02010803020104030203" pitchFamily="2" charset="-79"/>
            </a:endParaRPr>
          </a:p>
          <a:p>
            <a:pPr algn="ctr">
              <a:lnSpc>
                <a:spcPct val="90000"/>
              </a:lnSpc>
              <a:spcBef>
                <a:spcPct val="0"/>
              </a:spcBef>
              <a:spcAft>
                <a:spcPts val="600"/>
              </a:spcAft>
            </a:pPr>
            <a:r>
              <a:rPr lang="en-US" sz="6600" dirty="0">
                <a:solidFill>
                  <a:srgbClr val="FFFFFF"/>
                </a:solidFill>
                <a:latin typeface="Aharoni" panose="02010803020104030203" pitchFamily="2" charset="-79"/>
                <a:ea typeface="+mj-ea"/>
                <a:cs typeface="Aharoni" panose="02010803020104030203" pitchFamily="2" charset="-79"/>
              </a:rPr>
              <a:t>falm.fi</a:t>
            </a:r>
          </a:p>
          <a:p>
            <a:pPr algn="ctr">
              <a:lnSpc>
                <a:spcPct val="90000"/>
              </a:lnSpc>
              <a:spcBef>
                <a:spcPct val="0"/>
              </a:spcBef>
              <a:spcAft>
                <a:spcPts val="600"/>
              </a:spcAft>
            </a:pPr>
            <a:r>
              <a:rPr lang="en-US" sz="2600" dirty="0" err="1">
                <a:solidFill>
                  <a:srgbClr val="FFFFFF"/>
                </a:solidFill>
                <a:latin typeface="Aharoni" panose="02010803020104030203" pitchFamily="2" charset="-79"/>
                <a:ea typeface="+mj-ea"/>
                <a:cs typeface="Aharoni" panose="02010803020104030203" pitchFamily="2" charset="-79"/>
              </a:rPr>
              <a:t>Seuraava</a:t>
            </a:r>
            <a:r>
              <a:rPr lang="en-US" sz="2600" dirty="0">
                <a:solidFill>
                  <a:srgbClr val="FFFFFF"/>
                </a:solidFill>
                <a:latin typeface="Aharoni" panose="02010803020104030203" pitchFamily="2" charset="-79"/>
                <a:ea typeface="+mj-ea"/>
                <a:cs typeface="Aharoni" panose="02010803020104030203" pitchFamily="2" charset="-79"/>
              </a:rPr>
              <a:t> </a:t>
            </a:r>
            <a:r>
              <a:rPr lang="en-US" sz="2600" dirty="0" err="1">
                <a:solidFill>
                  <a:srgbClr val="FFFFFF"/>
                </a:solidFill>
                <a:latin typeface="Aharoni" panose="02010803020104030203" pitchFamily="2" charset="-79"/>
                <a:ea typeface="+mj-ea"/>
                <a:cs typeface="Aharoni" panose="02010803020104030203" pitchFamily="2" charset="-79"/>
              </a:rPr>
              <a:t>koulutus</a:t>
            </a:r>
            <a:r>
              <a:rPr lang="en-US" sz="2600" dirty="0">
                <a:solidFill>
                  <a:srgbClr val="FFFFFF"/>
                </a:solidFill>
                <a:latin typeface="Aharoni" panose="02010803020104030203" pitchFamily="2" charset="-79"/>
                <a:ea typeface="+mj-ea"/>
                <a:cs typeface="Aharoni" panose="02010803020104030203" pitchFamily="2" charset="-79"/>
              </a:rPr>
              <a:t> </a:t>
            </a:r>
            <a:r>
              <a:rPr lang="en-US" sz="2600" dirty="0" err="1">
                <a:solidFill>
                  <a:srgbClr val="FFFFFF"/>
                </a:solidFill>
                <a:latin typeface="Aharoni" panose="02010803020104030203" pitchFamily="2" charset="-79"/>
                <a:ea typeface="+mj-ea"/>
                <a:cs typeface="Aharoni" panose="02010803020104030203" pitchFamily="2" charset="-79"/>
              </a:rPr>
              <a:t>zoomissa</a:t>
            </a:r>
            <a:r>
              <a:rPr lang="en-US" sz="2600" dirty="0">
                <a:solidFill>
                  <a:srgbClr val="FFFFFF"/>
                </a:solidFill>
                <a:latin typeface="Aharoni" panose="02010803020104030203" pitchFamily="2" charset="-79"/>
                <a:ea typeface="+mj-ea"/>
                <a:cs typeface="Aharoni" panose="02010803020104030203" pitchFamily="2" charset="-79"/>
              </a:rPr>
              <a:t> 22.2.23 </a:t>
            </a: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iruutu 3">
            <a:extLst>
              <a:ext uri="{FF2B5EF4-FFF2-40B4-BE49-F238E27FC236}">
                <a16:creationId xmlns:a16="http://schemas.microsoft.com/office/drawing/2014/main" id="{C7A6A248-07C7-09C6-C9EE-00AD5FCB292D}"/>
              </a:ext>
            </a:extLst>
          </p:cNvPr>
          <p:cNvSpPr txBox="1"/>
          <p:nvPr/>
        </p:nvSpPr>
        <p:spPr>
          <a:xfrm>
            <a:off x="7159752" y="3675888"/>
            <a:ext cx="184731" cy="369332"/>
          </a:xfrm>
          <a:prstGeom prst="rect">
            <a:avLst/>
          </a:prstGeom>
          <a:noFill/>
        </p:spPr>
        <p:txBody>
          <a:bodyPr wrap="none" rtlCol="0">
            <a:spAutoFit/>
          </a:bodyPr>
          <a:lstStyle/>
          <a:p>
            <a:endParaRPr lang="fi-FI" dirty="0"/>
          </a:p>
        </p:txBody>
      </p:sp>
      <p:sp>
        <p:nvSpPr>
          <p:cNvPr id="5" name="Tekstiruutu 4">
            <a:extLst>
              <a:ext uri="{FF2B5EF4-FFF2-40B4-BE49-F238E27FC236}">
                <a16:creationId xmlns:a16="http://schemas.microsoft.com/office/drawing/2014/main" id="{A8CF2833-5FE2-944E-FBC2-DAA0F205D3CF}"/>
              </a:ext>
            </a:extLst>
          </p:cNvPr>
          <p:cNvSpPr txBox="1"/>
          <p:nvPr/>
        </p:nvSpPr>
        <p:spPr>
          <a:xfrm>
            <a:off x="154984" y="242330"/>
            <a:ext cx="2737988" cy="923330"/>
          </a:xfrm>
          <a:prstGeom prst="rect">
            <a:avLst/>
          </a:prstGeom>
          <a:noFill/>
          <a:ln>
            <a:solidFill>
              <a:schemeClr val="tx1"/>
            </a:solidFill>
          </a:ln>
        </p:spPr>
        <p:txBody>
          <a:bodyPr wrap="square" rtlCol="0">
            <a:spAutoFit/>
          </a:bodyPr>
          <a:lstStyle/>
          <a:p>
            <a:r>
              <a:rPr lang="fi-FI" dirty="0"/>
              <a:t>Sivustolla artikkeli:</a:t>
            </a:r>
          </a:p>
          <a:p>
            <a:r>
              <a:rPr lang="fi-FI" dirty="0"/>
              <a:t>”Diabeetikkojen oikeuksien julistus”</a:t>
            </a:r>
          </a:p>
        </p:txBody>
      </p:sp>
      <p:sp>
        <p:nvSpPr>
          <p:cNvPr id="8" name="Tekstiruutu 7">
            <a:extLst>
              <a:ext uri="{FF2B5EF4-FFF2-40B4-BE49-F238E27FC236}">
                <a16:creationId xmlns:a16="http://schemas.microsoft.com/office/drawing/2014/main" id="{07D99203-7B99-B23D-F0EE-6C258BD24C44}"/>
              </a:ext>
            </a:extLst>
          </p:cNvPr>
          <p:cNvSpPr txBox="1"/>
          <p:nvPr/>
        </p:nvSpPr>
        <p:spPr>
          <a:xfrm>
            <a:off x="273337" y="6538675"/>
            <a:ext cx="6162114"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91A157F3-66D1-19C9-6462-508E5E9A49D7}"/>
              </a:ext>
            </a:extLst>
          </p:cNvPr>
          <p:cNvSpPr txBox="1"/>
          <p:nvPr/>
        </p:nvSpPr>
        <p:spPr>
          <a:xfrm>
            <a:off x="154984" y="1269541"/>
            <a:ext cx="2479461" cy="369332"/>
          </a:xfrm>
          <a:prstGeom prst="rect">
            <a:avLst/>
          </a:prstGeom>
          <a:noFill/>
          <a:ln>
            <a:solidFill>
              <a:schemeClr val="tx1"/>
            </a:solidFill>
          </a:ln>
        </p:spPr>
        <p:txBody>
          <a:bodyPr wrap="none" rtlCol="0">
            <a:spAutoFit/>
          </a:bodyPr>
          <a:lstStyle/>
          <a:p>
            <a:r>
              <a:rPr lang="fi-FI" dirty="0"/>
              <a:t>Terveysprojektikarpalo.fi</a:t>
            </a:r>
          </a:p>
        </p:txBody>
      </p:sp>
      <p:sp>
        <p:nvSpPr>
          <p:cNvPr id="9" name="Tekstiruutu 8">
            <a:extLst>
              <a:ext uri="{FF2B5EF4-FFF2-40B4-BE49-F238E27FC236}">
                <a16:creationId xmlns:a16="http://schemas.microsoft.com/office/drawing/2014/main" id="{42CA212C-EE55-3B14-E846-00C33B7A07D4}"/>
              </a:ext>
            </a:extLst>
          </p:cNvPr>
          <p:cNvSpPr txBox="1"/>
          <p:nvPr/>
        </p:nvSpPr>
        <p:spPr>
          <a:xfrm>
            <a:off x="154984" y="1774742"/>
            <a:ext cx="2361108" cy="1477328"/>
          </a:xfrm>
          <a:prstGeom prst="rect">
            <a:avLst/>
          </a:prstGeom>
          <a:noFill/>
          <a:ln>
            <a:solidFill>
              <a:schemeClr val="tx1"/>
            </a:solidFill>
          </a:ln>
        </p:spPr>
        <p:txBody>
          <a:bodyPr wrap="square" rtlCol="0">
            <a:spAutoFit/>
          </a:bodyPr>
          <a:lstStyle/>
          <a:p>
            <a:r>
              <a:rPr lang="fi-FI" dirty="0"/>
              <a:t>Jos kiinnostaa olla mukana materiaalityöryhmissä, niin minuun voi olla yhteydessä</a:t>
            </a:r>
          </a:p>
        </p:txBody>
      </p:sp>
      <p:sp>
        <p:nvSpPr>
          <p:cNvPr id="6" name="Tekstiruutu 5">
            <a:extLst>
              <a:ext uri="{FF2B5EF4-FFF2-40B4-BE49-F238E27FC236}">
                <a16:creationId xmlns:a16="http://schemas.microsoft.com/office/drawing/2014/main" id="{49F9C850-38ED-90CA-32E3-05898F8CDCB3}"/>
              </a:ext>
            </a:extLst>
          </p:cNvPr>
          <p:cNvSpPr txBox="1"/>
          <p:nvPr/>
        </p:nvSpPr>
        <p:spPr>
          <a:xfrm>
            <a:off x="726510" y="3926910"/>
            <a:ext cx="1236942" cy="369332"/>
          </a:xfrm>
          <a:prstGeom prst="rect">
            <a:avLst/>
          </a:prstGeom>
          <a:noFill/>
          <a:ln>
            <a:solidFill>
              <a:schemeClr val="tx1"/>
            </a:solidFill>
          </a:ln>
        </p:spPr>
        <p:txBody>
          <a:bodyPr wrap="none" rtlCol="0">
            <a:spAutoFit/>
          </a:bodyPr>
          <a:lstStyle/>
          <a:p>
            <a:r>
              <a:rPr lang="fi-FI" dirty="0"/>
              <a:t>Nutriflow.fi</a:t>
            </a:r>
          </a:p>
        </p:txBody>
      </p:sp>
      <p:sp>
        <p:nvSpPr>
          <p:cNvPr id="10" name="Tekstiruutu 9">
            <a:extLst>
              <a:ext uri="{FF2B5EF4-FFF2-40B4-BE49-F238E27FC236}">
                <a16:creationId xmlns:a16="http://schemas.microsoft.com/office/drawing/2014/main" id="{1005396D-A2F1-C8A6-69A9-B5F99415EEBD}"/>
              </a:ext>
            </a:extLst>
          </p:cNvPr>
          <p:cNvSpPr txBox="1"/>
          <p:nvPr/>
        </p:nvSpPr>
        <p:spPr>
          <a:xfrm>
            <a:off x="8311662" y="334663"/>
            <a:ext cx="3318216" cy="369332"/>
          </a:xfrm>
          <a:prstGeom prst="rect">
            <a:avLst/>
          </a:prstGeom>
          <a:noFill/>
          <a:ln>
            <a:solidFill>
              <a:schemeClr val="tx1"/>
            </a:solidFill>
          </a:ln>
        </p:spPr>
        <p:txBody>
          <a:bodyPr wrap="none" rtlCol="0">
            <a:spAutoFit/>
          </a:bodyPr>
          <a:lstStyle/>
          <a:p>
            <a:r>
              <a:rPr lang="fi-FI" dirty="0"/>
              <a:t>kasasenkootut.kotisivukone.com</a:t>
            </a:r>
          </a:p>
        </p:txBody>
      </p:sp>
    </p:spTree>
    <p:extLst>
      <p:ext uri="{BB962C8B-B14F-4D97-AF65-F5344CB8AC3E}">
        <p14:creationId xmlns:p14="http://schemas.microsoft.com/office/powerpoint/2010/main" val="287657102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B98B45-0638-8E47-28D7-B1B9315EF032}"/>
              </a:ext>
            </a:extLst>
          </p:cNvPr>
          <p:cNvSpPr>
            <a:spLocks noGrp="1"/>
          </p:cNvSpPr>
          <p:nvPr>
            <p:ph type="title"/>
          </p:nvPr>
        </p:nvSpPr>
        <p:spPr>
          <a:xfrm>
            <a:off x="794358" y="346336"/>
            <a:ext cx="10515600" cy="1325563"/>
          </a:xfrm>
        </p:spPr>
        <p:txBody>
          <a:bodyPr/>
          <a:lstStyle/>
          <a:p>
            <a:r>
              <a:rPr lang="fi-FI" dirty="0">
                <a:solidFill>
                  <a:schemeClr val="bg1"/>
                </a:solidFill>
              </a:rPr>
              <a:t>Elämäntapalääketieteen historiaa</a:t>
            </a:r>
          </a:p>
        </p:txBody>
      </p:sp>
      <p:sp>
        <p:nvSpPr>
          <p:cNvPr id="3" name="Sisällön paikkamerkki 2">
            <a:extLst>
              <a:ext uri="{FF2B5EF4-FFF2-40B4-BE49-F238E27FC236}">
                <a16:creationId xmlns:a16="http://schemas.microsoft.com/office/drawing/2014/main" id="{F0F7B3A0-D60E-DAAB-9AF0-D4A4E5DB719F}"/>
              </a:ext>
            </a:extLst>
          </p:cNvPr>
          <p:cNvSpPr>
            <a:spLocks noGrp="1"/>
          </p:cNvSpPr>
          <p:nvPr>
            <p:ph idx="1"/>
          </p:nvPr>
        </p:nvSpPr>
        <p:spPr>
          <a:xfrm>
            <a:off x="838200" y="1806835"/>
            <a:ext cx="10515600" cy="4869537"/>
          </a:xfrm>
          <a:solidFill>
            <a:schemeClr val="tx1">
              <a:lumMod val="65000"/>
              <a:lumOff val="35000"/>
            </a:schemeClr>
          </a:solidFill>
        </p:spPr>
        <p:txBody>
          <a:bodyPr>
            <a:normAutofit fontScale="70000" lnSpcReduction="20000"/>
          </a:bodyPr>
          <a:lstStyle/>
          <a:p>
            <a:endParaRPr lang="fi-FI" sz="2600" dirty="0">
              <a:solidFill>
                <a:srgbClr val="FFFFFF"/>
              </a:solidFill>
              <a:latin typeface="Montserrat" panose="00000500000000000000" pitchFamily="2" charset="0"/>
              <a:cs typeface="Times New Roman" panose="02020603050405020304" pitchFamily="18" charset="0"/>
            </a:endParaRPr>
          </a:p>
          <a:p>
            <a:r>
              <a:rPr lang="fi-FI" sz="2600" b="1" dirty="0">
                <a:solidFill>
                  <a:srgbClr val="FFFFFF"/>
                </a:solidFill>
                <a:latin typeface="Montserrat" panose="00000500000000000000" pitchFamily="2" charset="0"/>
                <a:cs typeface="Times New Roman" panose="02020603050405020304" pitchFamily="18" charset="0"/>
              </a:rPr>
              <a:t>Kansanterveystieteen tohtori Hans </a:t>
            </a:r>
            <a:r>
              <a:rPr lang="fi-FI" sz="2600" b="1" dirty="0" err="1">
                <a:solidFill>
                  <a:srgbClr val="FFFFFF"/>
                </a:solidFill>
                <a:latin typeface="Montserrat" panose="00000500000000000000" pitchFamily="2" charset="0"/>
                <a:cs typeface="Times New Roman" panose="02020603050405020304" pitchFamily="18" charset="0"/>
              </a:rPr>
              <a:t>Diehl</a:t>
            </a:r>
            <a:r>
              <a:rPr lang="fi-FI" sz="2600" b="1" dirty="0">
                <a:solidFill>
                  <a:srgbClr val="FFFFFF"/>
                </a:solidFill>
                <a:latin typeface="Montserrat" panose="00000500000000000000" pitchFamily="2" charset="0"/>
                <a:cs typeface="Times New Roman" panose="02020603050405020304" pitchFamily="18" charset="0"/>
              </a:rPr>
              <a:t> </a:t>
            </a:r>
            <a:r>
              <a:rPr lang="fi-FI" sz="2600" dirty="0">
                <a:solidFill>
                  <a:srgbClr val="FFFFFF"/>
                </a:solidFill>
                <a:latin typeface="Montserrat" panose="00000500000000000000" pitchFamily="2" charset="0"/>
                <a:cs typeface="Times New Roman" panose="02020603050405020304" pitchFamily="18" charset="0"/>
              </a:rPr>
              <a:t>kehitti Yhdysvalloissa avohoidossa toteutettavan CHIP-ohjelman (Complete Health </a:t>
            </a:r>
            <a:r>
              <a:rPr lang="fi-FI" sz="2600" dirty="0" err="1">
                <a:solidFill>
                  <a:srgbClr val="FFFFFF"/>
                </a:solidFill>
                <a:latin typeface="Montserrat" panose="00000500000000000000" pitchFamily="2" charset="0"/>
                <a:cs typeface="Times New Roman" panose="02020603050405020304" pitchFamily="18" charset="0"/>
              </a:rPr>
              <a:t>Improvement</a:t>
            </a:r>
            <a:r>
              <a:rPr lang="fi-FI" sz="2600" dirty="0">
                <a:solidFill>
                  <a:srgbClr val="FFFFFF"/>
                </a:solidFill>
                <a:latin typeface="Montserrat" panose="00000500000000000000" pitchFamily="2" charset="0"/>
                <a:cs typeface="Times New Roman" panose="02020603050405020304" pitchFamily="18" charset="0"/>
              </a:rPr>
              <a:t> Program) 1990-luvulla. Pitkäaikaissairauksien hoidossa tehokkaaksi todetun kurssimuotoisen elämäntapamuutosohjelman pääkomponentteina ovat kokokasvisruokavalio ja liikunta. CHIP toimii maailmanlaajuisesti. Yhdysvalloissa </a:t>
            </a:r>
            <a:r>
              <a:rPr lang="fi-FI" sz="2600" dirty="0" err="1">
                <a:solidFill>
                  <a:srgbClr val="FFFFFF"/>
                </a:solidFill>
                <a:latin typeface="Montserrat" panose="00000500000000000000" pitchFamily="2" charset="0"/>
                <a:cs typeface="Times New Roman" panose="02020603050405020304" pitchFamily="18" charset="0"/>
              </a:rPr>
              <a:t>Medicare</a:t>
            </a:r>
            <a:r>
              <a:rPr lang="fi-FI" sz="2600" dirty="0">
                <a:solidFill>
                  <a:srgbClr val="FFFFFF"/>
                </a:solidFill>
                <a:latin typeface="Montserrat" panose="00000500000000000000" pitchFamily="2" charset="0"/>
                <a:cs typeface="Times New Roman" panose="02020603050405020304" pitchFamily="18" charset="0"/>
              </a:rPr>
              <a:t> -ja </a:t>
            </a:r>
            <a:r>
              <a:rPr lang="fi-FI" sz="2600" dirty="0" err="1">
                <a:solidFill>
                  <a:srgbClr val="FFFFFF"/>
                </a:solidFill>
                <a:latin typeface="Montserrat" panose="00000500000000000000" pitchFamily="2" charset="0"/>
                <a:cs typeface="Times New Roman" panose="02020603050405020304" pitchFamily="18" charset="0"/>
              </a:rPr>
              <a:t>Medicaid</a:t>
            </a:r>
            <a:r>
              <a:rPr lang="fi-FI" sz="2600" dirty="0">
                <a:solidFill>
                  <a:srgbClr val="FFFFFF"/>
                </a:solidFill>
                <a:latin typeface="Montserrat" panose="00000500000000000000" pitchFamily="2" charset="0"/>
                <a:cs typeface="Times New Roman" panose="02020603050405020304" pitchFamily="18" charset="0"/>
              </a:rPr>
              <a:t> -vakuutusyhtiöt ja Isossa-</a:t>
            </a:r>
            <a:r>
              <a:rPr lang="fi-FI" sz="2600" dirty="0" err="1">
                <a:solidFill>
                  <a:srgbClr val="FFFFFF"/>
                </a:solidFill>
                <a:latin typeface="Montserrat" panose="00000500000000000000" pitchFamily="2" charset="0"/>
                <a:cs typeface="Times New Roman" panose="02020603050405020304" pitchFamily="18" charset="0"/>
              </a:rPr>
              <a:t>Britannissa</a:t>
            </a:r>
            <a:r>
              <a:rPr lang="fi-FI" sz="2600" dirty="0">
                <a:solidFill>
                  <a:srgbClr val="FFFFFF"/>
                </a:solidFill>
                <a:latin typeface="Montserrat" panose="00000500000000000000" pitchFamily="2" charset="0"/>
                <a:cs typeface="Times New Roman" panose="02020603050405020304" pitchFamily="18" charset="0"/>
              </a:rPr>
              <a:t> mm. kansallinen terveydenhuoltojärjestelmä (NHS) rahoittavat CHIP-ohjelman käyttöä kansanterveyden parantamiseksi.</a:t>
            </a:r>
          </a:p>
          <a:p>
            <a:r>
              <a:rPr lang="fi-FI" sz="2600" b="1" dirty="0">
                <a:solidFill>
                  <a:srgbClr val="FFFFFF"/>
                </a:solidFill>
                <a:latin typeface="Montserrat" panose="00000500000000000000" pitchFamily="2" charset="0"/>
                <a:cs typeface="Times New Roman" panose="02020603050405020304" pitchFamily="18" charset="0"/>
              </a:rPr>
              <a:t>Lääkäri John </a:t>
            </a:r>
            <a:r>
              <a:rPr lang="fi-FI" sz="2600" b="1" dirty="0" err="1">
                <a:solidFill>
                  <a:srgbClr val="FFFFFF"/>
                </a:solidFill>
                <a:latin typeface="Montserrat" panose="00000500000000000000" pitchFamily="2" charset="0"/>
                <a:cs typeface="Times New Roman" panose="02020603050405020304" pitchFamily="18" charset="0"/>
              </a:rPr>
              <a:t>McDougall</a:t>
            </a:r>
            <a:r>
              <a:rPr lang="fi-FI" sz="2600" b="1" dirty="0">
                <a:solidFill>
                  <a:srgbClr val="FFFFFF"/>
                </a:solidFill>
                <a:latin typeface="Montserrat" panose="00000500000000000000" pitchFamily="2" charset="0"/>
                <a:cs typeface="Times New Roman" panose="02020603050405020304" pitchFamily="18" charset="0"/>
              </a:rPr>
              <a:t> </a:t>
            </a:r>
            <a:r>
              <a:rPr lang="fi-FI" sz="2600" dirty="0">
                <a:solidFill>
                  <a:srgbClr val="FFFFFF"/>
                </a:solidFill>
                <a:latin typeface="Montserrat" panose="00000500000000000000" pitchFamily="2" charset="0"/>
                <a:cs typeface="Times New Roman" panose="02020603050405020304" pitchFamily="18" charset="0"/>
              </a:rPr>
              <a:t>perusti vuonna 2002 terveellisiin elämäntapoihin keskittyvän hoitolaitoksen, jossa käytetään kalorirajoituksetonta vähärasvaista kokokasvisruokaa, stressinhallintaa ja liikuntaa hoitamaan ja parantamaan elintapasairauksia.</a:t>
            </a:r>
          </a:p>
          <a:p>
            <a:r>
              <a:rPr lang="fi-FI" sz="2600" b="1" dirty="0">
                <a:solidFill>
                  <a:srgbClr val="FFFFFF"/>
                </a:solidFill>
                <a:latin typeface="Montserrat" panose="00000500000000000000" pitchFamily="2" charset="0"/>
                <a:cs typeface="Times New Roman" panose="02020603050405020304" pitchFamily="18" charset="0"/>
              </a:rPr>
              <a:t>American College of </a:t>
            </a:r>
            <a:r>
              <a:rPr lang="fi-FI" sz="2600" b="1" dirty="0" err="1">
                <a:solidFill>
                  <a:srgbClr val="FFFFFF"/>
                </a:solidFill>
                <a:latin typeface="Montserrat" panose="00000500000000000000" pitchFamily="2" charset="0"/>
                <a:cs typeface="Times New Roman" panose="02020603050405020304" pitchFamily="18" charset="0"/>
              </a:rPr>
              <a:t>Lifestyle</a:t>
            </a:r>
            <a:r>
              <a:rPr lang="fi-FI" sz="2600" b="1" dirty="0">
                <a:solidFill>
                  <a:srgbClr val="FFFFFF"/>
                </a:solidFill>
                <a:latin typeface="Montserrat" panose="00000500000000000000" pitchFamily="2" charset="0"/>
                <a:cs typeface="Times New Roman" panose="02020603050405020304" pitchFamily="18" charset="0"/>
              </a:rPr>
              <a:t> </a:t>
            </a:r>
            <a:r>
              <a:rPr lang="fi-FI" sz="2600" b="1" dirty="0" err="1">
                <a:solidFill>
                  <a:srgbClr val="FFFFFF"/>
                </a:solidFill>
                <a:latin typeface="Montserrat" panose="00000500000000000000" pitchFamily="2" charset="0"/>
                <a:cs typeface="Times New Roman" panose="02020603050405020304" pitchFamily="18" charset="0"/>
              </a:rPr>
              <a:t>Medicine</a:t>
            </a:r>
            <a:r>
              <a:rPr lang="fi-FI" sz="2600" b="1" dirty="0">
                <a:solidFill>
                  <a:srgbClr val="FFFFFF"/>
                </a:solidFill>
                <a:latin typeface="Montserrat" panose="00000500000000000000" pitchFamily="2" charset="0"/>
                <a:cs typeface="Times New Roman" panose="02020603050405020304" pitchFamily="18" charset="0"/>
              </a:rPr>
              <a:t> (ACLM) </a:t>
            </a:r>
            <a:r>
              <a:rPr lang="fi-FI" sz="2600" dirty="0">
                <a:solidFill>
                  <a:srgbClr val="FFFFFF"/>
                </a:solidFill>
                <a:latin typeface="Montserrat" panose="00000500000000000000" pitchFamily="2" charset="0"/>
                <a:cs typeface="Times New Roman" panose="02020603050405020304" pitchFamily="18" charset="0"/>
              </a:rPr>
              <a:t>perustettiin vuonna 2004. Yhdistys näkee elämäntapalääketieteen välttämättömänä osana kuljettaessa kohti kestävää terveydenhuollon tulevaisuutta. ACLM tarjoaa ammattilaisille laadukasta koulutusta ja materiaaleja. Sen jälkeen moniin maihin on tullut oma yhdistys.</a:t>
            </a:r>
          </a:p>
          <a:p>
            <a:r>
              <a:rPr lang="fi-FI" sz="2600" b="1" dirty="0" err="1">
                <a:solidFill>
                  <a:srgbClr val="FFFFFF"/>
                </a:solidFill>
                <a:latin typeface="Montserrat" panose="00000500000000000000" pitchFamily="2" charset="0"/>
                <a:cs typeface="Times New Roman" panose="02020603050405020304" pitchFamily="18" charset="0"/>
              </a:rPr>
              <a:t>The</a:t>
            </a:r>
            <a:r>
              <a:rPr lang="fi-FI" sz="2600" b="1" dirty="0">
                <a:solidFill>
                  <a:srgbClr val="FFFFFF"/>
                </a:solidFill>
                <a:latin typeface="Montserrat" panose="00000500000000000000" pitchFamily="2" charset="0"/>
                <a:cs typeface="Times New Roman" panose="02020603050405020304" pitchFamily="18" charset="0"/>
              </a:rPr>
              <a:t> International Board of </a:t>
            </a:r>
            <a:r>
              <a:rPr lang="fi-FI" sz="2600" b="1" dirty="0" err="1">
                <a:solidFill>
                  <a:srgbClr val="FFFFFF"/>
                </a:solidFill>
                <a:latin typeface="Montserrat" panose="00000500000000000000" pitchFamily="2" charset="0"/>
                <a:cs typeface="Times New Roman" panose="02020603050405020304" pitchFamily="18" charset="0"/>
              </a:rPr>
              <a:t>Lifestyle</a:t>
            </a:r>
            <a:r>
              <a:rPr lang="fi-FI" sz="2600" b="1" dirty="0">
                <a:solidFill>
                  <a:srgbClr val="FFFFFF"/>
                </a:solidFill>
                <a:latin typeface="Montserrat" panose="00000500000000000000" pitchFamily="2" charset="0"/>
                <a:cs typeface="Times New Roman" panose="02020603050405020304" pitchFamily="18" charset="0"/>
              </a:rPr>
              <a:t> </a:t>
            </a:r>
            <a:r>
              <a:rPr lang="fi-FI" sz="2600" b="1" dirty="0" err="1">
                <a:solidFill>
                  <a:srgbClr val="FFFFFF"/>
                </a:solidFill>
                <a:latin typeface="Montserrat" panose="00000500000000000000" pitchFamily="2" charset="0"/>
                <a:cs typeface="Times New Roman" panose="02020603050405020304" pitchFamily="18" charset="0"/>
              </a:rPr>
              <a:t>Medicine</a:t>
            </a:r>
            <a:r>
              <a:rPr lang="fi-FI" sz="2600" b="1" dirty="0">
                <a:solidFill>
                  <a:srgbClr val="FFFFFF"/>
                </a:solidFill>
                <a:latin typeface="Montserrat" panose="00000500000000000000" pitchFamily="2" charset="0"/>
                <a:cs typeface="Times New Roman" panose="02020603050405020304" pitchFamily="18" charset="0"/>
              </a:rPr>
              <a:t> (IBLM) </a:t>
            </a:r>
            <a:r>
              <a:rPr lang="fi-FI" sz="2600" dirty="0">
                <a:solidFill>
                  <a:srgbClr val="FFFFFF"/>
                </a:solidFill>
                <a:latin typeface="Montserrat" panose="00000500000000000000" pitchFamily="2" charset="0"/>
                <a:cs typeface="Times New Roman" panose="02020603050405020304" pitchFamily="18" charset="0"/>
              </a:rPr>
              <a:t>on kansainvälinen elämäntapalääketieteen ammattilaisten sertifioimisesta vastaava organisaatio</a:t>
            </a:r>
          </a:p>
          <a:p>
            <a:r>
              <a:rPr lang="fi-FI" sz="2600" b="1" dirty="0">
                <a:solidFill>
                  <a:srgbClr val="FFFFFF"/>
                </a:solidFill>
                <a:latin typeface="Montserrat" panose="00000500000000000000" pitchFamily="2" charset="0"/>
                <a:cs typeface="Times New Roman" panose="02020603050405020304" pitchFamily="18" charset="0"/>
              </a:rPr>
              <a:t>FALM, Suomeen perustettiin oma elämäntapalääketieteen yhdistys </a:t>
            </a:r>
            <a:r>
              <a:rPr lang="fi-FI" sz="2600" dirty="0">
                <a:solidFill>
                  <a:srgbClr val="FFFFFF"/>
                </a:solidFill>
                <a:latin typeface="Montserrat" panose="00000500000000000000" pitchFamily="2" charset="0"/>
                <a:cs typeface="Times New Roman" panose="02020603050405020304" pitchFamily="18" charset="0"/>
              </a:rPr>
              <a:t>2022 sosiaali- ja terveysalan ammattilaisten tueksi. </a:t>
            </a:r>
          </a:p>
          <a:p>
            <a:endParaRPr lang="fi-FI" dirty="0"/>
          </a:p>
        </p:txBody>
      </p:sp>
    </p:spTree>
    <p:extLst>
      <p:ext uri="{BB962C8B-B14F-4D97-AF65-F5344CB8AC3E}">
        <p14:creationId xmlns:p14="http://schemas.microsoft.com/office/powerpoint/2010/main" val="1095571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8">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60" name="Oval 59">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Kuva 3">
            <a:extLst>
              <a:ext uri="{FF2B5EF4-FFF2-40B4-BE49-F238E27FC236}">
                <a16:creationId xmlns:a16="http://schemas.microsoft.com/office/drawing/2014/main" id="{261BCAF4-1C7E-618B-5641-8802698EBD58}"/>
              </a:ext>
            </a:extLst>
          </p:cNvPr>
          <p:cNvPicPr>
            <a:picLocks noChangeAspect="1"/>
          </p:cNvPicPr>
          <p:nvPr/>
        </p:nvPicPr>
        <p:blipFill rotWithShape="1">
          <a:blip r:embed="rId3"/>
          <a:srcRect l="9410" r="16090" b="-2"/>
          <a:stretch/>
        </p:blipFill>
        <p:spPr>
          <a:xfrm>
            <a:off x="2063739" y="473198"/>
            <a:ext cx="2603675" cy="2316271"/>
          </a:xfrm>
          <a:prstGeom prst="rect">
            <a:avLst/>
          </a:prstGeom>
        </p:spPr>
      </p:pic>
      <p:grpSp>
        <p:nvGrpSpPr>
          <p:cNvPr id="67" name="Group 66">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68" name="Straight Connector 67">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Kuva 5">
            <a:extLst>
              <a:ext uri="{FF2B5EF4-FFF2-40B4-BE49-F238E27FC236}">
                <a16:creationId xmlns:a16="http://schemas.microsoft.com/office/drawing/2014/main" id="{A3E06008-8BA0-EA32-CFAF-66D4A866189A}"/>
              </a:ext>
            </a:extLst>
          </p:cNvPr>
          <p:cNvPicPr>
            <a:picLocks noChangeAspect="1"/>
          </p:cNvPicPr>
          <p:nvPr/>
        </p:nvPicPr>
        <p:blipFill rotWithShape="1">
          <a:blip r:embed="rId4"/>
          <a:srcRect l="479" r="24553" b="-1"/>
          <a:stretch/>
        </p:blipFill>
        <p:spPr>
          <a:xfrm>
            <a:off x="7629944" y="457677"/>
            <a:ext cx="2592560" cy="2310060"/>
          </a:xfrm>
          <a:prstGeom prst="rect">
            <a:avLst/>
          </a:prstGeom>
        </p:spPr>
      </p:pic>
      <p:sp>
        <p:nvSpPr>
          <p:cNvPr id="73" name="Rectangle 7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76" name="Straight Connector 7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Kuva 4">
            <a:extLst>
              <a:ext uri="{FF2B5EF4-FFF2-40B4-BE49-F238E27FC236}">
                <a16:creationId xmlns:a16="http://schemas.microsoft.com/office/drawing/2014/main" id="{0462FA20-F288-1359-F783-C9955556C2FD}"/>
              </a:ext>
            </a:extLst>
          </p:cNvPr>
          <p:cNvPicPr>
            <a:picLocks noChangeAspect="1"/>
          </p:cNvPicPr>
          <p:nvPr/>
        </p:nvPicPr>
        <p:blipFill rotWithShape="1">
          <a:blip r:embed="rId5"/>
          <a:srcRect l="8808" r="16372" b="-1"/>
          <a:stretch/>
        </p:blipFill>
        <p:spPr>
          <a:xfrm>
            <a:off x="4839685" y="473198"/>
            <a:ext cx="2603675" cy="2319966"/>
          </a:xfrm>
          <a:prstGeom prst="rect">
            <a:avLst/>
          </a:prstGeom>
        </p:spPr>
      </p:pic>
      <p:sp>
        <p:nvSpPr>
          <p:cNvPr id="81" name="Rectangle 8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4" name="Straight Connector 8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Otsikko 1">
            <a:extLst>
              <a:ext uri="{FF2B5EF4-FFF2-40B4-BE49-F238E27FC236}">
                <a16:creationId xmlns:a16="http://schemas.microsoft.com/office/drawing/2014/main" id="{026576A6-3687-4BF3-BB6C-DC1AC6CD0E66}"/>
              </a:ext>
            </a:extLst>
          </p:cNvPr>
          <p:cNvSpPr>
            <a:spLocks noGrp="1"/>
          </p:cNvSpPr>
          <p:nvPr>
            <p:ph type="title"/>
          </p:nvPr>
        </p:nvSpPr>
        <p:spPr>
          <a:xfrm>
            <a:off x="1656805" y="3442540"/>
            <a:ext cx="4550664" cy="2129586"/>
          </a:xfrm>
          <a:noFill/>
        </p:spPr>
        <p:txBody>
          <a:bodyPr anchor="t">
            <a:normAutofit/>
          </a:bodyPr>
          <a:lstStyle/>
          <a:p>
            <a:r>
              <a:rPr lang="fi-FI" sz="4100" dirty="0">
                <a:solidFill>
                  <a:schemeClr val="bg1"/>
                </a:solidFill>
              </a:rPr>
              <a:t>80 % ennenaikaisista kuolemista johtuu kolmesta syystä:</a:t>
            </a:r>
          </a:p>
        </p:txBody>
      </p:sp>
      <p:sp>
        <p:nvSpPr>
          <p:cNvPr id="3" name="Sisällön paikkamerkki 2">
            <a:extLst>
              <a:ext uri="{FF2B5EF4-FFF2-40B4-BE49-F238E27FC236}">
                <a16:creationId xmlns:a16="http://schemas.microsoft.com/office/drawing/2014/main" id="{ACC6EF04-E8A4-7F79-B315-00F12FAFFEAC}"/>
              </a:ext>
            </a:extLst>
          </p:cNvPr>
          <p:cNvSpPr>
            <a:spLocks noGrp="1"/>
          </p:cNvSpPr>
          <p:nvPr>
            <p:ph idx="1"/>
          </p:nvPr>
        </p:nvSpPr>
        <p:spPr>
          <a:xfrm>
            <a:off x="6513489" y="3611038"/>
            <a:ext cx="4691801" cy="2157994"/>
          </a:xfrm>
          <a:noFill/>
        </p:spPr>
        <p:txBody>
          <a:bodyPr anchor="t">
            <a:normAutofit/>
          </a:bodyPr>
          <a:lstStyle/>
          <a:p>
            <a:pPr marL="0" indent="0">
              <a:buNone/>
            </a:pPr>
            <a:r>
              <a:rPr lang="fi-FI" dirty="0">
                <a:solidFill>
                  <a:schemeClr val="bg1"/>
                </a:solidFill>
                <a:latin typeface="+mj-lt"/>
                <a:ea typeface="+mj-ea"/>
                <a:cs typeface="+mj-cs"/>
              </a:rPr>
              <a:t>1.Tupakointi</a:t>
            </a:r>
          </a:p>
          <a:p>
            <a:pPr marL="0" indent="0">
              <a:buNone/>
            </a:pPr>
            <a:r>
              <a:rPr lang="fi-FI" dirty="0">
                <a:solidFill>
                  <a:schemeClr val="bg1"/>
                </a:solidFill>
                <a:latin typeface="+mj-lt"/>
                <a:ea typeface="+mj-ea"/>
                <a:cs typeface="+mj-cs"/>
              </a:rPr>
              <a:t>2.Epäterveellinen ruokavalio</a:t>
            </a:r>
          </a:p>
          <a:p>
            <a:pPr marL="0" indent="0">
              <a:buNone/>
            </a:pPr>
            <a:r>
              <a:rPr lang="fi-FI" dirty="0">
                <a:solidFill>
                  <a:schemeClr val="bg1"/>
                </a:solidFill>
                <a:latin typeface="+mj-lt"/>
                <a:ea typeface="+mj-ea"/>
                <a:cs typeface="+mj-cs"/>
              </a:rPr>
              <a:t>3.Liikunnan puute</a:t>
            </a:r>
          </a:p>
          <a:p>
            <a:endParaRPr lang="fi-FI" sz="1800" dirty="0">
              <a:solidFill>
                <a:schemeClr val="bg1"/>
              </a:solidFill>
            </a:endParaRPr>
          </a:p>
        </p:txBody>
      </p:sp>
      <p:sp>
        <p:nvSpPr>
          <p:cNvPr id="12" name="Tekstiruutu 11">
            <a:extLst>
              <a:ext uri="{FF2B5EF4-FFF2-40B4-BE49-F238E27FC236}">
                <a16:creationId xmlns:a16="http://schemas.microsoft.com/office/drawing/2014/main" id="{950B8593-9AF5-AFAF-8FDD-A3E7F1D320A6}"/>
              </a:ext>
            </a:extLst>
          </p:cNvPr>
          <p:cNvSpPr txBox="1"/>
          <p:nvPr/>
        </p:nvSpPr>
        <p:spPr>
          <a:xfrm>
            <a:off x="348283" y="6299057"/>
            <a:ext cx="10309931" cy="400110"/>
          </a:xfrm>
          <a:prstGeom prst="rect">
            <a:avLst/>
          </a:prstGeom>
          <a:noFill/>
        </p:spPr>
        <p:txBody>
          <a:bodyPr wrap="square" rtlCol="0">
            <a:spAutoFit/>
          </a:bodyPr>
          <a:lstStyle/>
          <a:p>
            <a:r>
              <a:rPr lang="fi-FI" sz="1000" dirty="0">
                <a:solidFill>
                  <a:schemeClr val="bg1"/>
                </a:solidFill>
              </a:rPr>
              <a:t>Mokdad, Marks. </a:t>
            </a:r>
            <a:r>
              <a:rPr lang="fi-FI" sz="1000" dirty="0" err="1">
                <a:solidFill>
                  <a:schemeClr val="bg1"/>
                </a:solidFill>
              </a:rPr>
              <a:t>Actual</a:t>
            </a:r>
            <a:r>
              <a:rPr lang="fi-FI" sz="1000" dirty="0">
                <a:solidFill>
                  <a:schemeClr val="bg1"/>
                </a:solidFill>
              </a:rPr>
              <a:t> </a:t>
            </a:r>
            <a:r>
              <a:rPr lang="fi-FI" sz="1000" dirty="0" err="1">
                <a:solidFill>
                  <a:schemeClr val="bg1"/>
                </a:solidFill>
              </a:rPr>
              <a:t>causes</a:t>
            </a:r>
            <a:r>
              <a:rPr lang="fi-FI" sz="1000" dirty="0">
                <a:solidFill>
                  <a:schemeClr val="bg1"/>
                </a:solidFill>
              </a:rPr>
              <a:t> of </a:t>
            </a:r>
            <a:r>
              <a:rPr lang="fi-FI" sz="1000" dirty="0" err="1">
                <a:solidFill>
                  <a:schemeClr val="bg1"/>
                </a:solidFill>
              </a:rPr>
              <a:t>death</a:t>
            </a:r>
            <a:r>
              <a:rPr lang="fi-FI" sz="1000" dirty="0">
                <a:solidFill>
                  <a:schemeClr val="bg1"/>
                </a:solidFill>
              </a:rPr>
              <a:t> in </a:t>
            </a:r>
            <a:r>
              <a:rPr lang="fi-FI" sz="1000" dirty="0" err="1">
                <a:solidFill>
                  <a:schemeClr val="bg1"/>
                </a:solidFill>
              </a:rPr>
              <a:t>the</a:t>
            </a:r>
            <a:r>
              <a:rPr lang="fi-FI" sz="1000" dirty="0">
                <a:solidFill>
                  <a:schemeClr val="bg1"/>
                </a:solidFill>
              </a:rPr>
              <a:t> United </a:t>
            </a:r>
            <a:r>
              <a:rPr lang="fi-FI" sz="1000" dirty="0" err="1">
                <a:solidFill>
                  <a:schemeClr val="bg1"/>
                </a:solidFill>
              </a:rPr>
              <a:t>States</a:t>
            </a:r>
            <a:r>
              <a:rPr lang="fi-FI" sz="1000" dirty="0">
                <a:solidFill>
                  <a:schemeClr val="bg1"/>
                </a:solidFill>
              </a:rPr>
              <a:t>. JAMA 2000</a:t>
            </a:r>
          </a:p>
          <a:p>
            <a:r>
              <a:rPr lang="fi-FI" sz="1000" dirty="0" err="1">
                <a:solidFill>
                  <a:schemeClr val="bg1"/>
                </a:solidFill>
              </a:rPr>
              <a:t>Danaei</a:t>
            </a:r>
            <a:r>
              <a:rPr lang="fi-FI" sz="1000" dirty="0">
                <a:solidFill>
                  <a:schemeClr val="bg1"/>
                </a:solidFill>
              </a:rPr>
              <a:t>, </a:t>
            </a:r>
            <a:r>
              <a:rPr lang="fi-FI" sz="1000" dirty="0" err="1">
                <a:solidFill>
                  <a:schemeClr val="bg1"/>
                </a:solidFill>
              </a:rPr>
              <a:t>Ding</a:t>
            </a:r>
            <a:r>
              <a:rPr lang="fi-FI" sz="1000" dirty="0">
                <a:solidFill>
                  <a:schemeClr val="bg1"/>
                </a:solidFill>
              </a:rPr>
              <a:t>. </a:t>
            </a:r>
            <a:r>
              <a:rPr lang="fi-FI" sz="1000" dirty="0" err="1">
                <a:solidFill>
                  <a:schemeClr val="bg1"/>
                </a:solidFill>
              </a:rPr>
              <a:t>The</a:t>
            </a:r>
            <a:r>
              <a:rPr lang="fi-FI" sz="1000" dirty="0">
                <a:solidFill>
                  <a:schemeClr val="bg1"/>
                </a:solidFill>
              </a:rPr>
              <a:t> </a:t>
            </a:r>
            <a:r>
              <a:rPr lang="fi-FI" sz="1000" dirty="0" err="1">
                <a:solidFill>
                  <a:schemeClr val="bg1"/>
                </a:solidFill>
              </a:rPr>
              <a:t>preventable</a:t>
            </a:r>
            <a:r>
              <a:rPr lang="fi-FI" sz="1000" dirty="0">
                <a:solidFill>
                  <a:schemeClr val="bg1"/>
                </a:solidFill>
              </a:rPr>
              <a:t> </a:t>
            </a:r>
            <a:r>
              <a:rPr lang="fi-FI" sz="1000" dirty="0" err="1">
                <a:solidFill>
                  <a:schemeClr val="bg1"/>
                </a:solidFill>
              </a:rPr>
              <a:t>causes</a:t>
            </a:r>
            <a:r>
              <a:rPr lang="fi-FI" sz="1000" dirty="0">
                <a:solidFill>
                  <a:schemeClr val="bg1"/>
                </a:solidFill>
              </a:rPr>
              <a:t> of </a:t>
            </a:r>
            <a:r>
              <a:rPr lang="fi-FI" sz="1000" dirty="0" err="1">
                <a:solidFill>
                  <a:schemeClr val="bg1"/>
                </a:solidFill>
              </a:rPr>
              <a:t>death</a:t>
            </a:r>
            <a:r>
              <a:rPr lang="fi-FI" sz="1000" dirty="0">
                <a:solidFill>
                  <a:schemeClr val="bg1"/>
                </a:solidFill>
              </a:rPr>
              <a:t> in </a:t>
            </a:r>
            <a:r>
              <a:rPr lang="fi-FI" sz="1000" dirty="0" err="1">
                <a:solidFill>
                  <a:schemeClr val="bg1"/>
                </a:solidFill>
              </a:rPr>
              <a:t>the</a:t>
            </a:r>
            <a:r>
              <a:rPr lang="fi-FI" sz="1000" dirty="0">
                <a:solidFill>
                  <a:schemeClr val="bg1"/>
                </a:solidFill>
              </a:rPr>
              <a:t> United </a:t>
            </a:r>
            <a:r>
              <a:rPr lang="fi-FI" sz="1000" dirty="0" err="1">
                <a:solidFill>
                  <a:schemeClr val="bg1"/>
                </a:solidFill>
              </a:rPr>
              <a:t>States</a:t>
            </a:r>
            <a:r>
              <a:rPr lang="fi-FI" sz="1000" dirty="0">
                <a:solidFill>
                  <a:schemeClr val="bg1"/>
                </a:solidFill>
              </a:rPr>
              <a:t>: </a:t>
            </a:r>
            <a:r>
              <a:rPr lang="fi-FI" sz="1000" dirty="0" err="1">
                <a:solidFill>
                  <a:schemeClr val="bg1"/>
                </a:solidFill>
              </a:rPr>
              <a:t>conparative</a:t>
            </a:r>
            <a:r>
              <a:rPr lang="fi-FI" sz="1000" dirty="0">
                <a:solidFill>
                  <a:schemeClr val="bg1"/>
                </a:solidFill>
              </a:rPr>
              <a:t> </a:t>
            </a:r>
            <a:r>
              <a:rPr lang="fi-FI" sz="1000" dirty="0" err="1">
                <a:solidFill>
                  <a:schemeClr val="bg1"/>
                </a:solidFill>
              </a:rPr>
              <a:t>risk</a:t>
            </a:r>
            <a:r>
              <a:rPr lang="fi-FI" sz="1000" dirty="0">
                <a:solidFill>
                  <a:schemeClr val="bg1"/>
                </a:solidFill>
              </a:rPr>
              <a:t> </a:t>
            </a:r>
            <a:r>
              <a:rPr lang="fi-FI" sz="1000" dirty="0" err="1">
                <a:solidFill>
                  <a:schemeClr val="bg1"/>
                </a:solidFill>
              </a:rPr>
              <a:t>assessment</a:t>
            </a:r>
            <a:r>
              <a:rPr lang="fi-FI" sz="1000" dirty="0">
                <a:solidFill>
                  <a:schemeClr val="bg1"/>
                </a:solidFill>
              </a:rPr>
              <a:t> of </a:t>
            </a:r>
            <a:r>
              <a:rPr lang="fi-FI" sz="1000" dirty="0" err="1">
                <a:solidFill>
                  <a:schemeClr val="bg1"/>
                </a:solidFill>
              </a:rPr>
              <a:t>dietary</a:t>
            </a:r>
            <a:r>
              <a:rPr lang="fi-FI" sz="1000" dirty="0">
                <a:solidFill>
                  <a:schemeClr val="bg1"/>
                </a:solidFill>
              </a:rPr>
              <a:t>, </a:t>
            </a:r>
            <a:r>
              <a:rPr lang="fi-FI" sz="1000" dirty="0" err="1">
                <a:solidFill>
                  <a:schemeClr val="bg1"/>
                </a:solidFill>
              </a:rPr>
              <a:t>lifestyle</a:t>
            </a:r>
            <a:r>
              <a:rPr lang="fi-FI" sz="1000" dirty="0">
                <a:solidFill>
                  <a:schemeClr val="bg1"/>
                </a:solidFill>
              </a:rPr>
              <a:t> and </a:t>
            </a:r>
            <a:r>
              <a:rPr lang="fi-FI" sz="1000" dirty="0" err="1">
                <a:solidFill>
                  <a:schemeClr val="bg1"/>
                </a:solidFill>
              </a:rPr>
              <a:t>metabolic</a:t>
            </a:r>
            <a:r>
              <a:rPr lang="fi-FI" sz="1000" dirty="0">
                <a:solidFill>
                  <a:schemeClr val="bg1"/>
                </a:solidFill>
              </a:rPr>
              <a:t> </a:t>
            </a:r>
            <a:r>
              <a:rPr lang="fi-FI" sz="1000" dirty="0" err="1">
                <a:solidFill>
                  <a:schemeClr val="bg1"/>
                </a:solidFill>
              </a:rPr>
              <a:t>risk</a:t>
            </a:r>
            <a:r>
              <a:rPr lang="fi-FI" sz="1000" dirty="0">
                <a:solidFill>
                  <a:schemeClr val="bg1"/>
                </a:solidFill>
              </a:rPr>
              <a:t> </a:t>
            </a:r>
            <a:r>
              <a:rPr lang="fi-FI" sz="1000" dirty="0" err="1">
                <a:solidFill>
                  <a:schemeClr val="bg1"/>
                </a:solidFill>
              </a:rPr>
              <a:t>factors</a:t>
            </a:r>
            <a:r>
              <a:rPr lang="fi-FI" sz="1000" dirty="0">
                <a:solidFill>
                  <a:schemeClr val="bg1"/>
                </a:solidFill>
              </a:rPr>
              <a:t>. </a:t>
            </a:r>
            <a:r>
              <a:rPr lang="fi-FI" sz="1000" dirty="0" err="1">
                <a:solidFill>
                  <a:schemeClr val="bg1"/>
                </a:solidFill>
              </a:rPr>
              <a:t>PloS</a:t>
            </a:r>
            <a:r>
              <a:rPr lang="fi-FI" sz="1000" dirty="0">
                <a:solidFill>
                  <a:schemeClr val="bg1"/>
                </a:solidFill>
              </a:rPr>
              <a:t> </a:t>
            </a:r>
            <a:r>
              <a:rPr lang="fi-FI" sz="1000" dirty="0" err="1">
                <a:solidFill>
                  <a:schemeClr val="bg1"/>
                </a:solidFill>
              </a:rPr>
              <a:t>Med</a:t>
            </a:r>
            <a:r>
              <a:rPr lang="fi-FI" sz="1000" dirty="0">
                <a:solidFill>
                  <a:schemeClr val="bg1"/>
                </a:solidFill>
              </a:rPr>
              <a:t> 2009</a:t>
            </a:r>
          </a:p>
        </p:txBody>
      </p:sp>
      <p:sp>
        <p:nvSpPr>
          <p:cNvPr id="8" name="Tekstiruutu 7">
            <a:extLst>
              <a:ext uri="{FF2B5EF4-FFF2-40B4-BE49-F238E27FC236}">
                <a16:creationId xmlns:a16="http://schemas.microsoft.com/office/drawing/2014/main" id="{3F6C624D-2606-34BE-8D7E-1EAEB89F4F9B}"/>
              </a:ext>
            </a:extLst>
          </p:cNvPr>
          <p:cNvSpPr txBox="1"/>
          <p:nvPr/>
        </p:nvSpPr>
        <p:spPr>
          <a:xfrm>
            <a:off x="2006617" y="191122"/>
            <a:ext cx="6094878" cy="215444"/>
          </a:xfrm>
          <a:prstGeom prst="rect">
            <a:avLst/>
          </a:prstGeom>
          <a:noFill/>
        </p:spPr>
        <p:txBody>
          <a:bodyPr wrap="square">
            <a:spAutoFit/>
          </a:bodyPr>
          <a:lstStyle/>
          <a:p>
            <a:r>
              <a:rPr lang="fi-FI" sz="800" dirty="0">
                <a:solidFill>
                  <a:schemeClr val="bg1"/>
                </a:solidFill>
              </a:rPr>
              <a:t>Kuvat copyright: pixabay.com</a:t>
            </a:r>
          </a:p>
        </p:txBody>
      </p:sp>
    </p:spTree>
    <p:extLst>
      <p:ext uri="{BB962C8B-B14F-4D97-AF65-F5344CB8AC3E}">
        <p14:creationId xmlns:p14="http://schemas.microsoft.com/office/powerpoint/2010/main" val="163893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1DAD6CD-59FF-D69A-8432-70280CE82F4F}"/>
              </a:ext>
            </a:extLst>
          </p:cNvPr>
          <p:cNvPicPr>
            <a:picLocks noChangeAspect="1"/>
          </p:cNvPicPr>
          <p:nvPr/>
        </p:nvPicPr>
        <p:blipFill rotWithShape="1">
          <a:blip r:embed="rId3"/>
          <a:srcRect t="13881" r="-1" b="7272"/>
          <a:stretch/>
        </p:blipFill>
        <p:spPr>
          <a:xfrm>
            <a:off x="321733" y="321733"/>
            <a:ext cx="11548534" cy="6214534"/>
          </a:xfrm>
          <a:prstGeom prst="rect">
            <a:avLst/>
          </a:prstGeom>
          <a:ln>
            <a:solidFill>
              <a:schemeClr val="tx1"/>
            </a:solidFill>
          </a:ln>
        </p:spPr>
      </p:pic>
      <p:pic>
        <p:nvPicPr>
          <p:cNvPr id="5" name="Kuva 4">
            <a:extLst>
              <a:ext uri="{FF2B5EF4-FFF2-40B4-BE49-F238E27FC236}">
                <a16:creationId xmlns:a16="http://schemas.microsoft.com/office/drawing/2014/main" id="{EFA62E97-2C0F-F93B-54ED-82AA50966E1D}"/>
              </a:ext>
            </a:extLst>
          </p:cNvPr>
          <p:cNvPicPr>
            <a:picLocks noChangeAspect="1"/>
          </p:cNvPicPr>
          <p:nvPr/>
        </p:nvPicPr>
        <p:blipFill>
          <a:blip r:embed="rId4"/>
          <a:stretch>
            <a:fillRect/>
          </a:stretch>
        </p:blipFill>
        <p:spPr>
          <a:xfrm>
            <a:off x="3577905" y="2151270"/>
            <a:ext cx="4895175" cy="2854097"/>
          </a:xfrm>
          <a:prstGeom prst="rect">
            <a:avLst/>
          </a:prstGeom>
        </p:spPr>
      </p:pic>
      <p:sp>
        <p:nvSpPr>
          <p:cNvPr id="6" name="Tekstiruutu 5">
            <a:extLst>
              <a:ext uri="{FF2B5EF4-FFF2-40B4-BE49-F238E27FC236}">
                <a16:creationId xmlns:a16="http://schemas.microsoft.com/office/drawing/2014/main" id="{ECC779F9-3395-F1A0-A4D0-D5AAB23B11F3}"/>
              </a:ext>
            </a:extLst>
          </p:cNvPr>
          <p:cNvSpPr txBox="1"/>
          <p:nvPr/>
        </p:nvSpPr>
        <p:spPr>
          <a:xfrm>
            <a:off x="2453108" y="1418536"/>
            <a:ext cx="7072590" cy="369332"/>
          </a:xfrm>
          <a:prstGeom prst="rect">
            <a:avLst/>
          </a:prstGeom>
          <a:noFill/>
          <a:ln>
            <a:noFill/>
          </a:ln>
        </p:spPr>
        <p:txBody>
          <a:bodyPr wrap="square" rtlCol="0">
            <a:spAutoFit/>
          </a:bodyPr>
          <a:lstStyle/>
          <a:p>
            <a:pPr algn="ctr"/>
            <a:r>
              <a:rPr lang="fi-FI" b="1" i="0" dirty="0">
                <a:effectLst/>
                <a:latin typeface="Source Sans Pro" panose="020B0503030403020204" pitchFamily="34" charset="0"/>
              </a:rPr>
              <a:t>Kuolleiden määrät kuolemansyyryhmittäin vuonna 2019 ja 2020</a:t>
            </a:r>
            <a:endParaRPr lang="fi-FI" dirty="0"/>
          </a:p>
        </p:txBody>
      </p:sp>
      <p:sp>
        <p:nvSpPr>
          <p:cNvPr id="7" name="Tekstiruutu 6">
            <a:extLst>
              <a:ext uri="{FF2B5EF4-FFF2-40B4-BE49-F238E27FC236}">
                <a16:creationId xmlns:a16="http://schemas.microsoft.com/office/drawing/2014/main" id="{4D8F8D8E-3511-9A5E-013B-BB006C7E42AA}"/>
              </a:ext>
            </a:extLst>
          </p:cNvPr>
          <p:cNvSpPr txBox="1"/>
          <p:nvPr/>
        </p:nvSpPr>
        <p:spPr>
          <a:xfrm>
            <a:off x="755009" y="6174297"/>
            <a:ext cx="872355" cy="246221"/>
          </a:xfrm>
          <a:prstGeom prst="rect">
            <a:avLst/>
          </a:prstGeom>
          <a:noFill/>
        </p:spPr>
        <p:txBody>
          <a:bodyPr wrap="none" rtlCol="0">
            <a:spAutoFit/>
          </a:bodyPr>
          <a:lstStyle/>
          <a:p>
            <a:r>
              <a:rPr lang="fi-FI" sz="1000" dirty="0">
                <a:solidFill>
                  <a:schemeClr val="bg1"/>
                </a:solidFill>
              </a:rPr>
              <a:t>Tilastokeskus</a:t>
            </a:r>
          </a:p>
        </p:txBody>
      </p:sp>
    </p:spTree>
    <p:extLst>
      <p:ext uri="{BB962C8B-B14F-4D97-AF65-F5344CB8AC3E}">
        <p14:creationId xmlns:p14="http://schemas.microsoft.com/office/powerpoint/2010/main" val="256090730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ostyVTI">
  <a:themeElements>
    <a:clrScheme name="AnalogousFromDarkSeedLeftStep">
      <a:dk1>
        <a:srgbClr val="000000"/>
      </a:dk1>
      <a:lt1>
        <a:srgbClr val="FFFFFF"/>
      </a:lt1>
      <a:dk2>
        <a:srgbClr val="1B2F2D"/>
      </a:dk2>
      <a:lt2>
        <a:srgbClr val="F0F3F0"/>
      </a:lt2>
      <a:accent1>
        <a:srgbClr val="E529E7"/>
      </a:accent1>
      <a:accent2>
        <a:srgbClr val="861BD6"/>
      </a:accent2>
      <a:accent3>
        <a:srgbClr val="4729E7"/>
      </a:accent3>
      <a:accent4>
        <a:srgbClr val="1748D5"/>
      </a:accent4>
      <a:accent5>
        <a:srgbClr val="29A9E7"/>
      </a:accent5>
      <a:accent6>
        <a:srgbClr val="15C1B1"/>
      </a:accent6>
      <a:hlink>
        <a:srgbClr val="3F80BF"/>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6981</TotalTime>
  <Words>5508</Words>
  <Application>Microsoft Office PowerPoint</Application>
  <PresentationFormat>Laajakuva</PresentationFormat>
  <Paragraphs>943</Paragraphs>
  <Slides>68</Slides>
  <Notes>45</Notes>
  <HiddenSlides>0</HiddenSlides>
  <MMClips>0</MMClips>
  <ScaleCrop>false</ScaleCrop>
  <HeadingPairs>
    <vt:vector size="8" baseType="variant">
      <vt:variant>
        <vt:lpstr>Käytetyt fontit</vt:lpstr>
      </vt:variant>
      <vt:variant>
        <vt:i4>12</vt:i4>
      </vt:variant>
      <vt:variant>
        <vt:lpstr>Teema</vt:lpstr>
      </vt:variant>
      <vt:variant>
        <vt:i4>2</vt:i4>
      </vt:variant>
      <vt:variant>
        <vt:lpstr>Upotetut OLE-palvelimet</vt:lpstr>
      </vt:variant>
      <vt:variant>
        <vt:i4>2</vt:i4>
      </vt:variant>
      <vt:variant>
        <vt:lpstr>Dian otsikot</vt:lpstr>
      </vt:variant>
      <vt:variant>
        <vt:i4>68</vt:i4>
      </vt:variant>
    </vt:vector>
  </HeadingPairs>
  <TitlesOfParts>
    <vt:vector size="84" baseType="lpstr">
      <vt:lpstr>Abadi</vt:lpstr>
      <vt:lpstr>Aharoni</vt:lpstr>
      <vt:lpstr>Arial</vt:lpstr>
      <vt:lpstr>Avenir Next LT Pro</vt:lpstr>
      <vt:lpstr>Calibri</vt:lpstr>
      <vt:lpstr>Calibri Light</vt:lpstr>
      <vt:lpstr>Gerbera</vt:lpstr>
      <vt:lpstr>Goudy Old Style</vt:lpstr>
      <vt:lpstr>Montserrat</vt:lpstr>
      <vt:lpstr>Source Sans Pro</vt:lpstr>
      <vt:lpstr>Times New Roman</vt:lpstr>
      <vt:lpstr>Wingdings</vt:lpstr>
      <vt:lpstr>Office-teema</vt:lpstr>
      <vt:lpstr>FrostyVTI</vt:lpstr>
      <vt:lpstr>Chart</vt:lpstr>
      <vt:lpstr>Kaavio</vt:lpstr>
      <vt:lpstr>SUOMEN  ELÄMÄNTAPALÄÄKETIETEEN  YHDISTYS RY  FALM: Finnish Association of  Lifestyle Medicine </vt:lpstr>
      <vt:lpstr>Esityksen sisältö</vt:lpstr>
      <vt:lpstr>-Terveyden kannattelu  -Oireiden hoitaminen vai sairauksien syihin puuttuminen?  -Vuosia elämään ja elämää vuosiin  -Siirrytään sairauskeskeisyydestä terveyskeskeisyyteen </vt:lpstr>
      <vt:lpstr>6 terveyden peruspilaria</vt:lpstr>
      <vt:lpstr>Elämäntapalääketiede on …</vt:lpstr>
      <vt:lpstr>Elämäntapalääketieteen historiaa</vt:lpstr>
      <vt:lpstr>Elämäntapalääketieteen historiaa</vt:lpstr>
      <vt:lpstr>80 % ennenaikaisista kuolemista johtuu kolmesta syystä:</vt:lpstr>
      <vt:lpstr>PowerPoint-esitys</vt:lpstr>
      <vt:lpstr>5 Blue Zones </vt:lpstr>
      <vt:lpstr>Kuinka paljon genetiikka ja epigenetiikka vaikuttavat sairauksien ilmaantumiseen?</vt:lpstr>
      <vt:lpstr>Se mikä tulee vahingollisilla elämäntavoilla, lähtee pois terveellisillä elämäntavoilla.</vt:lpstr>
      <vt:lpstr>Mihin sairauksiin terveellisillä elintavoilla voidaan vaikuttaa?</vt:lpstr>
      <vt:lpstr>TAUSTASYY  Elämäntapalääketieteessä mennään ongelmien perusjuurille ja vaikutetaan niihin.   Ei hoideta oireita, vaan perussyytä.</vt:lpstr>
      <vt:lpstr>POTILAS ON PÄÄOSASSA  Potilas koulutetaan oman terveytensä vastuuhenkilöksi.  Ammattilainen on valmentaja. </vt:lpstr>
      <vt:lpstr>Entäs lääkkeet ja toimenpiteet?</vt:lpstr>
      <vt:lpstr>Elämäntapalääketieteen mahdollisuuksia</vt:lpstr>
      <vt:lpstr>6 terveyden peruspilaria</vt:lpstr>
      <vt:lpstr>Liike on lääke</vt:lpstr>
      <vt:lpstr>Palauttava uni</vt:lpstr>
      <vt:lpstr>Haitallisten aineiden välttäminen</vt:lpstr>
      <vt:lpstr>Stressin säätelykeinot ja mielenterveys</vt:lpstr>
      <vt:lpstr>Ihmissuhteet</vt:lpstr>
      <vt:lpstr>KokoKasvisRuoka = KoKaRu</vt:lpstr>
      <vt:lpstr>2021 ESC preventiosuositukset</vt:lpstr>
      <vt:lpstr>Rasvaoppia</vt:lpstr>
      <vt:lpstr>Energialähteet ja niiden sisältämä energiamäärä</vt:lpstr>
      <vt:lpstr>Wow, vain 17 % rasvaa!  - vai onko?</vt:lpstr>
      <vt:lpstr> </vt:lpstr>
      <vt:lpstr>Paljonko rasvaa kokonaisenergiasta? </vt:lpstr>
      <vt:lpstr>Tavoite on: Kovaa rasvaa alle 1/3 tuotteen kokonaisrasvasta!</vt:lpstr>
      <vt:lpstr>PowerPoint-esitys</vt:lpstr>
      <vt:lpstr>Rasva% kokonaiskalorimäärästä</vt:lpstr>
      <vt:lpstr>Eläinperäisten ruokien ravintosisältö verrattua palkokasveihin</vt:lpstr>
      <vt:lpstr>Proteiinia kasveista  – sydänliiton sivuilta</vt:lpstr>
      <vt:lpstr> </vt:lpstr>
      <vt:lpstr>Entäs sitten kala ja omega-3? Entäs omega-6?</vt:lpstr>
      <vt:lpstr>Ovatko öljyt (sydän)terveellisiä?</vt:lpstr>
      <vt:lpstr>Suosituksia rasvojen käyttöön</vt:lpstr>
      <vt:lpstr> </vt:lpstr>
      <vt:lpstr>HUONO-HYVÄ-PAREMPI-PARAS  –ruokavalio sepelvaltimotaudin kannalta</vt:lpstr>
      <vt:lpstr>Meta-analysis of effect of vegetarian diet on ischemic heart disease  and all-cause mortality American Journal of Preventive Cardiology, Volume 7, 2021</vt:lpstr>
      <vt:lpstr>Adventistien ja ei-adventistien kuolleisuusvertailu  ensimmäiseen tappavaan sydäninfarktiin iän mukaan Kaliforniassa 1960-luvulla.</vt:lpstr>
      <vt:lpstr>Kuolinsyyt prosentteina ja iän mukaan Kaliforniassa adventisteilla verrattuna muuhun väestöön.  (1976-1988) Miehet: Adventist Health Study -1 (AHS-1) (1974-1993)</vt:lpstr>
      <vt:lpstr> </vt:lpstr>
      <vt:lpstr>Painoindeksit adventisteilla ruokavalion mukaan </vt:lpstr>
      <vt:lpstr>Käytössä oleva kolesterolilääkitys</vt:lpstr>
      <vt:lpstr>Käytössä oleva verenpainelääkitys</vt:lpstr>
      <vt:lpstr>Käytössä oleva diabetes-lääkitys (tyyppi 2)</vt:lpstr>
      <vt:lpstr>Miten leipätyypin valinta vaikuttaa sydänkohtausriskiin?</vt:lpstr>
      <vt:lpstr>Mikä yhteys on lihansyönnillä ja riskillä sairastua paksunsuolensyöpään? AHS-1 (1976-82)</vt:lpstr>
      <vt:lpstr>Mikä yhteys on palkokasvien syönnillä ja riskillä sairastua paksunsuolensyöpään? AHS-1 (1976-82)</vt:lpstr>
      <vt:lpstr>Mikä yhteys on lihan ja juuston syönnillä riskiin sairastua munasarjasyöpään?  AHS</vt:lpstr>
      <vt:lpstr>Mikä yhteys on tomaattien ja hedelmien syönnillä riskiin sairastua munasarjasyöpään? AHS</vt:lpstr>
      <vt:lpstr>Mikä yhteys on palkokasvien syönnillä ja riskillä sairastua eturauhasen syöpään? Wiley-Liss 1989. (AHS-1) </vt:lpstr>
      <vt:lpstr>Mikä yhteys on tomaattien syönnillä ja riskillä sairastua eturauhasen syöpään? Wiley-Liss 1989 (AHS-1)</vt:lpstr>
      <vt:lpstr>PowerPoint-esitys</vt:lpstr>
      <vt:lpstr>Mikä yhteys on hedelmien syönnillä ja tupakoinnilla riskiin sairastua keuhkosyöpään?  AHS</vt:lpstr>
      <vt:lpstr>Yhteenveto</vt:lpstr>
      <vt:lpstr>Pähkinät</vt:lpstr>
      <vt:lpstr>Kokokasvisruoka voi jopa sulattaa sepelvaltimoplakkeja, jopa ilman statiineja</vt:lpstr>
      <vt:lpstr>PowerPoint-esitys</vt:lpstr>
      <vt:lpstr>Daily Dosen = Päivän Tusina  - by Dr. Greger</vt:lpstr>
      <vt:lpstr>KoKaRua ja muitakin terveyspilareita  saa opettaa terveydenhuollossa</vt:lpstr>
      <vt:lpstr>6 terveyden peruspilaria</vt:lpstr>
      <vt:lpstr>Hyödyllisiä linkkejä</vt:lpstr>
      <vt:lpstr>Elämäntapalääketieteen pätevyys  – hanki sinäkin (Dipl IBLM)</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Suomen elämäntapalääketieteen yhdistys  FALM  (Finnish Association of Lifestyle Medicine)</dc:title>
  <dc:creator>Outi Haggren</dc:creator>
  <cp:lastModifiedBy>Outi Haggren</cp:lastModifiedBy>
  <cp:revision>306</cp:revision>
  <dcterms:created xsi:type="dcterms:W3CDTF">2022-11-15T18:54:37Z</dcterms:created>
  <dcterms:modified xsi:type="dcterms:W3CDTF">2023-01-21T17:31:49Z</dcterms:modified>
</cp:coreProperties>
</file>